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92" r:id="rId3"/>
    <p:sldId id="285" r:id="rId4"/>
    <p:sldId id="310" r:id="rId5"/>
    <p:sldId id="288" r:id="rId6"/>
    <p:sldId id="289" r:id="rId7"/>
    <p:sldId id="291" r:id="rId8"/>
    <p:sldId id="293" r:id="rId9"/>
    <p:sldId id="290" r:id="rId10"/>
    <p:sldId id="295" r:id="rId11"/>
    <p:sldId id="294" r:id="rId12"/>
    <p:sldId id="297" r:id="rId13"/>
    <p:sldId id="299" r:id="rId14"/>
    <p:sldId id="284" r:id="rId15"/>
    <p:sldId id="298" r:id="rId16"/>
    <p:sldId id="300" r:id="rId17"/>
    <p:sldId id="302" r:id="rId18"/>
    <p:sldId id="303" r:id="rId19"/>
    <p:sldId id="266" r:id="rId20"/>
    <p:sldId id="304" r:id="rId21"/>
    <p:sldId id="305" r:id="rId22"/>
    <p:sldId id="267" r:id="rId23"/>
    <p:sldId id="306" r:id="rId24"/>
    <p:sldId id="307" r:id="rId25"/>
    <p:sldId id="268" r:id="rId26"/>
    <p:sldId id="308" r:id="rId27"/>
    <p:sldId id="309" r:id="rId28"/>
    <p:sldId id="272" r:id="rId29"/>
    <p:sldId id="312" r:id="rId30"/>
    <p:sldId id="275" r:id="rId31"/>
    <p:sldId id="278" r:id="rId32"/>
    <p:sldId id="279" r:id="rId33"/>
  </p:sldIdLst>
  <p:sldSz cx="20104100" cy="11315700"/>
  <p:notesSz cx="20104100" cy="11315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6"/>
    <p:restoredTop sz="83741"/>
  </p:normalViewPr>
  <p:slideViewPr>
    <p:cSldViewPr>
      <p:cViewPr varScale="1">
        <p:scale>
          <a:sx n="64" d="100"/>
          <a:sy n="64" d="100"/>
        </p:scale>
        <p:origin x="856"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2-7DEF-AE4D-9749-15C537D45ACD}"/>
              </c:ext>
            </c:extLst>
          </c:dPt>
          <c:dPt>
            <c:idx val="1"/>
            <c:bubble3D val="0"/>
            <c:spPr>
              <a:solidFill>
                <a:schemeClr val="accent2">
                  <a:lumMod val="60000"/>
                  <a:lumOff val="40000"/>
                  <a:alpha val="99000"/>
                </a:schemeClr>
              </a:solidFill>
              <a:ln w="19050">
                <a:solidFill>
                  <a:schemeClr val="lt1"/>
                </a:solidFill>
              </a:ln>
              <a:effectLst/>
            </c:spPr>
            <c:extLst>
              <c:ext xmlns:c16="http://schemas.microsoft.com/office/drawing/2014/chart" uri="{C3380CC4-5D6E-409C-BE32-E72D297353CC}">
                <c16:uniqueId val="{00000001-7DEF-AE4D-9749-15C537D45ACD}"/>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CDC-BF42-B701-C667455402C2}"/>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CDC-BF42-B701-C667455402C2}"/>
              </c:ext>
            </c:extLst>
          </c:dPt>
          <c:dLbls>
            <c:delete val="1"/>
          </c:dLbls>
          <c:cat>
            <c:strRef>
              <c:f>Sheet1!$A$2:$A$5</c:f>
              <c:strCache>
                <c:ptCount val="2"/>
                <c:pt idx="0">
                  <c:v>On the day of the mediation: 67%</c:v>
                </c:pt>
                <c:pt idx="1">
                  <c:v>Shortly after mediation concluded: 18%</c:v>
                </c:pt>
              </c:strCache>
            </c:strRef>
          </c:cat>
          <c:val>
            <c:numRef>
              <c:f>Sheet1!$B$2:$B$5</c:f>
              <c:numCache>
                <c:formatCode>0%</c:formatCode>
                <c:ptCount val="4"/>
                <c:pt idx="0">
                  <c:v>0.67</c:v>
                </c:pt>
                <c:pt idx="1">
                  <c:v>0.18</c:v>
                </c:pt>
              </c:numCache>
            </c:numRef>
          </c:val>
          <c:extLst>
            <c:ext xmlns:c16="http://schemas.microsoft.com/office/drawing/2014/chart" uri="{C3380CC4-5D6E-409C-BE32-E72D297353CC}">
              <c16:uniqueId val="{00000000-7DEF-AE4D-9749-15C537D45ACD}"/>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tx1"/>
              </a:solidFill>
            </a:ln>
          </c:spPr>
          <c:dPt>
            <c:idx val="0"/>
            <c:bubble3D val="0"/>
            <c:spPr>
              <a:solidFill>
                <a:schemeClr val="accent1"/>
              </a:solidFill>
              <a:ln w="28575">
                <a:solidFill>
                  <a:schemeClr val="tx1"/>
                </a:solidFill>
              </a:ln>
              <a:effectLst/>
            </c:spPr>
            <c:extLst>
              <c:ext xmlns:c16="http://schemas.microsoft.com/office/drawing/2014/chart" uri="{C3380CC4-5D6E-409C-BE32-E72D297353CC}">
                <c16:uniqueId val="{00000001-0C2E-0246-B903-FC02E78904DC}"/>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A090-BD4E-A041-DA687E6BEEFD}"/>
              </c:ext>
            </c:extLst>
          </c:dPt>
          <c:cat>
            <c:strRef>
              <c:f>Sheet1!$A$2:$A$3</c:f>
              <c:strCache>
                <c:ptCount val="2"/>
                <c:pt idx="0">
                  <c:v>With Agreement: 217,859</c:v>
                </c:pt>
                <c:pt idx="1">
                  <c:v>Without Agreement: 22,068</c:v>
                </c:pt>
              </c:strCache>
            </c:strRef>
          </c:cat>
          <c:val>
            <c:numRef>
              <c:f>Sheet1!$B$2:$B$3</c:f>
              <c:numCache>
                <c:formatCode>#,##0</c:formatCode>
                <c:ptCount val="2"/>
                <c:pt idx="0">
                  <c:v>217859</c:v>
                </c:pt>
                <c:pt idx="1">
                  <c:v>22068</c:v>
                </c:pt>
              </c:numCache>
            </c:numRef>
          </c:val>
          <c:extLst>
            <c:ext xmlns:c16="http://schemas.microsoft.com/office/drawing/2014/chart" uri="{C3380CC4-5D6E-409C-BE32-E72D297353CC}">
              <c16:uniqueId val="{00000000-0C2E-0246-B903-FC02E78904DC}"/>
            </c:ext>
          </c:extLst>
        </c:ser>
        <c:dLbls>
          <c:showLegendKey val="0"/>
          <c:showVal val="0"/>
          <c:showCatName val="0"/>
          <c:showSerName val="0"/>
          <c:showPercent val="0"/>
          <c:showBubbleSize val="0"/>
          <c:showLeaderLines val="1"/>
        </c:dLbls>
        <c:firstSliceAng val="0"/>
        <c:holeSize val="65"/>
      </c:doughnutChart>
      <c:spPr>
        <a:noFill/>
        <a:ln w="19050">
          <a:noFill/>
        </a:ln>
        <a:effectLst/>
      </c:spPr>
    </c:plotArea>
    <c:legend>
      <c:legendPos val="b"/>
      <c:layout>
        <c:manualLayout>
          <c:xMode val="edge"/>
          <c:yMode val="edge"/>
          <c:x val="5.3004471510767842E-2"/>
          <c:y val="0.91621850744603339"/>
          <c:w val="0.89999995268492916"/>
          <c:h val="8.378149255396664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8575">
              <a:solidFill>
                <a:schemeClr val="tx1"/>
              </a:solidFill>
            </a:ln>
          </c:spPr>
          <c:dPt>
            <c:idx val="0"/>
            <c:bubble3D val="0"/>
            <c:spPr>
              <a:solidFill>
                <a:schemeClr val="accent1"/>
              </a:solidFill>
              <a:ln w="28575">
                <a:solidFill>
                  <a:schemeClr val="tx1"/>
                </a:solidFill>
              </a:ln>
              <a:effectLst/>
            </c:spPr>
            <c:extLst>
              <c:ext xmlns:c16="http://schemas.microsoft.com/office/drawing/2014/chart" uri="{C3380CC4-5D6E-409C-BE32-E72D297353CC}">
                <c16:uniqueId val="{00000001-AD85-F042-9447-AC534783373A}"/>
              </c:ext>
            </c:extLst>
          </c:dPt>
          <c:dPt>
            <c:idx val="1"/>
            <c:bubble3D val="0"/>
            <c:spPr>
              <a:solidFill>
                <a:schemeClr val="accent2"/>
              </a:solidFill>
              <a:ln w="28575">
                <a:solidFill>
                  <a:schemeClr val="tx1"/>
                </a:solidFill>
              </a:ln>
              <a:effectLst/>
            </c:spPr>
            <c:extLst>
              <c:ext xmlns:c16="http://schemas.microsoft.com/office/drawing/2014/chart" uri="{C3380CC4-5D6E-409C-BE32-E72D297353CC}">
                <c16:uniqueId val="{00000003-AD85-F042-9447-AC534783373A}"/>
              </c:ext>
            </c:extLst>
          </c:dPt>
          <c:cat>
            <c:strRef>
              <c:f>Sheet1!$A$2:$A$3</c:f>
              <c:strCache>
                <c:ptCount val="2"/>
                <c:pt idx="0">
                  <c:v>With Agreement: 57%</c:v>
                </c:pt>
                <c:pt idx="1">
                  <c:v>Without Agreement: 43%</c:v>
                </c:pt>
              </c:strCache>
            </c:strRef>
          </c:cat>
          <c:val>
            <c:numRef>
              <c:f>Sheet1!$B$2:$B$3</c:f>
              <c:numCache>
                <c:formatCode>0%</c:formatCode>
                <c:ptCount val="2"/>
                <c:pt idx="0">
                  <c:v>0.56999999999999995</c:v>
                </c:pt>
                <c:pt idx="1">
                  <c:v>0.43</c:v>
                </c:pt>
              </c:numCache>
            </c:numRef>
          </c:val>
          <c:extLst>
            <c:ext xmlns:c16="http://schemas.microsoft.com/office/drawing/2014/chart" uri="{C3380CC4-5D6E-409C-BE32-E72D297353CC}">
              <c16:uniqueId val="{00000000-E9A0-084C-9629-6359BD71C0B1}"/>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layout>
        <c:manualLayout>
          <c:xMode val="edge"/>
          <c:yMode val="edge"/>
          <c:x val="0"/>
          <c:y val="0.86735978748525855"/>
          <c:w val="1"/>
          <c:h val="9.721179013262641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3BFFF29-4571-E14E-9CA3-54DBB359AA74}" type="datetimeFigureOut">
              <a:rPr lang="en-US" smtClean="0"/>
              <a:t>4/3/24</a:t>
            </a:fld>
            <a:endParaRPr lang="en-US"/>
          </a:p>
        </p:txBody>
      </p:sp>
      <p:sp>
        <p:nvSpPr>
          <p:cNvPr id="4" name="Slide Image Placeholder 3"/>
          <p:cNvSpPr>
            <a:spLocks noGrp="1" noRot="1" noChangeAspect="1"/>
          </p:cNvSpPr>
          <p:nvPr>
            <p:ph type="sldImg" idx="2"/>
          </p:nvPr>
        </p:nvSpPr>
        <p:spPr>
          <a:xfrm>
            <a:off x="6659563" y="1414463"/>
            <a:ext cx="6784975" cy="381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5125"/>
            <a:ext cx="16084550" cy="4456113"/>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896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8963"/>
            <a:ext cx="8712200" cy="566737"/>
          </a:xfrm>
          <a:prstGeom prst="rect">
            <a:avLst/>
          </a:prstGeom>
        </p:spPr>
        <p:txBody>
          <a:bodyPr vert="horz" lIns="91440" tIns="45720" rIns="91440" bIns="45720" rtlCol="0" anchor="b"/>
          <a:lstStyle>
            <a:lvl1pPr algn="r">
              <a:defRPr sz="1200"/>
            </a:lvl1pPr>
          </a:lstStyle>
          <a:p>
            <a:fld id="{1B5D8A21-36F6-B74A-A561-CED724390EF1}" type="slidenum">
              <a:rPr lang="en-US" smtClean="0"/>
              <a:t>‹#›</a:t>
            </a:fld>
            <a:endParaRPr lang="en-US"/>
          </a:p>
        </p:txBody>
      </p:sp>
    </p:spTree>
    <p:extLst>
      <p:ext uri="{BB962C8B-B14F-4D97-AF65-F5344CB8AC3E}">
        <p14:creationId xmlns:p14="http://schemas.microsoft.com/office/powerpoint/2010/main" val="309657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1B5D8A21-36F6-B74A-A561-CED724390EF1}" type="slidenum">
              <a:rPr lang="en-US" smtClean="0"/>
              <a:t>1</a:t>
            </a:fld>
            <a:endParaRPr lang="en-US"/>
          </a:p>
        </p:txBody>
      </p:sp>
    </p:spTree>
    <p:extLst>
      <p:ext uri="{BB962C8B-B14F-4D97-AF65-F5344CB8AC3E}">
        <p14:creationId xmlns:p14="http://schemas.microsoft.com/office/powerpoint/2010/main" val="3336543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22</a:t>
            </a:fld>
            <a:endParaRPr lang="en-US"/>
          </a:p>
        </p:txBody>
      </p:sp>
    </p:spTree>
    <p:extLst>
      <p:ext uri="{BB962C8B-B14F-4D97-AF65-F5344CB8AC3E}">
        <p14:creationId xmlns:p14="http://schemas.microsoft.com/office/powerpoint/2010/main" val="27607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23</a:t>
            </a:fld>
            <a:endParaRPr lang="en-US"/>
          </a:p>
        </p:txBody>
      </p:sp>
    </p:spTree>
    <p:extLst>
      <p:ext uri="{BB962C8B-B14F-4D97-AF65-F5344CB8AC3E}">
        <p14:creationId xmlns:p14="http://schemas.microsoft.com/office/powerpoint/2010/main" val="2835003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anose="02040502050405020303" pitchFamily="18" charset="0"/>
              </a:rPr>
              <a:t>- In mandatory mediations, mediators must be appointed by the mediation bureau within each court jurisdiction from a list announced by the Mediation Department. However, if the parties have mutually agreed on any mediator from the Mediators Registry, that person will be appointed for the related mandatory mediation (although this is rarely seen in practice). </a:t>
            </a:r>
            <a:endParaRPr lang="en-GB" dirty="0"/>
          </a:p>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24</a:t>
            </a:fld>
            <a:endParaRPr lang="en-US"/>
          </a:p>
        </p:txBody>
      </p:sp>
    </p:spTree>
    <p:extLst>
      <p:ext uri="{BB962C8B-B14F-4D97-AF65-F5344CB8AC3E}">
        <p14:creationId xmlns:p14="http://schemas.microsoft.com/office/powerpoint/2010/main" val="196308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200" dirty="0">
                <a:solidFill>
                  <a:srgbClr val="0D0D0D"/>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 In today's interconnected world, the realm of commercial dispute resolution has become increasingly complex and demanding. With businesses operating in an ever-expanding global market, the need for efficient and effective means of resolving disputes has never been more critical. Traditional litigation processes often prove time-consuming, costly, and adversarial, leading to strained relationships and prolonged uncertainty for all parties involved. In response to these challenges, mediation has emerged as a powerful alternative, offering a flexible and adaptive framework for resolving disputes in a manner that is both timely and cost-effective. By prioritizing dialogue and cooperation over confrontation and conflict, mediation has emerged as a cornerstone in the realm of commercial conflict resolution, empowering parties to move forward with confidence and certainty.</a:t>
            </a:r>
            <a:endParaRPr lang="en-GB" sz="1200" dirty="0">
              <a:solidFill>
                <a:srgbClr val="595959"/>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07000"/>
              </a:lnSpc>
              <a:spcAft>
                <a:spcPts val="600"/>
              </a:spcAft>
            </a:pPr>
            <a:r>
              <a:rPr lang="en-US" sz="1200" dirty="0">
                <a:solidFill>
                  <a:srgbClr val="0D0D0D"/>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 </a:t>
            </a:r>
            <a:endParaRPr lang="en-GB" sz="1200" dirty="0">
              <a:solidFill>
                <a:srgbClr val="595959"/>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07000"/>
              </a:lnSpc>
              <a:spcAft>
                <a:spcPts val="600"/>
              </a:spcAft>
            </a:pPr>
            <a:r>
              <a:rPr lang="en-US" sz="1200" dirty="0">
                <a:solidFill>
                  <a:srgbClr val="0D0D0D"/>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 In order to define our terms, mediation, at its core, is a voluntary process where an impartial third party, known as the mediator, facilitates communication and negotiation between disputing parties to reach a mutually acceptable resolution. Unlike litigation, which relies on a judge or jury to impose a decision, mediation empowers the parties themselves to craft a solution that meets their unique needs and interests. This emphasis on self-determination not only enhances the likelihood of reaching a satisfactory outcome but also fosters a sense of ownership and buy-in from all parties involved.</a:t>
            </a:r>
            <a:endParaRPr lang="en-GB" sz="1200" dirty="0">
              <a:solidFill>
                <a:srgbClr val="595959"/>
              </a:solidFill>
              <a:effectLst/>
              <a:latin typeface="Verdana" panose="020B0604030504040204" pitchFamily="34" charset="0"/>
              <a:ea typeface="Verdana" panose="020B0604030504040204" pitchFamily="34" charset="0"/>
              <a:cs typeface="Verdana" panose="020B0604030504040204" pitchFamily="34" charset="0"/>
            </a:endParaRPr>
          </a:p>
          <a:p>
            <a:endParaRPr lang="en-US" sz="1100">
              <a:latin typeface="Verdana" panose="020B0604030504040204" pitchFamily="34" charset="0"/>
              <a:ea typeface="Verdana" panose="020B0604030504040204" pitchFamily="34" charset="0"/>
              <a:cs typeface="Verdan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fld id="{1B5D8A21-36F6-B74A-A561-CED724390EF1}" type="slidenum">
              <a:rPr lang="en-US" smtClean="0"/>
              <a:t>2</a:t>
            </a:fld>
            <a:endParaRPr lang="en-US"/>
          </a:p>
        </p:txBody>
      </p:sp>
    </p:spTree>
    <p:extLst>
      <p:ext uri="{BB962C8B-B14F-4D97-AF65-F5344CB8AC3E}">
        <p14:creationId xmlns:p14="http://schemas.microsoft.com/office/powerpoint/2010/main" val="407608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Mediation plays a pivotal role in resolving commercial disputes by offering a structured and collaborative process for parties to amicably settle their differences outside the courtroom.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Calibri" panose="020F0502020204030204" pitchFamily="34" charset="0"/>
              <a:buChar char="-"/>
            </a:pPr>
            <a:r>
              <a:rPr lang="en-US" sz="1800" dirty="0">
                <a:solidFill>
                  <a:srgbClr val="0D0D0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 previously mentioned, it is a voluntary process guided by the principles of neutrality, confidentiality, and self-determination. The mediator, while facilitating communication and negotiation, does not impose a decision but rather assists the parties in exploring options and finding common ground. This collaborative approach distinguishes mediation from other forms of dispute resolution, such as arbitration or litigation, where decisions are made by a third party based on legal arguments and evidence.</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Its importance lies in its ability to foster communication and negotiation between disputing parties, thereby </a:t>
            </a:r>
            <a:r>
              <a:rPr lang="en-GB"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efficiency, cost-effectiveness, and preserving business relationships.</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Unlike litigation, mediation empowers parties to actively participate in crafting mutually acceptable solutions under the guidance of a neutral mediator. This process encourages creative problem-solving tailored to the specific needs and interests of the parties involved, often resulting in more satisfactory outcomes than those imposed by a judge or arbitrator.</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600"/>
              </a:spcAft>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Furthermore, mediation offers confidentiality, allowing parties to discuss sensitive commercial matters without the risk of public disclosure, thus safeguarding their business interests. In essence, the utilization of mediation in commercial disputes exemplifies a pragmatic approach towards dispute resolution, enhancing commercial efficacy and fostering a conducive environment for sustainable business interactions.</a:t>
            </a:r>
          </a:p>
          <a:p>
            <a:pPr marL="342900" lvl="0" indent="-342900" algn="just">
              <a:lnSpc>
                <a:spcPct val="107000"/>
              </a:lnSpc>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Mediation emerges as a vital mechanism for resolving commercial disputes primarily due to its capacity to preserve business relationships.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600"/>
              </a:spcAft>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Unlike litigation or arbitration, which often exacerbate tensions and strain professional rapport, mediation offers a collaborative platform wherein parties can address conflicts while safeguarding their commercial ties. By fostering open communication and negotiation under the guidance of a neutral mediator, mediation enables disputing parties to explore mutually agreeable solutions tailored to their business needs and interests. This emphasis on dialogue and compromise not only facilitates the resolution of immediate disputes but also helps maintain long-term relationships essential for sustained business interactions. Furthermore, by addressing underlying issues and promoting understanding between parties, mediation cultivates an environment conducive to ongoing cooperation and partnership, thus underscoring its indispensable role in safeguarding and nurturing business relationships amidst conflict.</a:t>
            </a:r>
          </a:p>
          <a:p>
            <a:pPr marL="342900" marR="0" lvl="0" indent="-342900" algn="just" defTabSz="914400" rtl="0" eaLnBrk="1" fontAlgn="auto" latinLnBrk="0" hangingPunct="1">
              <a:lnSpc>
                <a:spcPct val="107000"/>
              </a:lnSpc>
              <a:spcBef>
                <a:spcPts val="0"/>
              </a:spcBef>
              <a:spcAft>
                <a:spcPts val="600"/>
              </a:spcAft>
              <a:buClrTx/>
              <a:buSzTx/>
              <a:buFont typeface="Calibri" panose="020F0502020204030204" pitchFamily="34" charset="0"/>
              <a:buChar char="-"/>
              <a:tabLst/>
              <a:defRPr/>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Flexibility: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mediation has a special advantage when the parties have ongoing relations that must continue after the dispute is managed, since the agreement is by consent and none of the parties should have reason to feel they are the losers.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600"/>
              </a:spcAft>
              <a:buFont typeface="Calibri" panose="020F0502020204030204" pitchFamily="34" charset="0"/>
              <a:buChar char="-"/>
            </a:pP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600"/>
              </a:spcAft>
              <a:buFont typeface="Calibri" panose="020F0502020204030204" pitchFamily="34" charset="0"/>
              <a:buChar char="-"/>
            </a:pP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3</a:t>
            </a:fld>
            <a:endParaRPr lang="en-US"/>
          </a:p>
        </p:txBody>
      </p:sp>
    </p:spTree>
    <p:extLst>
      <p:ext uri="{BB962C8B-B14F-4D97-AF65-F5344CB8AC3E}">
        <p14:creationId xmlns:p14="http://schemas.microsoft.com/office/powerpoint/2010/main" val="261319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Mediation typically initiates upon the initiation of one party, soliciting the engagement of other parties involved in the commercial dispute. This process often commences with one party formally requesting the participation of all relevant stakeholders to explore the possibility of mediation as a means of resolving the dispute. This formal request serves as the catalyst for convening all concerned parties at the negotiation table. Such a structured approach ensures that all parties have the opportunity to engage in constructive dialogue under the guidance of a neutral mediator, thereby fostering an environment conducive to resolving the dispute efficiently and equitably.</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600"/>
              </a:spcAft>
              <a:buClrTx/>
              <a:buSzTx/>
              <a:buFont typeface="Calibri" panose="020F0502020204030204" pitchFamily="34" charset="0"/>
              <a:buChar char="-"/>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Principally, parties decide to seek mediation when they fail to negotiate or simply negotiating do not take them anywhere. A mediator is appointed upon the agreement of the parties involved46. Then, mediation process begins. During the negotiation phase of mediation, parties are encouraged to communicate with each other efficiently and are assisted to see their common grounds, their weaknesses and advantages in judicial procedures and the possible consequences of failure to come to a mutual agreement, so that they can better consider their situation.</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600"/>
              </a:spcAft>
              <a:buFont typeface="Calibri" panose="020F0502020204030204" pitchFamily="34" charset="0"/>
              <a:buChar char="-"/>
            </a:pP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6</a:t>
            </a:fld>
            <a:endParaRPr lang="en-US"/>
          </a:p>
        </p:txBody>
      </p:sp>
    </p:spTree>
    <p:extLst>
      <p:ext uri="{BB962C8B-B14F-4D97-AF65-F5344CB8AC3E}">
        <p14:creationId xmlns:p14="http://schemas.microsoft.com/office/powerpoint/2010/main" val="19286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application of conflict of interest restrictions is a matter of utmost sensitivity, with significant potential for abuse. It is imperative that a mediator maintains impartiality and refrains from any personal interest in the substance or outcome of the dispute, as well as from any relationships with the involved parties. Throughout the negotiation process, the mediator's role is to facilitate discussions, not to advocate for any specific party. Therefore, it is essential for the mediator to maintain a neutral stance and maintain a distance between the disputing parties. In the absence of any conflict of interest, the mediator will proactively reach out to all relevant parties to provide an overview of the mediation process and to encourage their participation, ensuring transparency and fairness in the resolution of the dispute.</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7</a:t>
            </a:fld>
            <a:endParaRPr lang="en-US"/>
          </a:p>
        </p:txBody>
      </p:sp>
    </p:spTree>
    <p:extLst>
      <p:ext uri="{BB962C8B-B14F-4D97-AF65-F5344CB8AC3E}">
        <p14:creationId xmlns:p14="http://schemas.microsoft.com/office/powerpoint/2010/main" val="378717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During mediation, the</a:t>
            </a:r>
            <a:r>
              <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mediator will bring the parties together to provide the appropriate environment for resolving the dispute between them. In this context, the</a:t>
            </a:r>
            <a:r>
              <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mediator will be able to offer some suggestions. However, unlike the</a:t>
            </a:r>
            <a:r>
              <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judge or the arbitrator, the mediator will not be able to make a decision</a:t>
            </a:r>
            <a:r>
              <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the settlement of the dispute and will not be able to impose it on the proposed parties.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8</a:t>
            </a:fld>
            <a:endParaRPr lang="en-US"/>
          </a:p>
        </p:txBody>
      </p:sp>
    </p:spTree>
    <p:extLst>
      <p:ext uri="{BB962C8B-B14F-4D97-AF65-F5344CB8AC3E}">
        <p14:creationId xmlns:p14="http://schemas.microsoft.com/office/powerpoint/2010/main" val="293645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10</a:t>
            </a:fld>
            <a:endParaRPr lang="en-US"/>
          </a:p>
        </p:txBody>
      </p:sp>
    </p:spTree>
    <p:extLst>
      <p:ext uri="{BB962C8B-B14F-4D97-AF65-F5344CB8AC3E}">
        <p14:creationId xmlns:p14="http://schemas.microsoft.com/office/powerpoint/2010/main" val="2308550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Caucus meetings hold significant value in the context of mediating commercial disputes, serving as a strategic tool for fostering resolution and preserving confidentiality. These private sessions, managed by the mediator, offer a platform for parties to address sensitive issues inherent in commercial conflicts, thereby enhancing the mediation process's efficacy.</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Confidentiality within caucus meetings is paramount, providing a secure environment for parties to freely discuss intricate details of the dispute, including the strengths and weaknesses of their respective positions. This confidentiality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instills</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trust and encourages candid dialogue, which is particularly crucial in complex commercial disputes where proprietary information and business strategies are at stake.</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commercial mediation, where preserving business relationships and reputations is often paramount, caucus meetings afford parties the opportunity to explore innovative solutions away from the public eye. This discretion allows for the discussion of creative settlement options tailored to the specific needs and interests of the parties involved.</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Moreover, caucus meetings enable the mediator to conduct targeted interventions, addressing underlying issues and facilitating productive communication between parties. By engaging in confidential discussions with each party individually, the mediator can identify common ground, clarify misunderstandings, and guide the negotiation process towards a mutually beneficial resolution.</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Ultimately, caucus meetings in commercial dispute mediation serve as a strategic mechanism for building trust, promoting effective communication, and achieving tailored solutions that address the complexities of commercial relationships and business interests. Their significance lies in their ability to facilitate confidential dialogue, foster cooperation, and pave the way for mutually acceptable outcomes in even the most intricate commercial disputes.</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marL="270510" algn="just">
              <a:lnSpc>
                <a:spcPct val="107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11</a:t>
            </a:fld>
            <a:endParaRPr lang="en-US"/>
          </a:p>
        </p:txBody>
      </p:sp>
    </p:spTree>
    <p:extLst>
      <p:ext uri="{BB962C8B-B14F-4D97-AF65-F5344CB8AC3E}">
        <p14:creationId xmlns:p14="http://schemas.microsoft.com/office/powerpoint/2010/main" val="64793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5D8A21-36F6-B74A-A561-CED724390EF1}" type="slidenum">
              <a:rPr lang="en-US" smtClean="0"/>
              <a:t>15</a:t>
            </a:fld>
            <a:endParaRPr lang="en-US"/>
          </a:p>
        </p:txBody>
      </p:sp>
    </p:spTree>
    <p:extLst>
      <p:ext uri="{BB962C8B-B14F-4D97-AF65-F5344CB8AC3E}">
        <p14:creationId xmlns:p14="http://schemas.microsoft.com/office/powerpoint/2010/main" val="2435850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100" cy="11307790"/>
          </a:xfrm>
          <a:prstGeom prst="rect">
            <a:avLst/>
          </a:prstGeom>
        </p:spPr>
      </p:pic>
      <p:sp>
        <p:nvSpPr>
          <p:cNvPr id="2" name="Holder 2"/>
          <p:cNvSpPr>
            <a:spLocks noGrp="1"/>
          </p:cNvSpPr>
          <p:nvPr>
            <p:ph type="ctrTitle"/>
          </p:nvPr>
        </p:nvSpPr>
        <p:spPr>
          <a:xfrm>
            <a:off x="3373893" y="762000"/>
            <a:ext cx="13356312" cy="182689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015615" y="6336792"/>
            <a:ext cx="14072870" cy="28289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59595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chemeClr val="bg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595959"/>
                </a:solidFill>
                <a:latin typeface="Calibri"/>
                <a:cs typeface="Calibri"/>
              </a:defRPr>
            </a:lvl1pPr>
          </a:lstStyle>
          <a:p>
            <a:endParaRPr/>
          </a:p>
        </p:txBody>
      </p:sp>
      <p:sp>
        <p:nvSpPr>
          <p:cNvPr id="3" name="Holder 3"/>
          <p:cNvSpPr>
            <a:spLocks noGrp="1"/>
          </p:cNvSpPr>
          <p:nvPr>
            <p:ph sz="half" idx="2"/>
          </p:nvPr>
        </p:nvSpPr>
        <p:spPr>
          <a:xfrm>
            <a:off x="1005205" y="2602611"/>
            <a:ext cx="8745284" cy="746836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2611"/>
            <a:ext cx="8745284" cy="746836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595959"/>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100" cy="1130779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14036" y="1258316"/>
            <a:ext cx="8876027" cy="939800"/>
          </a:xfrm>
          <a:prstGeom prst="rect">
            <a:avLst/>
          </a:prstGeom>
        </p:spPr>
        <p:txBody>
          <a:bodyPr wrap="square" lIns="0" tIns="0" rIns="0" bIns="0">
            <a:spAutoFit/>
          </a:bodyPr>
          <a:lstStyle>
            <a:lvl1pPr>
              <a:defRPr sz="3000" b="1" i="0">
                <a:solidFill>
                  <a:srgbClr val="595959"/>
                </a:solidFill>
                <a:latin typeface="Calibri"/>
                <a:cs typeface="Calibri"/>
              </a:defRPr>
            </a:lvl1pPr>
          </a:lstStyle>
          <a:p>
            <a:endParaRPr/>
          </a:p>
        </p:txBody>
      </p:sp>
      <p:sp>
        <p:nvSpPr>
          <p:cNvPr id="3" name="Holder 3"/>
          <p:cNvSpPr>
            <a:spLocks noGrp="1"/>
          </p:cNvSpPr>
          <p:nvPr>
            <p:ph type="body" idx="1"/>
          </p:nvPr>
        </p:nvSpPr>
        <p:spPr>
          <a:xfrm>
            <a:off x="908050" y="3325875"/>
            <a:ext cx="9922510" cy="4241165"/>
          </a:xfrm>
          <a:prstGeom prst="rect">
            <a:avLst/>
          </a:prstGeom>
        </p:spPr>
        <p:txBody>
          <a:bodyPr wrap="square" lIns="0" tIns="0" rIns="0" bIns="0">
            <a:spAutoFit/>
          </a:bodyPr>
          <a:lstStyle>
            <a:lvl1pPr>
              <a:defRPr sz="2800" b="0" i="0">
                <a:solidFill>
                  <a:schemeClr val="bg1"/>
                </a:solidFill>
                <a:latin typeface="Verdana"/>
                <a:cs typeface="Verdana"/>
              </a:defRPr>
            </a:lvl1pPr>
          </a:lstStyle>
          <a:p>
            <a:endParaRPr/>
          </a:p>
        </p:txBody>
      </p:sp>
      <p:sp>
        <p:nvSpPr>
          <p:cNvPr id="4" name="Holder 4"/>
          <p:cNvSpPr>
            <a:spLocks noGrp="1"/>
          </p:cNvSpPr>
          <p:nvPr>
            <p:ph type="ftr" sz="quarter" idx="5"/>
          </p:nvPr>
        </p:nvSpPr>
        <p:spPr>
          <a:xfrm>
            <a:off x="6835394" y="10523601"/>
            <a:ext cx="6433312" cy="56578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23601"/>
            <a:ext cx="4623943" cy="56578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4/3/24</a:t>
            </a:fld>
            <a:endParaRPr lang="en-US"/>
          </a:p>
        </p:txBody>
      </p:sp>
      <p:sp>
        <p:nvSpPr>
          <p:cNvPr id="6" name="Holder 6"/>
          <p:cNvSpPr>
            <a:spLocks noGrp="1"/>
          </p:cNvSpPr>
          <p:nvPr>
            <p:ph type="sldNum" sz="quarter" idx="7"/>
          </p:nvPr>
        </p:nvSpPr>
        <p:spPr>
          <a:xfrm>
            <a:off x="14474953" y="10523601"/>
            <a:ext cx="4623943" cy="56578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106.png"/><Relationship Id="rId21" Type="http://schemas.openxmlformats.org/officeDocument/2006/relationships/image" Target="../media/image87.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7.xml"/><Relationship Id="rId16" Type="http://schemas.openxmlformats.org/officeDocument/2006/relationships/image" Target="../media/image83.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89.png"/><Relationship Id="rId10" Type="http://schemas.openxmlformats.org/officeDocument/2006/relationships/image" Target="../media/image77.png"/><Relationship Id="rId19" Type="http://schemas.openxmlformats.org/officeDocument/2006/relationships/image" Target="../media/image86.png"/><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107.png"/><Relationship Id="rId21" Type="http://schemas.openxmlformats.org/officeDocument/2006/relationships/image" Target="../media/image87.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8.xml"/><Relationship Id="rId16" Type="http://schemas.openxmlformats.org/officeDocument/2006/relationships/image" Target="../media/image83.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89.png"/><Relationship Id="rId10" Type="http://schemas.openxmlformats.org/officeDocument/2006/relationships/image" Target="../media/image77.png"/><Relationship Id="rId19" Type="http://schemas.openxmlformats.org/officeDocument/2006/relationships/image" Target="../media/image86.png"/><Relationship Id="rId4" Type="http://schemas.microsoft.com/office/2007/relationships/hdphoto" Target="../media/hdphoto2.wdp"/><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microsoft.com/office/2007/relationships/hdphoto" Target="../media/hdphoto3.wdp"/><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32.png"/><Relationship Id="rId17" Type="http://schemas.openxmlformats.org/officeDocument/2006/relationships/image" Target="../media/image118.png"/><Relationship Id="rId2" Type="http://schemas.openxmlformats.org/officeDocument/2006/relationships/image" Target="../media/image109.jpg"/><Relationship Id="rId16" Type="http://schemas.openxmlformats.org/officeDocument/2006/relationships/image" Target="../media/image101.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png"/><Relationship Id="rId15" Type="http://schemas.openxmlformats.org/officeDocument/2006/relationships/image" Target="../media/image100.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120.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119.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12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microsoft.com/office/2007/relationships/hdphoto" Target="../media/hdphoto4.wdp"/><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12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microsoft.com/office/2007/relationships/hdphoto" Target="../media/hdphoto6.wdp"/><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123.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124.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2.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microsoft.com/office/2007/relationships/hdphoto" Target="../media/hdphoto7.wdp"/><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chart" Target="../charts/chart3.xml"/><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chart" Target="../charts/chart2.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jp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98.png"/><Relationship Id="rId18" Type="http://schemas.openxmlformats.org/officeDocument/2006/relationships/image" Target="../media/image140.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39.png"/><Relationship Id="rId2" Type="http://schemas.openxmlformats.org/officeDocument/2006/relationships/image" Target="../media/image125.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33.png"/><Relationship Id="rId19" Type="http://schemas.openxmlformats.org/officeDocument/2006/relationships/image" Target="../media/image141.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6.png"/></Relationships>
</file>

<file path=ppt/slides/_rels/slide2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98.png"/><Relationship Id="rId18" Type="http://schemas.openxmlformats.org/officeDocument/2006/relationships/image" Target="../media/image140.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39.png"/><Relationship Id="rId2" Type="http://schemas.openxmlformats.org/officeDocument/2006/relationships/image" Target="../media/image125.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33.png"/><Relationship Id="rId19" Type="http://schemas.openxmlformats.org/officeDocument/2006/relationships/image" Target="../media/image141.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6.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143.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0.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microsoft.com/office/2007/relationships/hdphoto" Target="../media/hdphoto8.wdp"/><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143.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1.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microsoft.com/office/2007/relationships/hdphoto" Target="../media/hdphoto9.wdp"/><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144.jp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2.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145.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46.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46.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148.jp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147.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70.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jpeg"/><Relationship Id="rId21" Type="http://schemas.openxmlformats.org/officeDocument/2006/relationships/image" Target="../media/image59.pn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3.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18" Type="http://schemas.openxmlformats.org/officeDocument/2006/relationships/image" Target="../media/image39.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image" Target="../media/image90.png"/><Relationship Id="rId16" Type="http://schemas.openxmlformats.org/officeDocument/2006/relationships/image" Target="../media/image102.png"/><Relationship Id="rId20"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94.png"/><Relationship Id="rId11" Type="http://schemas.openxmlformats.org/officeDocument/2006/relationships/image" Target="../media/image32.png"/><Relationship Id="rId5" Type="http://schemas.openxmlformats.org/officeDocument/2006/relationships/image" Target="../media/image93.png"/><Relationship Id="rId15" Type="http://schemas.openxmlformats.org/officeDocument/2006/relationships/image" Target="../media/image101.png"/><Relationship Id="rId10" Type="http://schemas.openxmlformats.org/officeDocument/2006/relationships/image" Target="../media/image97.png"/><Relationship Id="rId19" Type="http://schemas.openxmlformats.org/officeDocument/2006/relationships/image" Target="../media/image104.png"/><Relationship Id="rId4" Type="http://schemas.openxmlformats.org/officeDocument/2006/relationships/image" Target="../media/image92.png"/><Relationship Id="rId9" Type="http://schemas.openxmlformats.org/officeDocument/2006/relationships/image" Target="../media/image30.png"/><Relationship Id="rId1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32.png"/><Relationship Id="rId17" Type="http://schemas.openxmlformats.org/officeDocument/2006/relationships/image" Target="../media/image118.png"/><Relationship Id="rId2" Type="http://schemas.openxmlformats.org/officeDocument/2006/relationships/image" Target="../media/image149.jpg"/><Relationship Id="rId16" Type="http://schemas.openxmlformats.org/officeDocument/2006/relationships/image" Target="../media/image36.png"/><Relationship Id="rId20"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7.png"/><Relationship Id="rId5" Type="http://schemas.openxmlformats.org/officeDocument/2006/relationships/image" Target="../media/image152.png"/><Relationship Id="rId15" Type="http://schemas.openxmlformats.org/officeDocument/2006/relationships/image" Target="../media/image100.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58.png"/></Relationships>
</file>

<file path=ppt/slides/_rels/slide3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3" Type="http://schemas.openxmlformats.org/officeDocument/2006/relationships/image" Target="../media/image159.jpg"/><Relationship Id="rId21" Type="http://schemas.openxmlformats.org/officeDocument/2006/relationships/image" Target="../media/image177.png"/><Relationship Id="rId7" Type="http://schemas.openxmlformats.org/officeDocument/2006/relationships/image" Target="../media/image163.pn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image" Target="../media/image2.png"/><Relationship Id="rId16" Type="http://schemas.openxmlformats.org/officeDocument/2006/relationships/image" Target="../media/image172.png"/><Relationship Id="rId20"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70.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chart" Target="../charts/chart1.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1.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jpg"/><Relationship Id="rId21" Type="http://schemas.openxmlformats.org/officeDocument/2006/relationships/image" Target="../media/image88.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5.xml"/><Relationship Id="rId16" Type="http://schemas.openxmlformats.org/officeDocument/2006/relationships/image" Target="../media/image84.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65.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89.png"/></Relationships>
</file>

<file path=ppt/slides/_rels/slide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90.png"/><Relationship Id="rId21" Type="http://schemas.openxmlformats.org/officeDocument/2006/relationships/image" Target="../media/image105.png"/><Relationship Id="rId7" Type="http://schemas.openxmlformats.org/officeDocument/2006/relationships/image" Target="../media/image94.png"/><Relationship Id="rId12" Type="http://schemas.openxmlformats.org/officeDocument/2006/relationships/image" Target="../media/image32.png"/><Relationship Id="rId17" Type="http://schemas.openxmlformats.org/officeDocument/2006/relationships/image" Target="../media/image102.png"/><Relationship Id="rId2" Type="http://schemas.openxmlformats.org/officeDocument/2006/relationships/notesSlide" Target="../notesSlides/notesSlide6.xml"/><Relationship Id="rId16" Type="http://schemas.openxmlformats.org/officeDocument/2006/relationships/image" Target="../media/image101.png"/><Relationship Id="rId20"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5" Type="http://schemas.openxmlformats.org/officeDocument/2006/relationships/image" Target="../media/image100.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rotWithShape="1">
          <a:blip r:embed="rId3" cstate="print"/>
          <a:srcRect l="13283"/>
          <a:stretch/>
        </p:blipFill>
        <p:spPr>
          <a:xfrm>
            <a:off x="-58208" y="1"/>
            <a:ext cx="20162308" cy="11315699"/>
          </a:xfrm>
          <a:prstGeom prst="rect">
            <a:avLst/>
          </a:prstGeom>
        </p:spPr>
      </p:pic>
      <p:grpSp>
        <p:nvGrpSpPr>
          <p:cNvPr id="42" name="Group 41">
            <a:extLst>
              <a:ext uri="{FF2B5EF4-FFF2-40B4-BE49-F238E27FC236}">
                <a16:creationId xmlns:a16="http://schemas.microsoft.com/office/drawing/2014/main" id="{C59F8A99-4969-0D9D-72DF-20F3E90E00D2}"/>
              </a:ext>
            </a:extLst>
          </p:cNvPr>
          <p:cNvGrpSpPr/>
          <p:nvPr/>
        </p:nvGrpSpPr>
        <p:grpSpPr>
          <a:xfrm>
            <a:off x="15233650" y="323850"/>
            <a:ext cx="4410151" cy="1600200"/>
            <a:chOff x="13493191" y="5265056"/>
            <a:chExt cx="6162751" cy="2468880"/>
          </a:xfrm>
        </p:grpSpPr>
        <p:sp>
          <p:nvSpPr>
            <p:cNvPr id="3" name="object 3"/>
            <p:cNvSpPr/>
            <p:nvPr/>
          </p:nvSpPr>
          <p:spPr>
            <a:xfrm>
              <a:off x="13517498" y="5449459"/>
              <a:ext cx="869315" cy="2263140"/>
            </a:xfrm>
            <a:custGeom>
              <a:avLst/>
              <a:gdLst/>
              <a:ahLst/>
              <a:cxnLst/>
              <a:rect l="l" t="t" r="r" b="b"/>
              <a:pathLst>
                <a:path w="869315" h="2263140">
                  <a:moveTo>
                    <a:pt x="100698" y="0"/>
                  </a:moveTo>
                  <a:lnTo>
                    <a:pt x="0" y="0"/>
                  </a:lnTo>
                  <a:lnTo>
                    <a:pt x="0" y="2169490"/>
                  </a:lnTo>
                  <a:lnTo>
                    <a:pt x="406349" y="2173427"/>
                  </a:lnTo>
                  <a:lnTo>
                    <a:pt x="632269" y="2184476"/>
                  </a:lnTo>
                  <a:lnTo>
                    <a:pt x="759269" y="2211400"/>
                  </a:lnTo>
                  <a:lnTo>
                    <a:pt x="868705" y="2262708"/>
                  </a:lnTo>
                  <a:lnTo>
                    <a:pt x="756069" y="2197303"/>
                  </a:lnTo>
                  <a:lnTo>
                    <a:pt x="638429" y="2156155"/>
                  </a:lnTo>
                  <a:lnTo>
                    <a:pt x="443979" y="2121611"/>
                  </a:lnTo>
                  <a:lnTo>
                    <a:pt x="100698" y="2076399"/>
                  </a:lnTo>
                  <a:lnTo>
                    <a:pt x="100698" y="0"/>
                  </a:lnTo>
                  <a:close/>
                </a:path>
              </a:pathLst>
            </a:custGeom>
            <a:solidFill>
              <a:srgbClr val="FFFFFF"/>
            </a:solidFill>
          </p:spPr>
          <p:txBody>
            <a:bodyPr wrap="square" lIns="0" tIns="0" rIns="0" bIns="0" rtlCol="0"/>
            <a:lstStyle/>
            <a:p>
              <a:endParaRPr/>
            </a:p>
          </p:txBody>
        </p:sp>
        <p:grpSp>
          <p:nvGrpSpPr>
            <p:cNvPr id="4" name="object 4"/>
            <p:cNvGrpSpPr/>
            <p:nvPr/>
          </p:nvGrpSpPr>
          <p:grpSpPr>
            <a:xfrm>
              <a:off x="13493191" y="5265056"/>
              <a:ext cx="2125345" cy="2468880"/>
              <a:chOff x="13493191" y="5265056"/>
              <a:chExt cx="2125345" cy="2468880"/>
            </a:xfrm>
          </p:grpSpPr>
          <p:sp>
            <p:nvSpPr>
              <p:cNvPr id="5" name="object 5"/>
              <p:cNvSpPr/>
              <p:nvPr/>
            </p:nvSpPr>
            <p:spPr>
              <a:xfrm>
                <a:off x="14744256" y="5543947"/>
                <a:ext cx="869315" cy="2167255"/>
              </a:xfrm>
              <a:custGeom>
                <a:avLst/>
                <a:gdLst/>
                <a:ahLst/>
                <a:cxnLst/>
                <a:rect l="l" t="t" r="r" b="b"/>
                <a:pathLst>
                  <a:path w="869315" h="2167254">
                    <a:moveTo>
                      <a:pt x="868845" y="0"/>
                    </a:moveTo>
                    <a:lnTo>
                      <a:pt x="768273" y="0"/>
                    </a:lnTo>
                    <a:lnTo>
                      <a:pt x="768273" y="1980895"/>
                    </a:lnTo>
                    <a:lnTo>
                      <a:pt x="424853" y="2026107"/>
                    </a:lnTo>
                    <a:lnTo>
                      <a:pt x="230276" y="2060651"/>
                    </a:lnTo>
                    <a:lnTo>
                      <a:pt x="112763" y="2101672"/>
                    </a:lnTo>
                    <a:lnTo>
                      <a:pt x="0" y="2166950"/>
                    </a:lnTo>
                    <a:lnTo>
                      <a:pt x="109550" y="2115642"/>
                    </a:lnTo>
                    <a:lnTo>
                      <a:pt x="236575" y="2088845"/>
                    </a:lnTo>
                    <a:lnTo>
                      <a:pt x="462483" y="2077923"/>
                    </a:lnTo>
                    <a:lnTo>
                      <a:pt x="868845" y="2073859"/>
                    </a:lnTo>
                    <a:lnTo>
                      <a:pt x="868845" y="0"/>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13493191" y="5265056"/>
                <a:ext cx="2124913" cy="2468700"/>
              </a:xfrm>
              <a:prstGeom prst="rect">
                <a:avLst/>
              </a:prstGeom>
            </p:spPr>
          </p:pic>
        </p:grpSp>
        <p:grpSp>
          <p:nvGrpSpPr>
            <p:cNvPr id="7" name="object 7"/>
            <p:cNvGrpSpPr/>
            <p:nvPr/>
          </p:nvGrpSpPr>
          <p:grpSpPr>
            <a:xfrm>
              <a:off x="16038842" y="6100188"/>
              <a:ext cx="442595" cy="460375"/>
              <a:chOff x="16038842" y="6100188"/>
              <a:chExt cx="442595" cy="460375"/>
            </a:xfrm>
          </p:grpSpPr>
          <p:sp>
            <p:nvSpPr>
              <p:cNvPr id="8" name="object 8"/>
              <p:cNvSpPr/>
              <p:nvPr/>
            </p:nvSpPr>
            <p:spPr>
              <a:xfrm>
                <a:off x="16038842" y="6100188"/>
                <a:ext cx="403225" cy="460375"/>
              </a:xfrm>
              <a:custGeom>
                <a:avLst/>
                <a:gdLst/>
                <a:ahLst/>
                <a:cxnLst/>
                <a:rect l="l" t="t" r="r" b="b"/>
                <a:pathLst>
                  <a:path w="403225" h="460375">
                    <a:moveTo>
                      <a:pt x="257111" y="0"/>
                    </a:moveTo>
                    <a:lnTo>
                      <a:pt x="180962" y="6223"/>
                    </a:lnTo>
                    <a:lnTo>
                      <a:pt x="139865" y="17399"/>
                    </a:lnTo>
                    <a:lnTo>
                      <a:pt x="99021" y="36955"/>
                    </a:lnTo>
                    <a:lnTo>
                      <a:pt x="68452" y="60703"/>
                    </a:lnTo>
                    <a:lnTo>
                      <a:pt x="41351" y="92072"/>
                    </a:lnTo>
                    <a:lnTo>
                      <a:pt x="19646" y="131060"/>
                    </a:lnTo>
                    <a:lnTo>
                      <a:pt x="5270" y="177159"/>
                    </a:lnTo>
                    <a:lnTo>
                      <a:pt x="0" y="230117"/>
                    </a:lnTo>
                    <a:lnTo>
                      <a:pt x="5905" y="282821"/>
                    </a:lnTo>
                    <a:lnTo>
                      <a:pt x="21704" y="329556"/>
                    </a:lnTo>
                    <a:lnTo>
                      <a:pt x="44310" y="368416"/>
                    </a:lnTo>
                    <a:lnTo>
                      <a:pt x="70637" y="397372"/>
                    </a:lnTo>
                    <a:lnTo>
                      <a:pt x="122529" y="431280"/>
                    </a:lnTo>
                    <a:lnTo>
                      <a:pt x="176072" y="450203"/>
                    </a:lnTo>
                    <a:lnTo>
                      <a:pt x="225526" y="458330"/>
                    </a:lnTo>
                    <a:lnTo>
                      <a:pt x="265849" y="460108"/>
                    </a:lnTo>
                    <a:lnTo>
                      <a:pt x="294741" y="458838"/>
                    </a:lnTo>
                    <a:lnTo>
                      <a:pt x="327494" y="454394"/>
                    </a:lnTo>
                    <a:lnTo>
                      <a:pt x="360895" y="446266"/>
                    </a:lnTo>
                    <a:lnTo>
                      <a:pt x="388886" y="434963"/>
                    </a:lnTo>
                    <a:lnTo>
                      <a:pt x="269963" y="434963"/>
                    </a:lnTo>
                    <a:lnTo>
                      <a:pt x="229247" y="431534"/>
                    </a:lnTo>
                    <a:lnTo>
                      <a:pt x="189306" y="420485"/>
                    </a:lnTo>
                    <a:lnTo>
                      <a:pt x="150901" y="401055"/>
                    </a:lnTo>
                    <a:lnTo>
                      <a:pt x="114566" y="372099"/>
                    </a:lnTo>
                    <a:lnTo>
                      <a:pt x="75133" y="314443"/>
                    </a:lnTo>
                    <a:lnTo>
                      <a:pt x="58432" y="267073"/>
                    </a:lnTo>
                    <a:lnTo>
                      <a:pt x="51498" y="209544"/>
                    </a:lnTo>
                    <a:lnTo>
                      <a:pt x="55867" y="161030"/>
                    </a:lnTo>
                    <a:lnTo>
                      <a:pt x="68071" y="119376"/>
                    </a:lnTo>
                    <a:lnTo>
                      <a:pt x="86563" y="85595"/>
                    </a:lnTo>
                    <a:lnTo>
                      <a:pt x="143840" y="39622"/>
                    </a:lnTo>
                    <a:lnTo>
                      <a:pt x="208191" y="22858"/>
                    </a:lnTo>
                    <a:lnTo>
                      <a:pt x="237464" y="21715"/>
                    </a:lnTo>
                    <a:lnTo>
                      <a:pt x="403009" y="21715"/>
                    </a:lnTo>
                    <a:lnTo>
                      <a:pt x="403009" y="18796"/>
                    </a:lnTo>
                    <a:lnTo>
                      <a:pt x="401726" y="16510"/>
                    </a:lnTo>
                    <a:lnTo>
                      <a:pt x="395947" y="15875"/>
                    </a:lnTo>
                    <a:lnTo>
                      <a:pt x="383882" y="15112"/>
                    </a:lnTo>
                    <a:lnTo>
                      <a:pt x="371030" y="13843"/>
                    </a:lnTo>
                    <a:lnTo>
                      <a:pt x="358571" y="12065"/>
                    </a:lnTo>
                    <a:lnTo>
                      <a:pt x="334175" y="7493"/>
                    </a:lnTo>
                    <a:lnTo>
                      <a:pt x="312216" y="4064"/>
                    </a:lnTo>
                    <a:lnTo>
                      <a:pt x="285496" y="1270"/>
                    </a:lnTo>
                    <a:lnTo>
                      <a:pt x="257111" y="0"/>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print"/>
              <a:stretch>
                <a:fillRect/>
              </a:stretch>
            </p:blipFill>
            <p:spPr>
              <a:xfrm>
                <a:off x="16309213" y="6331933"/>
                <a:ext cx="172229" cy="203073"/>
              </a:xfrm>
              <a:prstGeom prst="rect">
                <a:avLst/>
              </a:prstGeom>
            </p:spPr>
          </p:pic>
          <p:pic>
            <p:nvPicPr>
              <p:cNvPr id="10" name="object 10"/>
              <p:cNvPicPr/>
              <p:nvPr/>
            </p:nvPicPr>
            <p:blipFill>
              <a:blip r:embed="rId6" cstate="print"/>
              <a:stretch>
                <a:fillRect/>
              </a:stretch>
            </p:blipFill>
            <p:spPr>
              <a:xfrm>
                <a:off x="16276726" y="6121748"/>
                <a:ext cx="165544" cy="95123"/>
              </a:xfrm>
              <a:prstGeom prst="rect">
                <a:avLst/>
              </a:prstGeom>
            </p:spPr>
          </p:pic>
        </p:grpSp>
        <p:sp>
          <p:nvSpPr>
            <p:cNvPr id="11" name="object 11"/>
            <p:cNvSpPr/>
            <p:nvPr/>
          </p:nvSpPr>
          <p:spPr>
            <a:xfrm>
              <a:off x="16626027" y="6103242"/>
              <a:ext cx="262255" cy="450850"/>
            </a:xfrm>
            <a:custGeom>
              <a:avLst/>
              <a:gdLst/>
              <a:ahLst/>
              <a:cxnLst/>
              <a:rect l="l" t="t" r="r" b="b"/>
              <a:pathLst>
                <a:path w="262255" h="450850">
                  <a:moveTo>
                    <a:pt x="247091" y="0"/>
                  </a:moveTo>
                  <a:lnTo>
                    <a:pt x="242595" y="0"/>
                  </a:lnTo>
                  <a:lnTo>
                    <a:pt x="240017" y="2286"/>
                  </a:lnTo>
                  <a:lnTo>
                    <a:pt x="237070" y="2921"/>
                  </a:lnTo>
                  <a:lnTo>
                    <a:pt x="185305" y="6223"/>
                  </a:lnTo>
                  <a:lnTo>
                    <a:pt x="76288" y="6477"/>
                  </a:lnTo>
                  <a:lnTo>
                    <a:pt x="41732" y="4953"/>
                  </a:lnTo>
                  <a:lnTo>
                    <a:pt x="30949" y="4699"/>
                  </a:lnTo>
                  <a:lnTo>
                    <a:pt x="2946" y="4572"/>
                  </a:lnTo>
                  <a:lnTo>
                    <a:pt x="0" y="5842"/>
                  </a:lnTo>
                  <a:lnTo>
                    <a:pt x="0" y="11684"/>
                  </a:lnTo>
                  <a:lnTo>
                    <a:pt x="2311" y="12827"/>
                  </a:lnTo>
                  <a:lnTo>
                    <a:pt x="10007" y="12827"/>
                  </a:lnTo>
                  <a:lnTo>
                    <a:pt x="20027" y="13462"/>
                  </a:lnTo>
                  <a:lnTo>
                    <a:pt x="50088" y="48133"/>
                  </a:lnTo>
                  <a:lnTo>
                    <a:pt x="51371" y="318630"/>
                  </a:lnTo>
                  <a:lnTo>
                    <a:pt x="50977" y="354063"/>
                  </a:lnTo>
                  <a:lnTo>
                    <a:pt x="48539" y="405879"/>
                  </a:lnTo>
                  <a:lnTo>
                    <a:pt x="26060" y="439407"/>
                  </a:lnTo>
                  <a:lnTo>
                    <a:pt x="18999" y="440550"/>
                  </a:lnTo>
                  <a:lnTo>
                    <a:pt x="10007" y="440550"/>
                  </a:lnTo>
                  <a:lnTo>
                    <a:pt x="8851" y="442328"/>
                  </a:lnTo>
                  <a:lnTo>
                    <a:pt x="8851" y="447535"/>
                  </a:lnTo>
                  <a:lnTo>
                    <a:pt x="11811" y="448805"/>
                  </a:lnTo>
                  <a:lnTo>
                    <a:pt x="25806" y="448678"/>
                  </a:lnTo>
                  <a:lnTo>
                    <a:pt x="64985" y="446900"/>
                  </a:lnTo>
                  <a:lnTo>
                    <a:pt x="76288" y="446900"/>
                  </a:lnTo>
                  <a:lnTo>
                    <a:pt x="94005" y="447408"/>
                  </a:lnTo>
                  <a:lnTo>
                    <a:pt x="122262" y="448805"/>
                  </a:lnTo>
                  <a:lnTo>
                    <a:pt x="191223" y="450329"/>
                  </a:lnTo>
                  <a:lnTo>
                    <a:pt x="222427" y="450583"/>
                  </a:lnTo>
                  <a:lnTo>
                    <a:pt x="236550" y="450329"/>
                  </a:lnTo>
                  <a:lnTo>
                    <a:pt x="245414" y="448678"/>
                  </a:lnTo>
                  <a:lnTo>
                    <a:pt x="250812" y="444106"/>
                  </a:lnTo>
                  <a:lnTo>
                    <a:pt x="259283" y="403466"/>
                  </a:lnTo>
                  <a:lnTo>
                    <a:pt x="261861" y="378828"/>
                  </a:lnTo>
                  <a:lnTo>
                    <a:pt x="261988" y="369430"/>
                  </a:lnTo>
                  <a:lnTo>
                    <a:pt x="255435" y="369430"/>
                  </a:lnTo>
                  <a:lnTo>
                    <a:pt x="254279" y="371716"/>
                  </a:lnTo>
                  <a:lnTo>
                    <a:pt x="253123" y="378193"/>
                  </a:lnTo>
                  <a:lnTo>
                    <a:pt x="249402" y="394068"/>
                  </a:lnTo>
                  <a:lnTo>
                    <a:pt x="213309" y="424294"/>
                  </a:lnTo>
                  <a:lnTo>
                    <a:pt x="169773" y="427088"/>
                  </a:lnTo>
                  <a:lnTo>
                    <a:pt x="134848" y="425183"/>
                  </a:lnTo>
                  <a:lnTo>
                    <a:pt x="101066" y="378828"/>
                  </a:lnTo>
                  <a:lnTo>
                    <a:pt x="101193" y="224269"/>
                  </a:lnTo>
                  <a:lnTo>
                    <a:pt x="102222" y="222618"/>
                  </a:lnTo>
                  <a:lnTo>
                    <a:pt x="145249" y="223380"/>
                  </a:lnTo>
                  <a:lnTo>
                    <a:pt x="189801" y="225539"/>
                  </a:lnTo>
                  <a:lnTo>
                    <a:pt x="222935" y="253606"/>
                  </a:lnTo>
                  <a:lnTo>
                    <a:pt x="222935" y="268338"/>
                  </a:lnTo>
                  <a:lnTo>
                    <a:pt x="224091" y="270751"/>
                  </a:lnTo>
                  <a:lnTo>
                    <a:pt x="231165" y="270751"/>
                  </a:lnTo>
                  <a:lnTo>
                    <a:pt x="231292" y="253606"/>
                  </a:lnTo>
                  <a:lnTo>
                    <a:pt x="232702" y="232270"/>
                  </a:lnTo>
                  <a:lnTo>
                    <a:pt x="235140" y="209156"/>
                  </a:lnTo>
                  <a:lnTo>
                    <a:pt x="236296" y="201409"/>
                  </a:lnTo>
                  <a:lnTo>
                    <a:pt x="237832" y="193040"/>
                  </a:lnTo>
                  <a:lnTo>
                    <a:pt x="238353" y="189103"/>
                  </a:lnTo>
                  <a:lnTo>
                    <a:pt x="238353" y="185547"/>
                  </a:lnTo>
                  <a:lnTo>
                    <a:pt x="237070" y="184531"/>
                  </a:lnTo>
                  <a:lnTo>
                    <a:pt x="232956" y="184531"/>
                  </a:lnTo>
                  <a:lnTo>
                    <a:pt x="226542" y="192024"/>
                  </a:lnTo>
                  <a:lnTo>
                    <a:pt x="179273" y="200901"/>
                  </a:lnTo>
                  <a:lnTo>
                    <a:pt x="101714" y="201409"/>
                  </a:lnTo>
                  <a:lnTo>
                    <a:pt x="101066" y="199631"/>
                  </a:lnTo>
                  <a:lnTo>
                    <a:pt x="101066" y="29337"/>
                  </a:lnTo>
                  <a:lnTo>
                    <a:pt x="102222" y="27686"/>
                  </a:lnTo>
                  <a:lnTo>
                    <a:pt x="169646" y="28575"/>
                  </a:lnTo>
                  <a:lnTo>
                    <a:pt x="185699" y="29337"/>
                  </a:lnTo>
                  <a:lnTo>
                    <a:pt x="223837" y="42672"/>
                  </a:lnTo>
                  <a:lnTo>
                    <a:pt x="231165" y="66294"/>
                  </a:lnTo>
                  <a:lnTo>
                    <a:pt x="231165" y="75184"/>
                  </a:lnTo>
                  <a:lnTo>
                    <a:pt x="232321" y="78105"/>
                  </a:lnTo>
                  <a:lnTo>
                    <a:pt x="238353" y="78105"/>
                  </a:lnTo>
                  <a:lnTo>
                    <a:pt x="239509" y="74422"/>
                  </a:lnTo>
                  <a:lnTo>
                    <a:pt x="240017" y="71628"/>
                  </a:lnTo>
                  <a:lnTo>
                    <a:pt x="240919" y="63373"/>
                  </a:lnTo>
                  <a:lnTo>
                    <a:pt x="242976" y="32893"/>
                  </a:lnTo>
                  <a:lnTo>
                    <a:pt x="244513" y="22225"/>
                  </a:lnTo>
                  <a:lnTo>
                    <a:pt x="247345" y="9017"/>
                  </a:lnTo>
                  <a:lnTo>
                    <a:pt x="247726" y="2286"/>
                  </a:lnTo>
                  <a:lnTo>
                    <a:pt x="247091" y="0"/>
                  </a:lnTo>
                  <a:close/>
                </a:path>
              </a:pathLst>
            </a:custGeom>
            <a:solidFill>
              <a:srgbClr val="FFFFFF"/>
            </a:solidFill>
          </p:spPr>
          <p:txBody>
            <a:bodyPr wrap="square" lIns="0" tIns="0" rIns="0" bIns="0" rtlCol="0"/>
            <a:lstStyle/>
            <a:p>
              <a:endParaRPr/>
            </a:p>
          </p:txBody>
        </p:sp>
        <p:sp>
          <p:nvSpPr>
            <p:cNvPr id="12" name="object 12"/>
            <p:cNvSpPr/>
            <p:nvPr/>
          </p:nvSpPr>
          <p:spPr>
            <a:xfrm>
              <a:off x="17046753" y="6107394"/>
              <a:ext cx="453390" cy="450215"/>
            </a:xfrm>
            <a:custGeom>
              <a:avLst/>
              <a:gdLst/>
              <a:ahLst/>
              <a:cxnLst/>
              <a:rect l="l" t="t" r="r" b="b"/>
              <a:pathLst>
                <a:path w="453390" h="450215">
                  <a:moveTo>
                    <a:pt x="276500" y="442494"/>
                  </a:moveTo>
                  <a:lnTo>
                    <a:pt x="76809" y="442494"/>
                  </a:lnTo>
                  <a:lnTo>
                    <a:pt x="146164" y="447320"/>
                  </a:lnTo>
                  <a:lnTo>
                    <a:pt x="188544" y="449352"/>
                  </a:lnTo>
                  <a:lnTo>
                    <a:pt x="208572" y="449606"/>
                  </a:lnTo>
                  <a:lnTo>
                    <a:pt x="275729" y="442748"/>
                  </a:lnTo>
                  <a:lnTo>
                    <a:pt x="276500" y="442494"/>
                  </a:lnTo>
                  <a:close/>
                </a:path>
                <a:path w="453390" h="450215">
                  <a:moveTo>
                    <a:pt x="9639" y="420"/>
                  </a:moveTo>
                  <a:lnTo>
                    <a:pt x="3086" y="420"/>
                  </a:lnTo>
                  <a:lnTo>
                    <a:pt x="0" y="1690"/>
                  </a:lnTo>
                  <a:lnTo>
                    <a:pt x="0" y="7532"/>
                  </a:lnTo>
                  <a:lnTo>
                    <a:pt x="2438" y="8675"/>
                  </a:lnTo>
                  <a:lnTo>
                    <a:pt x="10147" y="8675"/>
                  </a:lnTo>
                  <a:lnTo>
                    <a:pt x="20294" y="9310"/>
                  </a:lnTo>
                  <a:lnTo>
                    <a:pt x="50482" y="43854"/>
                  </a:lnTo>
                  <a:lnTo>
                    <a:pt x="51638" y="317018"/>
                  </a:lnTo>
                  <a:lnTo>
                    <a:pt x="51371" y="345720"/>
                  </a:lnTo>
                  <a:lnTo>
                    <a:pt x="48806" y="401473"/>
                  </a:lnTo>
                  <a:lnTo>
                    <a:pt x="26200" y="435001"/>
                  </a:lnTo>
                  <a:lnTo>
                    <a:pt x="19265" y="436144"/>
                  </a:lnTo>
                  <a:lnTo>
                    <a:pt x="10147" y="436144"/>
                  </a:lnTo>
                  <a:lnTo>
                    <a:pt x="8991" y="437922"/>
                  </a:lnTo>
                  <a:lnTo>
                    <a:pt x="8991" y="443129"/>
                  </a:lnTo>
                  <a:lnTo>
                    <a:pt x="11950" y="444399"/>
                  </a:lnTo>
                  <a:lnTo>
                    <a:pt x="25946" y="444145"/>
                  </a:lnTo>
                  <a:lnTo>
                    <a:pt x="65379" y="442494"/>
                  </a:lnTo>
                  <a:lnTo>
                    <a:pt x="276500" y="442494"/>
                  </a:lnTo>
                  <a:lnTo>
                    <a:pt x="315036" y="429794"/>
                  </a:lnTo>
                  <a:lnTo>
                    <a:pt x="210502" y="429794"/>
                  </a:lnTo>
                  <a:lnTo>
                    <a:pt x="166192" y="427635"/>
                  </a:lnTo>
                  <a:lnTo>
                    <a:pt x="118541" y="414554"/>
                  </a:lnTo>
                  <a:lnTo>
                    <a:pt x="103390" y="373787"/>
                  </a:lnTo>
                  <a:lnTo>
                    <a:pt x="102108" y="317018"/>
                  </a:lnTo>
                  <a:lnTo>
                    <a:pt x="101854" y="278791"/>
                  </a:lnTo>
                  <a:lnTo>
                    <a:pt x="102235" y="29757"/>
                  </a:lnTo>
                  <a:lnTo>
                    <a:pt x="147955" y="20359"/>
                  </a:lnTo>
                  <a:lnTo>
                    <a:pt x="317611" y="20359"/>
                  </a:lnTo>
                  <a:lnTo>
                    <a:pt x="297827" y="12612"/>
                  </a:lnTo>
                  <a:lnTo>
                    <a:pt x="245935" y="3214"/>
                  </a:lnTo>
                  <a:lnTo>
                    <a:pt x="230543" y="2325"/>
                  </a:lnTo>
                  <a:lnTo>
                    <a:pt x="76809" y="2325"/>
                  </a:lnTo>
                  <a:lnTo>
                    <a:pt x="30949" y="674"/>
                  </a:lnTo>
                  <a:lnTo>
                    <a:pt x="9639" y="420"/>
                  </a:lnTo>
                  <a:close/>
                </a:path>
                <a:path w="453390" h="450215">
                  <a:moveTo>
                    <a:pt x="399415" y="72389"/>
                  </a:moveTo>
                  <a:lnTo>
                    <a:pt x="399415" y="234722"/>
                  </a:lnTo>
                  <a:lnTo>
                    <a:pt x="396328" y="275235"/>
                  </a:lnTo>
                  <a:lnTo>
                    <a:pt x="387210" y="313970"/>
                  </a:lnTo>
                  <a:lnTo>
                    <a:pt x="351764" y="375057"/>
                  </a:lnTo>
                  <a:lnTo>
                    <a:pt x="288709" y="415443"/>
                  </a:lnTo>
                  <a:lnTo>
                    <a:pt x="250825" y="426111"/>
                  </a:lnTo>
                  <a:lnTo>
                    <a:pt x="210502" y="429794"/>
                  </a:lnTo>
                  <a:lnTo>
                    <a:pt x="315036" y="429794"/>
                  </a:lnTo>
                  <a:lnTo>
                    <a:pt x="363969" y="403759"/>
                  </a:lnTo>
                  <a:lnTo>
                    <a:pt x="412902" y="351943"/>
                  </a:lnTo>
                  <a:lnTo>
                    <a:pt x="433324" y="313970"/>
                  </a:lnTo>
                  <a:lnTo>
                    <a:pt x="447573" y="268758"/>
                  </a:lnTo>
                  <a:lnTo>
                    <a:pt x="452970" y="216561"/>
                  </a:lnTo>
                  <a:lnTo>
                    <a:pt x="448094" y="168060"/>
                  </a:lnTo>
                  <a:lnTo>
                    <a:pt x="435254" y="127166"/>
                  </a:lnTo>
                  <a:lnTo>
                    <a:pt x="416877" y="93765"/>
                  </a:lnTo>
                  <a:lnTo>
                    <a:pt x="399415" y="72389"/>
                  </a:lnTo>
                  <a:close/>
                </a:path>
                <a:path w="453390" h="450215">
                  <a:moveTo>
                    <a:pt x="317611" y="20359"/>
                  </a:moveTo>
                  <a:lnTo>
                    <a:pt x="147955" y="20359"/>
                  </a:lnTo>
                  <a:lnTo>
                    <a:pt x="200355" y="22645"/>
                  </a:lnTo>
                  <a:lnTo>
                    <a:pt x="250825" y="31789"/>
                  </a:lnTo>
                  <a:lnTo>
                    <a:pt x="298462" y="51855"/>
                  </a:lnTo>
                  <a:lnTo>
                    <a:pt x="342392" y="86780"/>
                  </a:lnTo>
                  <a:lnTo>
                    <a:pt x="380022" y="142279"/>
                  </a:lnTo>
                  <a:lnTo>
                    <a:pt x="394017" y="183681"/>
                  </a:lnTo>
                  <a:lnTo>
                    <a:pt x="399415" y="234722"/>
                  </a:lnTo>
                  <a:lnTo>
                    <a:pt x="399415" y="72389"/>
                  </a:lnTo>
                  <a:lnTo>
                    <a:pt x="349072" y="32678"/>
                  </a:lnTo>
                  <a:lnTo>
                    <a:pt x="317611" y="20359"/>
                  </a:lnTo>
                  <a:close/>
                </a:path>
                <a:path w="453390" h="450215">
                  <a:moveTo>
                    <a:pt x="223405" y="1270"/>
                  </a:moveTo>
                  <a:lnTo>
                    <a:pt x="90144" y="1270"/>
                  </a:lnTo>
                  <a:lnTo>
                    <a:pt x="90144" y="2325"/>
                  </a:lnTo>
                  <a:lnTo>
                    <a:pt x="223405" y="2325"/>
                  </a:lnTo>
                  <a:lnTo>
                    <a:pt x="223405" y="1270"/>
                  </a:lnTo>
                  <a:close/>
                </a:path>
                <a:path w="453390" h="450215">
                  <a:moveTo>
                    <a:pt x="201396" y="0"/>
                  </a:moveTo>
                  <a:lnTo>
                    <a:pt x="133540" y="0"/>
                  </a:lnTo>
                  <a:lnTo>
                    <a:pt x="133540" y="1270"/>
                  </a:lnTo>
                  <a:lnTo>
                    <a:pt x="201396" y="1270"/>
                  </a:lnTo>
                  <a:lnTo>
                    <a:pt x="201396" y="0"/>
                  </a:lnTo>
                  <a:close/>
                </a:path>
              </a:pathLst>
            </a:custGeom>
            <a:solidFill>
              <a:srgbClr val="FFFFFF"/>
            </a:solidFill>
          </p:spPr>
          <p:txBody>
            <a:bodyPr wrap="square" lIns="0" tIns="0" rIns="0" bIns="0" rtlCol="0"/>
            <a:lstStyle/>
            <a:p>
              <a:endParaRPr/>
            </a:p>
          </p:txBody>
        </p:sp>
        <p:sp>
          <p:nvSpPr>
            <p:cNvPr id="13" name="object 13"/>
            <p:cNvSpPr/>
            <p:nvPr/>
          </p:nvSpPr>
          <p:spPr>
            <a:xfrm>
              <a:off x="17965281" y="6107404"/>
              <a:ext cx="439420" cy="443865"/>
            </a:xfrm>
            <a:custGeom>
              <a:avLst/>
              <a:gdLst/>
              <a:ahLst/>
              <a:cxnLst/>
              <a:rect l="l" t="t" r="r" b="b"/>
              <a:pathLst>
                <a:path w="439419" h="443865">
                  <a:moveTo>
                    <a:pt x="141668" y="1689"/>
                  </a:moveTo>
                  <a:lnTo>
                    <a:pt x="138582" y="419"/>
                  </a:lnTo>
                  <a:lnTo>
                    <a:pt x="132156" y="419"/>
                  </a:lnTo>
                  <a:lnTo>
                    <a:pt x="116497" y="673"/>
                  </a:lnTo>
                  <a:lnTo>
                    <a:pt x="74752" y="2324"/>
                  </a:lnTo>
                  <a:lnTo>
                    <a:pt x="141668" y="2324"/>
                  </a:lnTo>
                  <a:lnTo>
                    <a:pt x="141668" y="1689"/>
                  </a:lnTo>
                  <a:close/>
                </a:path>
                <a:path w="439419" h="443865">
                  <a:moveTo>
                    <a:pt x="438848" y="436270"/>
                  </a:moveTo>
                  <a:lnTo>
                    <a:pt x="435127" y="435127"/>
                  </a:lnTo>
                  <a:lnTo>
                    <a:pt x="425615" y="434873"/>
                  </a:lnTo>
                  <a:lnTo>
                    <a:pt x="375399" y="418490"/>
                  </a:lnTo>
                  <a:lnTo>
                    <a:pt x="336740" y="388772"/>
                  </a:lnTo>
                  <a:lnTo>
                    <a:pt x="305930" y="360705"/>
                  </a:lnTo>
                  <a:lnTo>
                    <a:pt x="242354" y="297840"/>
                  </a:lnTo>
                  <a:lnTo>
                    <a:pt x="162471" y="216052"/>
                  </a:lnTo>
                  <a:lnTo>
                    <a:pt x="142951" y="195478"/>
                  </a:lnTo>
                  <a:lnTo>
                    <a:pt x="166446" y="171234"/>
                  </a:lnTo>
                  <a:lnTo>
                    <a:pt x="207162" y="131102"/>
                  </a:lnTo>
                  <a:lnTo>
                    <a:pt x="273304" y="67221"/>
                  </a:lnTo>
                  <a:lnTo>
                    <a:pt x="306184" y="36614"/>
                  </a:lnTo>
                  <a:lnTo>
                    <a:pt x="346252" y="13373"/>
                  </a:lnTo>
                  <a:lnTo>
                    <a:pt x="370522" y="8674"/>
                  </a:lnTo>
                  <a:lnTo>
                    <a:pt x="375145" y="8674"/>
                  </a:lnTo>
                  <a:lnTo>
                    <a:pt x="376428" y="7531"/>
                  </a:lnTo>
                  <a:lnTo>
                    <a:pt x="376428" y="1689"/>
                  </a:lnTo>
                  <a:lnTo>
                    <a:pt x="374243" y="419"/>
                  </a:lnTo>
                  <a:lnTo>
                    <a:pt x="352920" y="673"/>
                  </a:lnTo>
                  <a:lnTo>
                    <a:pt x="310553" y="2324"/>
                  </a:lnTo>
                  <a:lnTo>
                    <a:pt x="299377" y="2070"/>
                  </a:lnTo>
                  <a:lnTo>
                    <a:pt x="276136" y="673"/>
                  </a:lnTo>
                  <a:lnTo>
                    <a:pt x="262001" y="419"/>
                  </a:lnTo>
                  <a:lnTo>
                    <a:pt x="259054" y="1689"/>
                  </a:lnTo>
                  <a:lnTo>
                    <a:pt x="259054" y="6896"/>
                  </a:lnTo>
                  <a:lnTo>
                    <a:pt x="264452" y="9309"/>
                  </a:lnTo>
                  <a:lnTo>
                    <a:pt x="269201" y="10960"/>
                  </a:lnTo>
                  <a:lnTo>
                    <a:pt x="272148" y="14516"/>
                  </a:lnTo>
                  <a:lnTo>
                    <a:pt x="272148" y="21501"/>
                  </a:lnTo>
                  <a:lnTo>
                    <a:pt x="269455" y="29883"/>
                  </a:lnTo>
                  <a:lnTo>
                    <a:pt x="262267" y="40043"/>
                  </a:lnTo>
                  <a:lnTo>
                    <a:pt x="251993" y="51346"/>
                  </a:lnTo>
                  <a:lnTo>
                    <a:pt x="210756" y="94018"/>
                  </a:lnTo>
                  <a:lnTo>
                    <a:pt x="101333" y="205384"/>
                  </a:lnTo>
                  <a:lnTo>
                    <a:pt x="99021" y="205384"/>
                  </a:lnTo>
                  <a:lnTo>
                    <a:pt x="99148" y="91097"/>
                  </a:lnTo>
                  <a:lnTo>
                    <a:pt x="100304" y="43726"/>
                  </a:lnTo>
                  <a:lnTo>
                    <a:pt x="122008" y="10452"/>
                  </a:lnTo>
                  <a:lnTo>
                    <a:pt x="131495" y="8890"/>
                  </a:lnTo>
                  <a:lnTo>
                    <a:pt x="140093" y="8890"/>
                  </a:lnTo>
                  <a:lnTo>
                    <a:pt x="140093" y="7620"/>
                  </a:lnTo>
                  <a:lnTo>
                    <a:pt x="141668" y="7620"/>
                  </a:lnTo>
                  <a:lnTo>
                    <a:pt x="141668" y="2540"/>
                  </a:lnTo>
                  <a:lnTo>
                    <a:pt x="63715" y="2540"/>
                  </a:lnTo>
                  <a:lnTo>
                    <a:pt x="63715" y="1270"/>
                  </a:lnTo>
                  <a:lnTo>
                    <a:pt x="27952" y="1270"/>
                  </a:lnTo>
                  <a:lnTo>
                    <a:pt x="27952" y="0"/>
                  </a:lnTo>
                  <a:lnTo>
                    <a:pt x="2438" y="0"/>
                  </a:lnTo>
                  <a:lnTo>
                    <a:pt x="2438" y="1270"/>
                  </a:lnTo>
                  <a:lnTo>
                    <a:pt x="0" y="1270"/>
                  </a:lnTo>
                  <a:lnTo>
                    <a:pt x="0" y="7620"/>
                  </a:lnTo>
                  <a:lnTo>
                    <a:pt x="1485" y="7620"/>
                  </a:lnTo>
                  <a:lnTo>
                    <a:pt x="1485" y="8890"/>
                  </a:lnTo>
                  <a:lnTo>
                    <a:pt x="13462" y="8890"/>
                  </a:lnTo>
                  <a:lnTo>
                    <a:pt x="20167" y="9309"/>
                  </a:lnTo>
                  <a:lnTo>
                    <a:pt x="24790" y="10452"/>
                  </a:lnTo>
                  <a:lnTo>
                    <a:pt x="50215" y="43726"/>
                  </a:lnTo>
                  <a:lnTo>
                    <a:pt x="51371" y="313588"/>
                  </a:lnTo>
                  <a:lnTo>
                    <a:pt x="51117" y="348894"/>
                  </a:lnTo>
                  <a:lnTo>
                    <a:pt x="48552" y="400583"/>
                  </a:lnTo>
                  <a:lnTo>
                    <a:pt x="25946" y="433984"/>
                  </a:lnTo>
                  <a:lnTo>
                    <a:pt x="18884" y="435127"/>
                  </a:lnTo>
                  <a:lnTo>
                    <a:pt x="10020" y="435127"/>
                  </a:lnTo>
                  <a:lnTo>
                    <a:pt x="8864" y="436905"/>
                  </a:lnTo>
                  <a:lnTo>
                    <a:pt x="8864" y="442112"/>
                  </a:lnTo>
                  <a:lnTo>
                    <a:pt x="11684" y="443382"/>
                  </a:lnTo>
                  <a:lnTo>
                    <a:pt x="34036" y="443128"/>
                  </a:lnTo>
                  <a:lnTo>
                    <a:pt x="75133" y="441477"/>
                  </a:lnTo>
                  <a:lnTo>
                    <a:pt x="121246" y="443128"/>
                  </a:lnTo>
                  <a:lnTo>
                    <a:pt x="150012" y="443382"/>
                  </a:lnTo>
                  <a:lnTo>
                    <a:pt x="152844" y="441477"/>
                  </a:lnTo>
                  <a:lnTo>
                    <a:pt x="152844" y="436905"/>
                  </a:lnTo>
                  <a:lnTo>
                    <a:pt x="151549" y="435127"/>
                  </a:lnTo>
                  <a:lnTo>
                    <a:pt x="142951" y="435127"/>
                  </a:lnTo>
                  <a:lnTo>
                    <a:pt x="103771" y="412394"/>
                  </a:lnTo>
                  <a:lnTo>
                    <a:pt x="99415" y="348894"/>
                  </a:lnTo>
                  <a:lnTo>
                    <a:pt x="99021" y="216052"/>
                  </a:lnTo>
                  <a:lnTo>
                    <a:pt x="101854" y="216052"/>
                  </a:lnTo>
                  <a:lnTo>
                    <a:pt x="129082" y="247040"/>
                  </a:lnTo>
                  <a:lnTo>
                    <a:pt x="170180" y="291744"/>
                  </a:lnTo>
                  <a:lnTo>
                    <a:pt x="215900" y="340004"/>
                  </a:lnTo>
                  <a:lnTo>
                    <a:pt x="256489" y="381660"/>
                  </a:lnTo>
                  <a:lnTo>
                    <a:pt x="300405" y="420014"/>
                  </a:lnTo>
                  <a:lnTo>
                    <a:pt x="354469" y="442112"/>
                  </a:lnTo>
                  <a:lnTo>
                    <a:pt x="395439" y="443382"/>
                  </a:lnTo>
                  <a:lnTo>
                    <a:pt x="435762" y="443382"/>
                  </a:lnTo>
                  <a:lnTo>
                    <a:pt x="438848" y="441477"/>
                  </a:lnTo>
                  <a:lnTo>
                    <a:pt x="438848" y="436270"/>
                  </a:lnTo>
                  <a:close/>
                </a:path>
              </a:pathLst>
            </a:custGeom>
            <a:solidFill>
              <a:srgbClr val="FFFFFF"/>
            </a:solidFill>
          </p:spPr>
          <p:txBody>
            <a:bodyPr wrap="square" lIns="0" tIns="0" rIns="0" bIns="0" rtlCol="0"/>
            <a:lstStyle/>
            <a:p>
              <a:endParaRPr/>
            </a:p>
          </p:txBody>
        </p:sp>
        <p:grpSp>
          <p:nvGrpSpPr>
            <p:cNvPr id="14" name="object 14"/>
            <p:cNvGrpSpPr/>
            <p:nvPr/>
          </p:nvGrpSpPr>
          <p:grpSpPr>
            <a:xfrm>
              <a:off x="18470777" y="6107650"/>
              <a:ext cx="306705" cy="445770"/>
              <a:chOff x="18470777" y="6107650"/>
              <a:chExt cx="306705" cy="445770"/>
            </a:xfrm>
          </p:grpSpPr>
          <p:sp>
            <p:nvSpPr>
              <p:cNvPr id="15" name="object 15"/>
              <p:cNvSpPr/>
              <p:nvPr/>
            </p:nvSpPr>
            <p:spPr>
              <a:xfrm>
                <a:off x="18470777" y="6107814"/>
                <a:ext cx="236220" cy="445134"/>
              </a:xfrm>
              <a:custGeom>
                <a:avLst/>
                <a:gdLst/>
                <a:ahLst/>
                <a:cxnLst/>
                <a:rect l="l" t="t" r="r" b="b"/>
                <a:pathLst>
                  <a:path w="236219" h="445134">
                    <a:moveTo>
                      <a:pt x="2959" y="0"/>
                    </a:moveTo>
                    <a:lnTo>
                      <a:pt x="0" y="1270"/>
                    </a:lnTo>
                    <a:lnTo>
                      <a:pt x="0" y="7112"/>
                    </a:lnTo>
                    <a:lnTo>
                      <a:pt x="2451" y="8255"/>
                    </a:lnTo>
                    <a:lnTo>
                      <a:pt x="10020" y="8255"/>
                    </a:lnTo>
                    <a:lnTo>
                      <a:pt x="20040" y="8889"/>
                    </a:lnTo>
                    <a:lnTo>
                      <a:pt x="50482" y="43434"/>
                    </a:lnTo>
                    <a:lnTo>
                      <a:pt x="51511" y="321932"/>
                    </a:lnTo>
                    <a:lnTo>
                      <a:pt x="51244" y="348602"/>
                    </a:lnTo>
                    <a:lnTo>
                      <a:pt x="48679" y="400418"/>
                    </a:lnTo>
                    <a:lnTo>
                      <a:pt x="26200" y="433819"/>
                    </a:lnTo>
                    <a:lnTo>
                      <a:pt x="19011" y="434962"/>
                    </a:lnTo>
                    <a:lnTo>
                      <a:pt x="10020" y="434962"/>
                    </a:lnTo>
                    <a:lnTo>
                      <a:pt x="8864" y="436740"/>
                    </a:lnTo>
                    <a:lnTo>
                      <a:pt x="8864" y="441947"/>
                    </a:lnTo>
                    <a:lnTo>
                      <a:pt x="11950" y="443217"/>
                    </a:lnTo>
                    <a:lnTo>
                      <a:pt x="25819" y="443090"/>
                    </a:lnTo>
                    <a:lnTo>
                      <a:pt x="65252" y="441312"/>
                    </a:lnTo>
                    <a:lnTo>
                      <a:pt x="76428" y="441312"/>
                    </a:lnTo>
                    <a:lnTo>
                      <a:pt x="112636" y="443217"/>
                    </a:lnTo>
                    <a:lnTo>
                      <a:pt x="155155" y="444995"/>
                    </a:lnTo>
                    <a:lnTo>
                      <a:pt x="209867" y="437629"/>
                    </a:lnTo>
                    <a:lnTo>
                      <a:pt x="234657" y="426199"/>
                    </a:lnTo>
                    <a:lnTo>
                      <a:pt x="171843" y="426199"/>
                    </a:lnTo>
                    <a:lnTo>
                      <a:pt x="161442" y="425818"/>
                    </a:lnTo>
                    <a:lnTo>
                      <a:pt x="119710" y="417309"/>
                    </a:lnTo>
                    <a:lnTo>
                      <a:pt x="99542" y="371589"/>
                    </a:lnTo>
                    <a:lnTo>
                      <a:pt x="99021" y="313296"/>
                    </a:lnTo>
                    <a:lnTo>
                      <a:pt x="99021" y="208775"/>
                    </a:lnTo>
                    <a:lnTo>
                      <a:pt x="100050" y="207632"/>
                    </a:lnTo>
                    <a:lnTo>
                      <a:pt x="235686" y="207632"/>
                    </a:lnTo>
                    <a:lnTo>
                      <a:pt x="203834" y="193408"/>
                    </a:lnTo>
                    <a:lnTo>
                      <a:pt x="205498" y="191643"/>
                    </a:lnTo>
                    <a:lnTo>
                      <a:pt x="139357" y="191643"/>
                    </a:lnTo>
                    <a:lnTo>
                      <a:pt x="124840" y="191388"/>
                    </a:lnTo>
                    <a:lnTo>
                      <a:pt x="99021" y="186944"/>
                    </a:lnTo>
                    <a:lnTo>
                      <a:pt x="99021" y="22225"/>
                    </a:lnTo>
                    <a:lnTo>
                      <a:pt x="134480" y="16510"/>
                    </a:lnTo>
                    <a:lnTo>
                      <a:pt x="211277" y="16510"/>
                    </a:lnTo>
                    <a:lnTo>
                      <a:pt x="200494" y="9651"/>
                    </a:lnTo>
                    <a:lnTo>
                      <a:pt x="152717" y="1905"/>
                    </a:lnTo>
                    <a:lnTo>
                      <a:pt x="76428" y="1905"/>
                    </a:lnTo>
                    <a:lnTo>
                      <a:pt x="30835" y="254"/>
                    </a:lnTo>
                    <a:lnTo>
                      <a:pt x="2959" y="0"/>
                    </a:lnTo>
                    <a:close/>
                  </a:path>
                </a:pathLst>
              </a:custGeom>
              <a:solidFill>
                <a:srgbClr val="FFFFFF"/>
              </a:solidFill>
            </p:spPr>
            <p:txBody>
              <a:bodyPr wrap="square" lIns="0" tIns="0" rIns="0" bIns="0" rtlCol="0"/>
              <a:lstStyle/>
              <a:p>
                <a:endParaRPr/>
              </a:p>
            </p:txBody>
          </p:sp>
          <p:pic>
            <p:nvPicPr>
              <p:cNvPr id="16" name="object 16"/>
              <p:cNvPicPr/>
              <p:nvPr/>
            </p:nvPicPr>
            <p:blipFill>
              <a:blip r:embed="rId7" cstate="print"/>
              <a:stretch>
                <a:fillRect/>
              </a:stretch>
            </p:blipFill>
            <p:spPr>
              <a:xfrm>
                <a:off x="18547676" y="6107650"/>
                <a:ext cx="229765" cy="426212"/>
              </a:xfrm>
              <a:prstGeom prst="rect">
                <a:avLst/>
              </a:prstGeom>
            </p:spPr>
          </p:pic>
        </p:grpSp>
        <p:sp>
          <p:nvSpPr>
            <p:cNvPr id="17" name="object 17"/>
            <p:cNvSpPr/>
            <p:nvPr/>
          </p:nvSpPr>
          <p:spPr>
            <a:xfrm>
              <a:off x="18863780" y="6543921"/>
              <a:ext cx="133985" cy="8890"/>
            </a:xfrm>
            <a:custGeom>
              <a:avLst/>
              <a:gdLst/>
              <a:ahLst/>
              <a:cxnLst/>
              <a:rect l="l" t="t" r="r" b="b"/>
              <a:pathLst>
                <a:path w="133984" h="8890">
                  <a:moveTo>
                    <a:pt x="131902" y="0"/>
                  </a:moveTo>
                  <a:lnTo>
                    <a:pt x="2311" y="0"/>
                  </a:lnTo>
                  <a:lnTo>
                    <a:pt x="0" y="1269"/>
                  </a:lnTo>
                  <a:lnTo>
                    <a:pt x="0" y="7112"/>
                  </a:lnTo>
                  <a:lnTo>
                    <a:pt x="3594" y="8383"/>
                  </a:lnTo>
                  <a:lnTo>
                    <a:pt x="32626" y="8002"/>
                  </a:lnTo>
                  <a:lnTo>
                    <a:pt x="78473" y="6476"/>
                  </a:lnTo>
                  <a:lnTo>
                    <a:pt x="124574" y="8383"/>
                  </a:lnTo>
                  <a:lnTo>
                    <a:pt x="130098" y="8383"/>
                  </a:lnTo>
                  <a:lnTo>
                    <a:pt x="133692" y="7112"/>
                  </a:lnTo>
                  <a:lnTo>
                    <a:pt x="133692" y="1269"/>
                  </a:lnTo>
                  <a:lnTo>
                    <a:pt x="131902" y="0"/>
                  </a:lnTo>
                  <a:close/>
                </a:path>
              </a:pathLst>
            </a:custGeom>
            <a:solidFill>
              <a:srgbClr val="FFFFFF"/>
            </a:solidFill>
          </p:spPr>
          <p:txBody>
            <a:bodyPr wrap="square" lIns="0" tIns="0" rIns="0" bIns="0" rtlCol="0"/>
            <a:lstStyle/>
            <a:p>
              <a:endParaRPr/>
            </a:p>
          </p:txBody>
        </p:sp>
        <p:grpSp>
          <p:nvGrpSpPr>
            <p:cNvPr id="18" name="object 18"/>
            <p:cNvGrpSpPr/>
            <p:nvPr/>
          </p:nvGrpSpPr>
          <p:grpSpPr>
            <a:xfrm>
              <a:off x="18873292" y="6100188"/>
              <a:ext cx="443865" cy="452120"/>
              <a:chOff x="18873292" y="6100188"/>
              <a:chExt cx="443865" cy="452120"/>
            </a:xfrm>
          </p:grpSpPr>
          <p:pic>
            <p:nvPicPr>
              <p:cNvPr id="19" name="object 19"/>
              <p:cNvPicPr/>
              <p:nvPr/>
            </p:nvPicPr>
            <p:blipFill>
              <a:blip r:embed="rId8" cstate="print"/>
              <a:stretch>
                <a:fillRect/>
              </a:stretch>
            </p:blipFill>
            <p:spPr>
              <a:xfrm>
                <a:off x="19144247" y="6378796"/>
                <a:ext cx="172871" cy="173354"/>
              </a:xfrm>
              <a:prstGeom prst="rect">
                <a:avLst/>
              </a:prstGeom>
            </p:spPr>
          </p:pic>
          <p:sp>
            <p:nvSpPr>
              <p:cNvPr id="20" name="object 20"/>
              <p:cNvSpPr/>
              <p:nvPr/>
            </p:nvSpPr>
            <p:spPr>
              <a:xfrm>
                <a:off x="18873292" y="6100188"/>
                <a:ext cx="324485" cy="443865"/>
              </a:xfrm>
              <a:custGeom>
                <a:avLst/>
                <a:gdLst/>
                <a:ahLst/>
                <a:cxnLst/>
                <a:rect l="l" t="t" r="r" b="b"/>
                <a:pathLst>
                  <a:path w="324484" h="443865">
                    <a:moveTo>
                      <a:pt x="214477" y="0"/>
                    </a:moveTo>
                    <a:lnTo>
                      <a:pt x="211010" y="0"/>
                    </a:lnTo>
                    <a:lnTo>
                      <a:pt x="208445" y="889"/>
                    </a:lnTo>
                    <a:lnTo>
                      <a:pt x="205740" y="4191"/>
                    </a:lnTo>
                    <a:lnTo>
                      <a:pt x="202399" y="11175"/>
                    </a:lnTo>
                    <a:lnTo>
                      <a:pt x="197777" y="22858"/>
                    </a:lnTo>
                    <a:lnTo>
                      <a:pt x="62928" y="387466"/>
                    </a:lnTo>
                    <a:lnTo>
                      <a:pt x="54457" y="407913"/>
                    </a:lnTo>
                    <a:lnTo>
                      <a:pt x="12966" y="442584"/>
                    </a:lnTo>
                    <a:lnTo>
                      <a:pt x="0" y="443727"/>
                    </a:lnTo>
                    <a:lnTo>
                      <a:pt x="112242" y="443727"/>
                    </a:lnTo>
                    <a:lnTo>
                      <a:pt x="104406" y="442711"/>
                    </a:lnTo>
                    <a:lnTo>
                      <a:pt x="97218" y="439663"/>
                    </a:lnTo>
                    <a:lnTo>
                      <a:pt x="91833" y="434456"/>
                    </a:lnTo>
                    <a:lnTo>
                      <a:pt x="89649" y="426709"/>
                    </a:lnTo>
                    <a:lnTo>
                      <a:pt x="90284" y="418200"/>
                    </a:lnTo>
                    <a:lnTo>
                      <a:pt x="133692" y="283584"/>
                    </a:lnTo>
                    <a:lnTo>
                      <a:pt x="136651" y="278758"/>
                    </a:lnTo>
                    <a:lnTo>
                      <a:pt x="324154" y="278758"/>
                    </a:lnTo>
                    <a:lnTo>
                      <a:pt x="315937" y="257675"/>
                    </a:lnTo>
                    <a:lnTo>
                      <a:pt x="144360" y="257675"/>
                    </a:lnTo>
                    <a:lnTo>
                      <a:pt x="143192" y="256660"/>
                    </a:lnTo>
                    <a:lnTo>
                      <a:pt x="144360" y="253612"/>
                    </a:lnTo>
                    <a:lnTo>
                      <a:pt x="196621" y="95120"/>
                    </a:lnTo>
                    <a:lnTo>
                      <a:pt x="199707" y="86357"/>
                    </a:lnTo>
                    <a:lnTo>
                      <a:pt x="249288" y="86357"/>
                    </a:lnTo>
                    <a:lnTo>
                      <a:pt x="216915" y="2921"/>
                    </a:lnTo>
                    <a:lnTo>
                      <a:pt x="214477" y="0"/>
                    </a:lnTo>
                    <a:close/>
                  </a:path>
                </a:pathLst>
              </a:custGeom>
              <a:solidFill>
                <a:srgbClr val="FFFFFF"/>
              </a:solidFill>
            </p:spPr>
            <p:txBody>
              <a:bodyPr wrap="square" lIns="0" tIns="0" rIns="0" bIns="0" rtlCol="0"/>
              <a:lstStyle/>
              <a:p>
                <a:endParaRPr/>
              </a:p>
            </p:txBody>
          </p:sp>
          <p:pic>
            <p:nvPicPr>
              <p:cNvPr id="21" name="object 21"/>
              <p:cNvPicPr/>
              <p:nvPr/>
            </p:nvPicPr>
            <p:blipFill>
              <a:blip r:embed="rId9" cstate="print"/>
              <a:stretch>
                <a:fillRect/>
              </a:stretch>
            </p:blipFill>
            <p:spPr>
              <a:xfrm>
                <a:off x="19076442" y="6186391"/>
                <a:ext cx="113271" cy="171323"/>
              </a:xfrm>
              <a:prstGeom prst="rect">
                <a:avLst/>
              </a:prstGeom>
            </p:spPr>
          </p:pic>
        </p:grpSp>
        <p:grpSp>
          <p:nvGrpSpPr>
            <p:cNvPr id="22" name="object 22"/>
            <p:cNvGrpSpPr/>
            <p:nvPr/>
          </p:nvGrpSpPr>
          <p:grpSpPr>
            <a:xfrm>
              <a:off x="17668290" y="6109332"/>
              <a:ext cx="152400" cy="443865"/>
              <a:chOff x="17668290" y="6109332"/>
              <a:chExt cx="152400" cy="443865"/>
            </a:xfrm>
          </p:grpSpPr>
          <p:pic>
            <p:nvPicPr>
              <p:cNvPr id="23" name="object 23"/>
              <p:cNvPicPr/>
              <p:nvPr/>
            </p:nvPicPr>
            <p:blipFill>
              <a:blip r:embed="rId10" cstate="print"/>
              <a:stretch>
                <a:fillRect/>
              </a:stretch>
            </p:blipFill>
            <p:spPr>
              <a:xfrm>
                <a:off x="17668290" y="6109332"/>
                <a:ext cx="136715" cy="121761"/>
              </a:xfrm>
              <a:prstGeom prst="rect">
                <a:avLst/>
              </a:prstGeom>
            </p:spPr>
          </p:pic>
          <p:sp>
            <p:nvSpPr>
              <p:cNvPr id="24" name="object 24"/>
              <p:cNvSpPr/>
              <p:nvPr/>
            </p:nvSpPr>
            <p:spPr>
              <a:xfrm>
                <a:off x="17669382" y="6240404"/>
                <a:ext cx="151130" cy="312420"/>
              </a:xfrm>
              <a:custGeom>
                <a:avLst/>
                <a:gdLst/>
                <a:ahLst/>
                <a:cxnLst/>
                <a:rect l="l" t="t" r="r" b="b"/>
                <a:pathLst>
                  <a:path w="151130" h="312420">
                    <a:moveTo>
                      <a:pt x="92862" y="0"/>
                    </a:moveTo>
                    <a:lnTo>
                      <a:pt x="87083" y="3428"/>
                    </a:lnTo>
                    <a:lnTo>
                      <a:pt x="80784" y="6095"/>
                    </a:lnTo>
                    <a:lnTo>
                      <a:pt x="74117" y="7874"/>
                    </a:lnTo>
                    <a:lnTo>
                      <a:pt x="66916" y="8508"/>
                    </a:lnTo>
                    <a:lnTo>
                      <a:pt x="57924" y="8508"/>
                    </a:lnTo>
                    <a:lnTo>
                      <a:pt x="49961" y="5461"/>
                    </a:lnTo>
                    <a:lnTo>
                      <a:pt x="42900" y="1396"/>
                    </a:lnTo>
                    <a:lnTo>
                      <a:pt x="42773" y="182104"/>
                    </a:lnTo>
                    <a:lnTo>
                      <a:pt x="41617" y="247001"/>
                    </a:lnTo>
                    <a:lnTo>
                      <a:pt x="34810" y="290943"/>
                    </a:lnTo>
                    <a:lnTo>
                      <a:pt x="10020" y="304024"/>
                    </a:lnTo>
                    <a:lnTo>
                      <a:pt x="1155" y="304024"/>
                    </a:lnTo>
                    <a:lnTo>
                      <a:pt x="0" y="305802"/>
                    </a:lnTo>
                    <a:lnTo>
                      <a:pt x="0" y="311009"/>
                    </a:lnTo>
                    <a:lnTo>
                      <a:pt x="2832" y="312279"/>
                    </a:lnTo>
                    <a:lnTo>
                      <a:pt x="25692" y="311898"/>
                    </a:lnTo>
                    <a:lnTo>
                      <a:pt x="67945" y="310374"/>
                    </a:lnTo>
                    <a:lnTo>
                      <a:pt x="116497" y="311898"/>
                    </a:lnTo>
                    <a:lnTo>
                      <a:pt x="147815" y="312279"/>
                    </a:lnTo>
                    <a:lnTo>
                      <a:pt x="150901" y="310374"/>
                    </a:lnTo>
                    <a:lnTo>
                      <a:pt x="150901" y="305802"/>
                    </a:lnTo>
                    <a:lnTo>
                      <a:pt x="149618" y="304024"/>
                    </a:lnTo>
                    <a:lnTo>
                      <a:pt x="146024" y="304024"/>
                    </a:lnTo>
                    <a:lnTo>
                      <a:pt x="101600" y="290943"/>
                    </a:lnTo>
                    <a:lnTo>
                      <a:pt x="94272" y="247001"/>
                    </a:lnTo>
                    <a:lnTo>
                      <a:pt x="92989" y="182104"/>
                    </a:lnTo>
                    <a:lnTo>
                      <a:pt x="92862" y="0"/>
                    </a:lnTo>
                    <a:close/>
                  </a:path>
                </a:pathLst>
              </a:custGeom>
              <a:solidFill>
                <a:srgbClr val="FFFFFF"/>
              </a:solidFill>
            </p:spPr>
            <p:txBody>
              <a:bodyPr wrap="square" lIns="0" tIns="0" rIns="0" bIns="0" rtlCol="0"/>
              <a:lstStyle/>
              <a:p>
                <a:endParaRPr/>
              </a:p>
            </p:txBody>
          </p:sp>
        </p:grpSp>
        <p:grpSp>
          <p:nvGrpSpPr>
            <p:cNvPr id="25" name="object 25"/>
            <p:cNvGrpSpPr/>
            <p:nvPr/>
          </p:nvGrpSpPr>
          <p:grpSpPr>
            <a:xfrm>
              <a:off x="19420141" y="6100196"/>
              <a:ext cx="227965" cy="473709"/>
              <a:chOff x="19420141" y="6100196"/>
              <a:chExt cx="227965" cy="473709"/>
            </a:xfrm>
          </p:grpSpPr>
          <p:sp>
            <p:nvSpPr>
              <p:cNvPr id="26" name="object 26"/>
              <p:cNvSpPr/>
              <p:nvPr/>
            </p:nvSpPr>
            <p:spPr>
              <a:xfrm>
                <a:off x="19420142" y="6100203"/>
                <a:ext cx="227965" cy="457200"/>
              </a:xfrm>
              <a:custGeom>
                <a:avLst/>
                <a:gdLst/>
                <a:ahLst/>
                <a:cxnLst/>
                <a:rect l="l" t="t" r="r" b="b"/>
                <a:pathLst>
                  <a:path w="227965" h="457200">
                    <a:moveTo>
                      <a:pt x="56502" y="429374"/>
                    </a:moveTo>
                    <a:lnTo>
                      <a:pt x="19519" y="396227"/>
                    </a:lnTo>
                    <a:lnTo>
                      <a:pt x="11811" y="370192"/>
                    </a:lnTo>
                    <a:lnTo>
                      <a:pt x="11811" y="352158"/>
                    </a:lnTo>
                    <a:lnTo>
                      <a:pt x="11176" y="350507"/>
                    </a:lnTo>
                    <a:lnTo>
                      <a:pt x="4622" y="350507"/>
                    </a:lnTo>
                    <a:lnTo>
                      <a:pt x="3467" y="353301"/>
                    </a:lnTo>
                    <a:lnTo>
                      <a:pt x="381" y="400672"/>
                    </a:lnTo>
                    <a:lnTo>
                      <a:pt x="0" y="421246"/>
                    </a:lnTo>
                    <a:lnTo>
                      <a:pt x="0" y="436867"/>
                    </a:lnTo>
                    <a:lnTo>
                      <a:pt x="43916" y="454647"/>
                    </a:lnTo>
                    <a:lnTo>
                      <a:pt x="56375" y="456679"/>
                    </a:lnTo>
                    <a:lnTo>
                      <a:pt x="55092" y="452488"/>
                    </a:lnTo>
                    <a:lnTo>
                      <a:pt x="54317" y="448170"/>
                    </a:lnTo>
                    <a:lnTo>
                      <a:pt x="54317" y="438518"/>
                    </a:lnTo>
                    <a:lnTo>
                      <a:pt x="55092" y="433946"/>
                    </a:lnTo>
                    <a:lnTo>
                      <a:pt x="56502" y="429374"/>
                    </a:lnTo>
                    <a:close/>
                  </a:path>
                  <a:path w="227965" h="457200">
                    <a:moveTo>
                      <a:pt x="227711" y="337426"/>
                    </a:moveTo>
                    <a:lnTo>
                      <a:pt x="210629" y="271513"/>
                    </a:lnTo>
                    <a:lnTo>
                      <a:pt x="184175" y="237731"/>
                    </a:lnTo>
                    <a:lnTo>
                      <a:pt x="141274" y="199771"/>
                    </a:lnTo>
                    <a:lnTo>
                      <a:pt x="124701" y="186944"/>
                    </a:lnTo>
                    <a:lnTo>
                      <a:pt x="89382" y="157734"/>
                    </a:lnTo>
                    <a:lnTo>
                      <a:pt x="67170" y="133731"/>
                    </a:lnTo>
                    <a:lnTo>
                      <a:pt x="55613" y="111760"/>
                    </a:lnTo>
                    <a:lnTo>
                      <a:pt x="52400" y="88519"/>
                    </a:lnTo>
                    <a:lnTo>
                      <a:pt x="58051" y="59817"/>
                    </a:lnTo>
                    <a:lnTo>
                      <a:pt x="73456" y="38481"/>
                    </a:lnTo>
                    <a:lnTo>
                      <a:pt x="96583" y="25146"/>
                    </a:lnTo>
                    <a:lnTo>
                      <a:pt x="125222" y="20574"/>
                    </a:lnTo>
                    <a:lnTo>
                      <a:pt x="217817" y="20574"/>
                    </a:lnTo>
                    <a:lnTo>
                      <a:pt x="218338" y="12954"/>
                    </a:lnTo>
                    <a:lnTo>
                      <a:pt x="218338" y="10033"/>
                    </a:lnTo>
                    <a:lnTo>
                      <a:pt x="217043" y="8890"/>
                    </a:lnTo>
                    <a:lnTo>
                      <a:pt x="207543" y="8890"/>
                    </a:lnTo>
                    <a:lnTo>
                      <a:pt x="202793" y="8128"/>
                    </a:lnTo>
                    <a:lnTo>
                      <a:pt x="180060" y="3429"/>
                    </a:lnTo>
                    <a:lnTo>
                      <a:pt x="167220" y="1651"/>
                    </a:lnTo>
                    <a:lnTo>
                      <a:pt x="152831" y="381"/>
                    </a:lnTo>
                    <a:lnTo>
                      <a:pt x="136652" y="0"/>
                    </a:lnTo>
                    <a:lnTo>
                      <a:pt x="85661" y="7620"/>
                    </a:lnTo>
                    <a:lnTo>
                      <a:pt x="47002" y="29210"/>
                    </a:lnTo>
                    <a:lnTo>
                      <a:pt x="22466" y="62484"/>
                    </a:lnTo>
                    <a:lnTo>
                      <a:pt x="13868" y="105410"/>
                    </a:lnTo>
                    <a:lnTo>
                      <a:pt x="17081" y="135001"/>
                    </a:lnTo>
                    <a:lnTo>
                      <a:pt x="28892" y="164846"/>
                    </a:lnTo>
                    <a:lnTo>
                      <a:pt x="52400" y="196850"/>
                    </a:lnTo>
                    <a:lnTo>
                      <a:pt x="90805" y="232651"/>
                    </a:lnTo>
                    <a:lnTo>
                      <a:pt x="117513" y="254241"/>
                    </a:lnTo>
                    <a:lnTo>
                      <a:pt x="149618" y="282689"/>
                    </a:lnTo>
                    <a:lnTo>
                      <a:pt x="170688" y="307581"/>
                    </a:lnTo>
                    <a:lnTo>
                      <a:pt x="182245" y="332092"/>
                    </a:lnTo>
                    <a:lnTo>
                      <a:pt x="185712" y="359778"/>
                    </a:lnTo>
                    <a:lnTo>
                      <a:pt x="183400" y="378193"/>
                    </a:lnTo>
                    <a:lnTo>
                      <a:pt x="176593" y="395846"/>
                    </a:lnTo>
                    <a:lnTo>
                      <a:pt x="165290" y="411848"/>
                    </a:lnTo>
                    <a:lnTo>
                      <a:pt x="149364" y="424802"/>
                    </a:lnTo>
                    <a:lnTo>
                      <a:pt x="151930" y="430644"/>
                    </a:lnTo>
                    <a:lnTo>
                      <a:pt x="153339" y="437121"/>
                    </a:lnTo>
                    <a:lnTo>
                      <a:pt x="153339" y="445122"/>
                    </a:lnTo>
                    <a:lnTo>
                      <a:pt x="152958" y="447535"/>
                    </a:lnTo>
                    <a:lnTo>
                      <a:pt x="159258" y="444741"/>
                    </a:lnTo>
                    <a:lnTo>
                      <a:pt x="202539" y="410832"/>
                    </a:lnTo>
                    <a:lnTo>
                      <a:pt x="225526" y="358762"/>
                    </a:lnTo>
                    <a:lnTo>
                      <a:pt x="227711" y="337426"/>
                    </a:lnTo>
                    <a:close/>
                  </a:path>
                </a:pathLst>
              </a:custGeom>
              <a:solidFill>
                <a:srgbClr val="FFFFFF"/>
              </a:solidFill>
            </p:spPr>
            <p:txBody>
              <a:bodyPr wrap="square" lIns="0" tIns="0" rIns="0" bIns="0" rtlCol="0"/>
              <a:lstStyle/>
              <a:p>
                <a:endParaRPr/>
              </a:p>
            </p:txBody>
          </p:sp>
          <p:pic>
            <p:nvPicPr>
              <p:cNvPr id="27" name="object 27"/>
              <p:cNvPicPr/>
              <p:nvPr/>
            </p:nvPicPr>
            <p:blipFill>
              <a:blip r:embed="rId11" cstate="print"/>
              <a:stretch>
                <a:fillRect/>
              </a:stretch>
            </p:blipFill>
            <p:spPr>
              <a:xfrm>
                <a:off x="19545859" y="6120605"/>
                <a:ext cx="92600" cy="67944"/>
              </a:xfrm>
              <a:prstGeom prst="rect">
                <a:avLst/>
              </a:prstGeom>
            </p:spPr>
          </p:pic>
          <p:sp>
            <p:nvSpPr>
              <p:cNvPr id="28" name="object 28"/>
              <p:cNvSpPr/>
              <p:nvPr/>
            </p:nvSpPr>
            <p:spPr>
              <a:xfrm>
                <a:off x="19492582" y="6513182"/>
                <a:ext cx="61594" cy="60960"/>
              </a:xfrm>
              <a:custGeom>
                <a:avLst/>
                <a:gdLst/>
                <a:ahLst/>
                <a:cxnLst/>
                <a:rect l="l" t="t" r="r" b="b"/>
                <a:pathLst>
                  <a:path w="61594" h="60959">
                    <a:moveTo>
                      <a:pt x="30695" y="0"/>
                    </a:moveTo>
                    <a:lnTo>
                      <a:pt x="18745" y="2411"/>
                    </a:lnTo>
                    <a:lnTo>
                      <a:pt x="8991" y="8888"/>
                    </a:lnTo>
                    <a:lnTo>
                      <a:pt x="2438" y="18540"/>
                    </a:lnTo>
                    <a:lnTo>
                      <a:pt x="0" y="30351"/>
                    </a:lnTo>
                    <a:lnTo>
                      <a:pt x="2438" y="42161"/>
                    </a:lnTo>
                    <a:lnTo>
                      <a:pt x="8991" y="51813"/>
                    </a:lnTo>
                    <a:lnTo>
                      <a:pt x="18745" y="58290"/>
                    </a:lnTo>
                    <a:lnTo>
                      <a:pt x="30695" y="60703"/>
                    </a:lnTo>
                    <a:lnTo>
                      <a:pt x="42633" y="58290"/>
                    </a:lnTo>
                    <a:lnTo>
                      <a:pt x="52273" y="51813"/>
                    </a:lnTo>
                    <a:lnTo>
                      <a:pt x="58826" y="42161"/>
                    </a:lnTo>
                    <a:lnTo>
                      <a:pt x="61264" y="30351"/>
                    </a:lnTo>
                    <a:lnTo>
                      <a:pt x="58826" y="18540"/>
                    </a:lnTo>
                    <a:lnTo>
                      <a:pt x="52273" y="8888"/>
                    </a:lnTo>
                    <a:lnTo>
                      <a:pt x="42633" y="2411"/>
                    </a:lnTo>
                    <a:lnTo>
                      <a:pt x="30695" y="0"/>
                    </a:lnTo>
                    <a:close/>
                  </a:path>
                </a:pathLst>
              </a:custGeom>
              <a:solidFill>
                <a:srgbClr val="FFFFFF"/>
              </a:solidFill>
            </p:spPr>
            <p:txBody>
              <a:bodyPr wrap="square" lIns="0" tIns="0" rIns="0" bIns="0" rtlCol="0"/>
              <a:lstStyle/>
              <a:p>
                <a:endParaRPr/>
              </a:p>
            </p:txBody>
          </p:sp>
        </p:grpSp>
        <p:pic>
          <p:nvPicPr>
            <p:cNvPr id="29" name="object 29"/>
            <p:cNvPicPr/>
            <p:nvPr/>
          </p:nvPicPr>
          <p:blipFill>
            <a:blip r:embed="rId12" cstate="print"/>
            <a:stretch>
              <a:fillRect/>
            </a:stretch>
          </p:blipFill>
          <p:spPr>
            <a:xfrm>
              <a:off x="16039248" y="6699105"/>
              <a:ext cx="206108" cy="194928"/>
            </a:xfrm>
            <a:prstGeom prst="rect">
              <a:avLst/>
            </a:prstGeom>
          </p:spPr>
        </p:pic>
        <p:pic>
          <p:nvPicPr>
            <p:cNvPr id="30" name="object 30"/>
            <p:cNvPicPr/>
            <p:nvPr/>
          </p:nvPicPr>
          <p:blipFill>
            <a:blip r:embed="rId13" cstate="print"/>
            <a:stretch>
              <a:fillRect/>
            </a:stretch>
          </p:blipFill>
          <p:spPr>
            <a:xfrm>
              <a:off x="16392182" y="6699105"/>
              <a:ext cx="195312" cy="197976"/>
            </a:xfrm>
            <a:prstGeom prst="rect">
              <a:avLst/>
            </a:prstGeom>
          </p:spPr>
        </p:pic>
        <p:pic>
          <p:nvPicPr>
            <p:cNvPr id="31" name="object 31"/>
            <p:cNvPicPr/>
            <p:nvPr/>
          </p:nvPicPr>
          <p:blipFill>
            <a:blip r:embed="rId14" cstate="print"/>
            <a:stretch>
              <a:fillRect/>
            </a:stretch>
          </p:blipFill>
          <p:spPr>
            <a:xfrm>
              <a:off x="16742041" y="6699105"/>
              <a:ext cx="192214" cy="194928"/>
            </a:xfrm>
            <a:prstGeom prst="rect">
              <a:avLst/>
            </a:prstGeom>
          </p:spPr>
        </p:pic>
        <p:pic>
          <p:nvPicPr>
            <p:cNvPr id="32" name="object 32"/>
            <p:cNvPicPr/>
            <p:nvPr/>
          </p:nvPicPr>
          <p:blipFill>
            <a:blip r:embed="rId15" cstate="print"/>
            <a:stretch>
              <a:fillRect/>
            </a:stretch>
          </p:blipFill>
          <p:spPr>
            <a:xfrm>
              <a:off x="17039488" y="6699105"/>
              <a:ext cx="195287" cy="197976"/>
            </a:xfrm>
            <a:prstGeom prst="rect">
              <a:avLst/>
            </a:prstGeom>
          </p:spPr>
        </p:pic>
        <p:pic>
          <p:nvPicPr>
            <p:cNvPr id="33" name="object 33"/>
            <p:cNvPicPr/>
            <p:nvPr/>
          </p:nvPicPr>
          <p:blipFill>
            <a:blip r:embed="rId16" cstate="print"/>
            <a:stretch>
              <a:fillRect/>
            </a:stretch>
          </p:blipFill>
          <p:spPr>
            <a:xfrm>
              <a:off x="17389335" y="6699105"/>
              <a:ext cx="192201" cy="194928"/>
            </a:xfrm>
            <a:prstGeom prst="rect">
              <a:avLst/>
            </a:prstGeom>
          </p:spPr>
        </p:pic>
        <p:pic>
          <p:nvPicPr>
            <p:cNvPr id="34" name="object 34"/>
            <p:cNvPicPr/>
            <p:nvPr/>
          </p:nvPicPr>
          <p:blipFill>
            <a:blip r:embed="rId17" cstate="print"/>
            <a:stretch>
              <a:fillRect/>
            </a:stretch>
          </p:blipFill>
          <p:spPr>
            <a:xfrm>
              <a:off x="17905640" y="6699105"/>
              <a:ext cx="133626" cy="194928"/>
            </a:xfrm>
            <a:prstGeom prst="rect">
              <a:avLst/>
            </a:prstGeom>
          </p:spPr>
        </p:pic>
        <p:sp>
          <p:nvSpPr>
            <p:cNvPr id="35" name="object 35"/>
            <p:cNvSpPr/>
            <p:nvPr/>
          </p:nvSpPr>
          <p:spPr>
            <a:xfrm>
              <a:off x="18185676" y="6699114"/>
              <a:ext cx="197485" cy="198120"/>
            </a:xfrm>
            <a:custGeom>
              <a:avLst/>
              <a:gdLst/>
              <a:ahLst/>
              <a:cxnLst/>
              <a:rect l="l" t="t" r="r" b="b"/>
              <a:pathLst>
                <a:path w="197484" h="198120">
                  <a:moveTo>
                    <a:pt x="60617" y="3556"/>
                  </a:moveTo>
                  <a:lnTo>
                    <a:pt x="4368" y="3556"/>
                  </a:lnTo>
                  <a:lnTo>
                    <a:pt x="8991" y="3810"/>
                  </a:lnTo>
                  <a:lnTo>
                    <a:pt x="11049" y="4445"/>
                  </a:lnTo>
                  <a:lnTo>
                    <a:pt x="22859" y="112128"/>
                  </a:lnTo>
                  <a:lnTo>
                    <a:pt x="24663" y="136766"/>
                  </a:lnTo>
                  <a:lnTo>
                    <a:pt x="45719" y="179565"/>
                  </a:lnTo>
                  <a:lnTo>
                    <a:pt x="90157" y="197472"/>
                  </a:lnTo>
                  <a:lnTo>
                    <a:pt x="99796" y="197853"/>
                  </a:lnTo>
                  <a:lnTo>
                    <a:pt x="112115" y="197218"/>
                  </a:lnTo>
                  <a:lnTo>
                    <a:pt x="122730" y="188074"/>
                  </a:lnTo>
                  <a:lnTo>
                    <a:pt x="105054" y="188074"/>
                  </a:lnTo>
                  <a:lnTo>
                    <a:pt x="94399" y="187566"/>
                  </a:lnTo>
                  <a:lnTo>
                    <a:pt x="57543" y="164833"/>
                  </a:lnTo>
                  <a:lnTo>
                    <a:pt x="45719" y="112128"/>
                  </a:lnTo>
                  <a:lnTo>
                    <a:pt x="45847" y="25527"/>
                  </a:lnTo>
                  <a:lnTo>
                    <a:pt x="46113" y="19050"/>
                  </a:lnTo>
                  <a:lnTo>
                    <a:pt x="46875" y="10033"/>
                  </a:lnTo>
                  <a:lnTo>
                    <a:pt x="48806" y="5334"/>
                  </a:lnTo>
                  <a:lnTo>
                    <a:pt x="55994" y="4445"/>
                  </a:lnTo>
                  <a:lnTo>
                    <a:pt x="60617" y="3556"/>
                  </a:lnTo>
                  <a:close/>
                </a:path>
                <a:path w="197484" h="198120">
                  <a:moveTo>
                    <a:pt x="141769" y="171673"/>
                  </a:moveTo>
                  <a:lnTo>
                    <a:pt x="105054" y="188074"/>
                  </a:lnTo>
                  <a:lnTo>
                    <a:pt x="122730" y="188074"/>
                  </a:lnTo>
                  <a:lnTo>
                    <a:pt x="141769" y="171673"/>
                  </a:lnTo>
                  <a:close/>
                </a:path>
                <a:path w="197484" h="198120">
                  <a:moveTo>
                    <a:pt x="147137" y="167049"/>
                  </a:moveTo>
                  <a:lnTo>
                    <a:pt x="141769" y="171673"/>
                  </a:lnTo>
                  <a:lnTo>
                    <a:pt x="146278" y="169659"/>
                  </a:lnTo>
                  <a:lnTo>
                    <a:pt x="147137" y="167049"/>
                  </a:lnTo>
                  <a:close/>
                </a:path>
                <a:path w="197484" h="198120">
                  <a:moveTo>
                    <a:pt x="193027" y="3556"/>
                  </a:moveTo>
                  <a:lnTo>
                    <a:pt x="143192" y="3556"/>
                  </a:lnTo>
                  <a:lnTo>
                    <a:pt x="147561" y="3810"/>
                  </a:lnTo>
                  <a:lnTo>
                    <a:pt x="149745" y="4445"/>
                  </a:lnTo>
                  <a:lnTo>
                    <a:pt x="161429" y="106667"/>
                  </a:lnTo>
                  <a:lnTo>
                    <a:pt x="160782" y="125590"/>
                  </a:lnTo>
                  <a:lnTo>
                    <a:pt x="147137" y="167049"/>
                  </a:lnTo>
                  <a:lnTo>
                    <a:pt x="173888" y="144005"/>
                  </a:lnTo>
                  <a:lnTo>
                    <a:pt x="178130" y="101981"/>
                  </a:lnTo>
                  <a:lnTo>
                    <a:pt x="178384" y="25527"/>
                  </a:lnTo>
                  <a:lnTo>
                    <a:pt x="191477" y="3810"/>
                  </a:lnTo>
                  <a:lnTo>
                    <a:pt x="193027" y="3556"/>
                  </a:lnTo>
                  <a:close/>
                </a:path>
                <a:path w="197484" h="198120">
                  <a:moveTo>
                    <a:pt x="4241" y="0"/>
                  </a:moveTo>
                  <a:lnTo>
                    <a:pt x="1282" y="0"/>
                  </a:lnTo>
                  <a:lnTo>
                    <a:pt x="0" y="508"/>
                  </a:lnTo>
                  <a:lnTo>
                    <a:pt x="0" y="3048"/>
                  </a:lnTo>
                  <a:lnTo>
                    <a:pt x="1155" y="3556"/>
                  </a:lnTo>
                  <a:lnTo>
                    <a:pt x="63576" y="3556"/>
                  </a:lnTo>
                  <a:lnTo>
                    <a:pt x="64604" y="3048"/>
                  </a:lnTo>
                  <a:lnTo>
                    <a:pt x="64604" y="762"/>
                  </a:lnTo>
                  <a:lnTo>
                    <a:pt x="34417" y="762"/>
                  </a:lnTo>
                  <a:lnTo>
                    <a:pt x="13614" y="127"/>
                  </a:lnTo>
                  <a:lnTo>
                    <a:pt x="4241" y="0"/>
                  </a:lnTo>
                  <a:close/>
                </a:path>
                <a:path w="197484" h="198120">
                  <a:moveTo>
                    <a:pt x="142938" y="0"/>
                  </a:moveTo>
                  <a:lnTo>
                    <a:pt x="140106" y="0"/>
                  </a:lnTo>
                  <a:lnTo>
                    <a:pt x="138696" y="508"/>
                  </a:lnTo>
                  <a:lnTo>
                    <a:pt x="138696" y="3048"/>
                  </a:lnTo>
                  <a:lnTo>
                    <a:pt x="139725" y="3556"/>
                  </a:lnTo>
                  <a:lnTo>
                    <a:pt x="195973" y="3556"/>
                  </a:lnTo>
                  <a:lnTo>
                    <a:pt x="197002" y="3048"/>
                  </a:lnTo>
                  <a:lnTo>
                    <a:pt x="197002" y="762"/>
                  </a:lnTo>
                  <a:lnTo>
                    <a:pt x="170675" y="762"/>
                  </a:lnTo>
                  <a:lnTo>
                    <a:pt x="152057" y="127"/>
                  </a:lnTo>
                  <a:lnTo>
                    <a:pt x="142938" y="0"/>
                  </a:lnTo>
                  <a:close/>
                </a:path>
                <a:path w="197484" h="198120">
                  <a:moveTo>
                    <a:pt x="63322" y="0"/>
                  </a:moveTo>
                  <a:lnTo>
                    <a:pt x="60363" y="0"/>
                  </a:lnTo>
                  <a:lnTo>
                    <a:pt x="53301" y="127"/>
                  </a:lnTo>
                  <a:lnTo>
                    <a:pt x="34417" y="762"/>
                  </a:lnTo>
                  <a:lnTo>
                    <a:pt x="64604" y="762"/>
                  </a:lnTo>
                  <a:lnTo>
                    <a:pt x="64604" y="508"/>
                  </a:lnTo>
                  <a:lnTo>
                    <a:pt x="63322" y="0"/>
                  </a:lnTo>
                  <a:close/>
                </a:path>
                <a:path w="197484" h="198120">
                  <a:moveTo>
                    <a:pt x="195719" y="0"/>
                  </a:moveTo>
                  <a:lnTo>
                    <a:pt x="185064" y="0"/>
                  </a:lnTo>
                  <a:lnTo>
                    <a:pt x="172605" y="762"/>
                  </a:lnTo>
                  <a:lnTo>
                    <a:pt x="197002" y="762"/>
                  </a:lnTo>
                  <a:lnTo>
                    <a:pt x="197002" y="508"/>
                  </a:lnTo>
                  <a:lnTo>
                    <a:pt x="195719" y="0"/>
                  </a:lnTo>
                  <a:close/>
                </a:path>
              </a:pathLst>
            </a:custGeom>
            <a:solidFill>
              <a:srgbClr val="FFFFFF"/>
            </a:solidFill>
          </p:spPr>
          <p:txBody>
            <a:bodyPr wrap="square" lIns="0" tIns="0" rIns="0" bIns="0" rtlCol="0"/>
            <a:lstStyle/>
            <a:p>
              <a:endParaRPr/>
            </a:p>
          </p:txBody>
        </p:sp>
        <p:pic>
          <p:nvPicPr>
            <p:cNvPr id="36" name="object 36"/>
            <p:cNvPicPr/>
            <p:nvPr/>
          </p:nvPicPr>
          <p:blipFill>
            <a:blip r:embed="rId18" cstate="print"/>
            <a:stretch>
              <a:fillRect/>
            </a:stretch>
          </p:blipFill>
          <p:spPr>
            <a:xfrm>
              <a:off x="18535992" y="6699105"/>
              <a:ext cx="196798" cy="194928"/>
            </a:xfrm>
            <a:prstGeom prst="rect">
              <a:avLst/>
            </a:prstGeom>
          </p:spPr>
        </p:pic>
        <p:pic>
          <p:nvPicPr>
            <p:cNvPr id="37" name="object 37"/>
            <p:cNvPicPr/>
            <p:nvPr/>
          </p:nvPicPr>
          <p:blipFill>
            <a:blip r:embed="rId19" cstate="print"/>
            <a:stretch>
              <a:fillRect/>
            </a:stretch>
          </p:blipFill>
          <p:spPr>
            <a:xfrm>
              <a:off x="18847308" y="6694533"/>
              <a:ext cx="204497" cy="202548"/>
            </a:xfrm>
            <a:prstGeom prst="rect">
              <a:avLst/>
            </a:prstGeom>
          </p:spPr>
        </p:pic>
        <p:pic>
          <p:nvPicPr>
            <p:cNvPr id="38" name="object 38"/>
            <p:cNvPicPr/>
            <p:nvPr/>
          </p:nvPicPr>
          <p:blipFill>
            <a:blip r:embed="rId20" cstate="print"/>
            <a:stretch>
              <a:fillRect/>
            </a:stretch>
          </p:blipFill>
          <p:spPr>
            <a:xfrm>
              <a:off x="19212573" y="6694533"/>
              <a:ext cx="99686" cy="202548"/>
            </a:xfrm>
            <a:prstGeom prst="rect">
              <a:avLst/>
            </a:prstGeom>
          </p:spPr>
        </p:pic>
        <p:pic>
          <p:nvPicPr>
            <p:cNvPr id="39" name="object 39"/>
            <p:cNvPicPr/>
            <p:nvPr/>
          </p:nvPicPr>
          <p:blipFill>
            <a:blip r:embed="rId21" cstate="print"/>
            <a:stretch>
              <a:fillRect/>
            </a:stretch>
          </p:blipFill>
          <p:spPr>
            <a:xfrm>
              <a:off x="19462255" y="6699105"/>
              <a:ext cx="193687" cy="197976"/>
            </a:xfrm>
            <a:prstGeom prst="rect">
              <a:avLst/>
            </a:prstGeom>
          </p:spPr>
        </p:pic>
        <p:sp>
          <p:nvSpPr>
            <p:cNvPr id="40" name="object 40"/>
            <p:cNvSpPr/>
            <p:nvPr/>
          </p:nvSpPr>
          <p:spPr>
            <a:xfrm>
              <a:off x="18267362" y="6694533"/>
              <a:ext cx="34290" cy="35560"/>
            </a:xfrm>
            <a:custGeom>
              <a:avLst/>
              <a:gdLst/>
              <a:ahLst/>
              <a:cxnLst/>
              <a:rect l="l" t="t" r="r" b="b"/>
              <a:pathLst>
                <a:path w="34290" h="35559">
                  <a:moveTo>
                    <a:pt x="26327" y="0"/>
                  </a:moveTo>
                  <a:lnTo>
                    <a:pt x="7581" y="0"/>
                  </a:lnTo>
                  <a:lnTo>
                    <a:pt x="0" y="7874"/>
                  </a:lnTo>
                  <a:lnTo>
                    <a:pt x="0" y="27049"/>
                  </a:lnTo>
                  <a:lnTo>
                    <a:pt x="7581" y="35050"/>
                  </a:lnTo>
                  <a:lnTo>
                    <a:pt x="26327" y="35050"/>
                  </a:lnTo>
                  <a:lnTo>
                    <a:pt x="33909" y="27049"/>
                  </a:lnTo>
                  <a:lnTo>
                    <a:pt x="33909" y="7874"/>
                  </a:lnTo>
                  <a:lnTo>
                    <a:pt x="26327" y="0"/>
                  </a:lnTo>
                  <a:close/>
                </a:path>
              </a:pathLst>
            </a:custGeom>
            <a:solidFill>
              <a:srgbClr val="FFFFFF"/>
            </a:solidFill>
          </p:spPr>
          <p:txBody>
            <a:bodyPr wrap="square" lIns="0" tIns="0" rIns="0" bIns="0" rtlCol="0"/>
            <a:lstStyle/>
            <a:p>
              <a:endParaRPr/>
            </a:p>
          </p:txBody>
        </p:sp>
      </p:grpSp>
      <p:sp>
        <p:nvSpPr>
          <p:cNvPr id="41" name="object 41"/>
          <p:cNvSpPr txBox="1">
            <a:spLocks noGrp="1"/>
          </p:cNvSpPr>
          <p:nvPr>
            <p:ph type="title"/>
          </p:nvPr>
        </p:nvSpPr>
        <p:spPr>
          <a:xfrm>
            <a:off x="11718364" y="7522632"/>
            <a:ext cx="8309547" cy="1551707"/>
          </a:xfrm>
          <a:prstGeom prst="rect">
            <a:avLst/>
          </a:prstGeom>
        </p:spPr>
        <p:txBody>
          <a:bodyPr vert="horz" wrap="square" lIns="0" tIns="12700" rIns="0" bIns="0" rtlCol="0">
            <a:spAutoFit/>
          </a:bodyPr>
          <a:lstStyle/>
          <a:p>
            <a:pPr marL="12700" algn="ctr">
              <a:lnSpc>
                <a:spcPct val="100000"/>
              </a:lnSpc>
              <a:spcBef>
                <a:spcPts val="100"/>
              </a:spcBef>
            </a:pPr>
            <a:r>
              <a:rPr lang="en-GB" sz="5000" spc="-10" dirty="0">
                <a:solidFill>
                  <a:srgbClr val="FFFFFF"/>
                </a:solidFill>
                <a:effectLst>
                  <a:glow>
                    <a:schemeClr val="bg1"/>
                  </a:glow>
                  <a:reflection blurRad="160005" stA="65363" endPos="29178" dir="5400000" sy="-100000" algn="bl" rotWithShape="0"/>
                </a:effectLst>
                <a:latin typeface="Arial MT"/>
                <a:cs typeface="Arial MT"/>
              </a:rPr>
              <a:t>Mediation Procedures for Commercial Disputes</a:t>
            </a:r>
            <a:endParaRPr sz="5000" dirty="0">
              <a:effectLst>
                <a:glow>
                  <a:schemeClr val="bg1"/>
                </a:glow>
                <a:reflection blurRad="160005" stA="65363" endPos="29178" dir="5400000" sy="-100000" algn="bl" rotWithShape="0"/>
              </a:effectLst>
              <a:latin typeface="Arial MT"/>
              <a:cs typeface="Arial MT"/>
            </a:endParaRPr>
          </a:p>
        </p:txBody>
      </p:sp>
      <p:sp>
        <p:nvSpPr>
          <p:cNvPr id="45" name="object 41">
            <a:extLst>
              <a:ext uri="{FF2B5EF4-FFF2-40B4-BE49-F238E27FC236}">
                <a16:creationId xmlns:a16="http://schemas.microsoft.com/office/drawing/2014/main" id="{A3B1C723-F057-5723-A53E-8515EAF4F0F2}"/>
              </a:ext>
            </a:extLst>
          </p:cNvPr>
          <p:cNvSpPr txBox="1">
            <a:spLocks/>
          </p:cNvSpPr>
          <p:nvPr/>
        </p:nvSpPr>
        <p:spPr>
          <a:xfrm>
            <a:off x="10951904" y="9294670"/>
            <a:ext cx="9299052" cy="628377"/>
          </a:xfrm>
          <a:prstGeom prst="rect">
            <a:avLst/>
          </a:prstGeom>
        </p:spPr>
        <p:txBody>
          <a:bodyPr vert="horz" wrap="square" lIns="0" tIns="12700" rIns="0" bIns="0" rtlCol="0">
            <a:spAutoFit/>
          </a:bodyPr>
          <a:lstStyle>
            <a:lvl1pPr>
              <a:defRPr sz="3000" b="1" i="0">
                <a:solidFill>
                  <a:srgbClr val="595959"/>
                </a:solidFill>
                <a:latin typeface="Calibri"/>
                <a:ea typeface="+mj-ea"/>
                <a:cs typeface="Calibri"/>
              </a:defRPr>
            </a:lvl1pPr>
          </a:lstStyle>
          <a:p>
            <a:pPr marL="12700" algn="ctr">
              <a:spcBef>
                <a:spcPts val="100"/>
              </a:spcBef>
            </a:pPr>
            <a:r>
              <a:rPr lang="en-GB" sz="4000" b="0" i="1" kern="0" spc="-10" dirty="0">
                <a:solidFill>
                  <a:srgbClr val="FFFFFF"/>
                </a:solidFill>
                <a:effectLst>
                  <a:reflection blurRad="197481" stA="45000" endPos="65000" dist="50800" dir="5400000" sy="-100000" algn="bl" rotWithShape="0"/>
                </a:effectLst>
                <a:latin typeface="Arial MT"/>
                <a:cs typeface="Arial MT"/>
              </a:rPr>
              <a:t>Global Perspective &amp; </a:t>
            </a:r>
            <a:r>
              <a:rPr lang="en-GB" sz="4000" b="0" i="1" kern="0" spc="-10" dirty="0" err="1">
                <a:solidFill>
                  <a:srgbClr val="FFFFFF"/>
                </a:solidFill>
                <a:effectLst>
                  <a:reflection blurRad="197481" stA="45000" endPos="65000" dist="50800" dir="5400000" sy="-100000" algn="bl" rotWithShape="0"/>
                </a:effectLst>
                <a:latin typeface="Arial MT"/>
                <a:cs typeface="Arial MT"/>
              </a:rPr>
              <a:t>Türkiye</a:t>
            </a:r>
            <a:endParaRPr lang="en-GB" sz="4000" kern="0" dirty="0">
              <a:effectLst>
                <a:reflection blurRad="197481" stA="45000" endPos="65000" dist="50800" dir="5400000" sy="-100000" algn="bl" rotWithShape="0"/>
              </a:effectLst>
              <a:latin typeface="Arial MT"/>
              <a:cs typeface="Arial 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s hand stacking wooden blocks&#10;&#10;Description automatically generated">
            <a:extLst>
              <a:ext uri="{FF2B5EF4-FFF2-40B4-BE49-F238E27FC236}">
                <a16:creationId xmlns:a16="http://schemas.microsoft.com/office/drawing/2014/main" id="{7EB97E1C-5D1D-1AC2-4C6B-86FA0F209133}"/>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1767441" y="19050"/>
            <a:ext cx="8342507" cy="11296650"/>
          </a:xfrm>
          <a:prstGeom prst="rect">
            <a:avLst/>
          </a:prstGeom>
          <a:effectLst>
            <a:softEdge rad="147779"/>
          </a:effectLst>
        </p:spPr>
      </p:pic>
      <p:grpSp>
        <p:nvGrpSpPr>
          <p:cNvPr id="2" name="Group 1">
            <a:extLst>
              <a:ext uri="{FF2B5EF4-FFF2-40B4-BE49-F238E27FC236}">
                <a16:creationId xmlns:a16="http://schemas.microsoft.com/office/drawing/2014/main" id="{52FD9218-0C4C-BCD2-D345-977A44998887}"/>
              </a:ext>
            </a:extLst>
          </p:cNvPr>
          <p:cNvGrpSpPr/>
          <p:nvPr/>
        </p:nvGrpSpPr>
        <p:grpSpPr>
          <a:xfrm>
            <a:off x="17976849" y="9203882"/>
            <a:ext cx="1796779" cy="1787691"/>
            <a:chOff x="17364012" y="376417"/>
            <a:chExt cx="2362144" cy="2285723"/>
          </a:xfrm>
        </p:grpSpPr>
        <p:pic>
          <p:nvPicPr>
            <p:cNvPr id="12" name="object 12"/>
            <p:cNvPicPr/>
            <p:nvPr/>
          </p:nvPicPr>
          <p:blipFill>
            <a:blip r:embed="rId5" cstate="print"/>
            <a:stretch>
              <a:fillRect/>
            </a:stretch>
          </p:blipFill>
          <p:spPr>
            <a:xfrm>
              <a:off x="17881092" y="376417"/>
              <a:ext cx="1326917" cy="1543535"/>
            </a:xfrm>
            <a:prstGeom prst="rect">
              <a:avLst/>
            </a:prstGeom>
          </p:spPr>
        </p:pic>
        <p:sp>
          <p:nvSpPr>
            <p:cNvPr id="13" name="object 13"/>
            <p:cNvSpPr/>
            <p:nvPr/>
          </p:nvSpPr>
          <p:spPr>
            <a:xfrm>
              <a:off x="17364012" y="2135069"/>
              <a:ext cx="263525" cy="304165"/>
            </a:xfrm>
            <a:custGeom>
              <a:avLst/>
              <a:gdLst/>
              <a:ahLst/>
              <a:cxnLst/>
              <a:rect l="l" t="t" r="r" b="b"/>
              <a:pathLst>
                <a:path w="263525" h="304164">
                  <a:moveTo>
                    <a:pt x="168021" y="0"/>
                  </a:moveTo>
                  <a:lnTo>
                    <a:pt x="118237" y="4064"/>
                  </a:lnTo>
                  <a:lnTo>
                    <a:pt x="64770" y="24511"/>
                  </a:lnTo>
                  <a:lnTo>
                    <a:pt x="19431" y="73150"/>
                  </a:lnTo>
                  <a:lnTo>
                    <a:pt x="5207" y="109090"/>
                  </a:lnTo>
                  <a:lnTo>
                    <a:pt x="0" y="152143"/>
                  </a:lnTo>
                  <a:lnTo>
                    <a:pt x="3937" y="186940"/>
                  </a:lnTo>
                  <a:lnTo>
                    <a:pt x="28956" y="243580"/>
                  </a:lnTo>
                  <a:lnTo>
                    <a:pt x="80137" y="285108"/>
                  </a:lnTo>
                  <a:lnTo>
                    <a:pt x="147447" y="303015"/>
                  </a:lnTo>
                  <a:lnTo>
                    <a:pt x="173736" y="304158"/>
                  </a:lnTo>
                  <a:lnTo>
                    <a:pt x="192659" y="303396"/>
                  </a:lnTo>
                  <a:lnTo>
                    <a:pt x="214122" y="300475"/>
                  </a:lnTo>
                  <a:lnTo>
                    <a:pt x="235966" y="295014"/>
                  </a:lnTo>
                  <a:lnTo>
                    <a:pt x="254254" y="287521"/>
                  </a:lnTo>
                  <a:lnTo>
                    <a:pt x="176530" y="287521"/>
                  </a:lnTo>
                  <a:lnTo>
                    <a:pt x="149860" y="285235"/>
                  </a:lnTo>
                  <a:lnTo>
                    <a:pt x="98679" y="265170"/>
                  </a:lnTo>
                  <a:lnTo>
                    <a:pt x="62738" y="231388"/>
                  </a:lnTo>
                  <a:lnTo>
                    <a:pt x="38227" y="176526"/>
                  </a:lnTo>
                  <a:lnTo>
                    <a:pt x="33655" y="138554"/>
                  </a:lnTo>
                  <a:lnTo>
                    <a:pt x="36576" y="106550"/>
                  </a:lnTo>
                  <a:lnTo>
                    <a:pt x="56642" y="56513"/>
                  </a:lnTo>
                  <a:lnTo>
                    <a:pt x="94107" y="26162"/>
                  </a:lnTo>
                  <a:lnTo>
                    <a:pt x="136017" y="15113"/>
                  </a:lnTo>
                  <a:lnTo>
                    <a:pt x="155194" y="14351"/>
                  </a:lnTo>
                  <a:lnTo>
                    <a:pt x="263525" y="14351"/>
                  </a:lnTo>
                  <a:lnTo>
                    <a:pt x="263525" y="12446"/>
                  </a:lnTo>
                  <a:lnTo>
                    <a:pt x="262636" y="10922"/>
                  </a:lnTo>
                  <a:lnTo>
                    <a:pt x="258826" y="10414"/>
                  </a:lnTo>
                  <a:lnTo>
                    <a:pt x="250952" y="10033"/>
                  </a:lnTo>
                  <a:lnTo>
                    <a:pt x="242570" y="9144"/>
                  </a:lnTo>
                  <a:lnTo>
                    <a:pt x="234442" y="8001"/>
                  </a:lnTo>
                  <a:lnTo>
                    <a:pt x="218440" y="4953"/>
                  </a:lnTo>
                  <a:lnTo>
                    <a:pt x="204089" y="2667"/>
                  </a:lnTo>
                  <a:lnTo>
                    <a:pt x="186563" y="762"/>
                  </a:lnTo>
                  <a:lnTo>
                    <a:pt x="168021"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4" name="object 14"/>
            <p:cNvPicPr/>
            <p:nvPr/>
          </p:nvPicPr>
          <p:blipFill>
            <a:blip r:embed="rId6" cstate="print"/>
            <a:stretch>
              <a:fillRect/>
            </a:stretch>
          </p:blipFill>
          <p:spPr>
            <a:xfrm>
              <a:off x="17540985" y="2288127"/>
              <a:ext cx="112520" cy="134238"/>
            </a:xfrm>
            <a:prstGeom prst="rect">
              <a:avLst/>
            </a:prstGeom>
          </p:spPr>
        </p:pic>
        <p:sp>
          <p:nvSpPr>
            <p:cNvPr id="15" name="object 15"/>
            <p:cNvSpPr/>
            <p:nvPr/>
          </p:nvSpPr>
          <p:spPr>
            <a:xfrm>
              <a:off x="17519205" y="2138133"/>
              <a:ext cx="798830" cy="300355"/>
            </a:xfrm>
            <a:custGeom>
              <a:avLst/>
              <a:gdLst/>
              <a:ahLst/>
              <a:cxnLst/>
              <a:rect l="l" t="t" r="r" b="b"/>
              <a:pathLst>
                <a:path w="798830" h="300355">
                  <a:moveTo>
                    <a:pt x="108318" y="11303"/>
                  </a:moveTo>
                  <a:lnTo>
                    <a:pt x="0" y="11303"/>
                  </a:lnTo>
                  <a:lnTo>
                    <a:pt x="34036" y="14097"/>
                  </a:lnTo>
                  <a:lnTo>
                    <a:pt x="60706" y="21463"/>
                  </a:lnTo>
                  <a:lnTo>
                    <a:pt x="94856" y="49911"/>
                  </a:lnTo>
                  <a:lnTo>
                    <a:pt x="100190" y="74168"/>
                  </a:lnTo>
                  <a:lnTo>
                    <a:pt x="104762" y="74168"/>
                  </a:lnTo>
                  <a:lnTo>
                    <a:pt x="105651" y="72136"/>
                  </a:lnTo>
                  <a:lnTo>
                    <a:pt x="105651" y="63373"/>
                  </a:lnTo>
                  <a:lnTo>
                    <a:pt x="106032" y="41783"/>
                  </a:lnTo>
                  <a:lnTo>
                    <a:pt x="106921" y="25908"/>
                  </a:lnTo>
                  <a:lnTo>
                    <a:pt x="108318" y="11303"/>
                  </a:lnTo>
                  <a:close/>
                </a:path>
                <a:path w="798830" h="300355">
                  <a:moveTo>
                    <a:pt x="398894" y="243573"/>
                  </a:moveTo>
                  <a:lnTo>
                    <a:pt x="394703" y="243573"/>
                  </a:lnTo>
                  <a:lnTo>
                    <a:pt x="393941" y="244970"/>
                  </a:lnTo>
                  <a:lnTo>
                    <a:pt x="393179" y="249288"/>
                  </a:lnTo>
                  <a:lnTo>
                    <a:pt x="390766" y="259829"/>
                  </a:lnTo>
                  <a:lnTo>
                    <a:pt x="357492" y="280911"/>
                  </a:lnTo>
                  <a:lnTo>
                    <a:pt x="339077" y="281419"/>
                  </a:lnTo>
                  <a:lnTo>
                    <a:pt x="316344" y="280276"/>
                  </a:lnTo>
                  <a:lnTo>
                    <a:pt x="303136" y="275577"/>
                  </a:lnTo>
                  <a:lnTo>
                    <a:pt x="296659" y="265925"/>
                  </a:lnTo>
                  <a:lnTo>
                    <a:pt x="294500" y="249669"/>
                  </a:lnTo>
                  <a:lnTo>
                    <a:pt x="294500" y="147942"/>
                  </a:lnTo>
                  <a:lnTo>
                    <a:pt x="295262" y="146672"/>
                  </a:lnTo>
                  <a:lnTo>
                    <a:pt x="367144" y="150228"/>
                  </a:lnTo>
                  <a:lnTo>
                    <a:pt x="373621" y="176898"/>
                  </a:lnTo>
                  <a:lnTo>
                    <a:pt x="374383" y="178422"/>
                  </a:lnTo>
                  <a:lnTo>
                    <a:pt x="378955" y="178422"/>
                  </a:lnTo>
                  <a:lnTo>
                    <a:pt x="378955" y="167246"/>
                  </a:lnTo>
                  <a:lnTo>
                    <a:pt x="379717" y="154038"/>
                  </a:lnTo>
                  <a:lnTo>
                    <a:pt x="381876" y="132829"/>
                  </a:lnTo>
                  <a:lnTo>
                    <a:pt x="383654" y="126987"/>
                  </a:lnTo>
                  <a:lnTo>
                    <a:pt x="383654" y="122301"/>
                  </a:lnTo>
                  <a:lnTo>
                    <a:pt x="382765" y="121666"/>
                  </a:lnTo>
                  <a:lnTo>
                    <a:pt x="380098" y="121666"/>
                  </a:lnTo>
                  <a:lnTo>
                    <a:pt x="372478" y="130416"/>
                  </a:lnTo>
                  <a:lnTo>
                    <a:pt x="367144" y="131178"/>
                  </a:lnTo>
                  <a:lnTo>
                    <a:pt x="357873" y="131940"/>
                  </a:lnTo>
                  <a:lnTo>
                    <a:pt x="345300" y="132448"/>
                  </a:lnTo>
                  <a:lnTo>
                    <a:pt x="294881" y="132829"/>
                  </a:lnTo>
                  <a:lnTo>
                    <a:pt x="294627" y="131940"/>
                  </a:lnTo>
                  <a:lnTo>
                    <a:pt x="294500" y="19304"/>
                  </a:lnTo>
                  <a:lnTo>
                    <a:pt x="295262" y="18161"/>
                  </a:lnTo>
                  <a:lnTo>
                    <a:pt x="338950" y="18796"/>
                  </a:lnTo>
                  <a:lnTo>
                    <a:pt x="349364" y="19304"/>
                  </a:lnTo>
                  <a:lnTo>
                    <a:pt x="378955" y="49530"/>
                  </a:lnTo>
                  <a:lnTo>
                    <a:pt x="379717" y="51435"/>
                  </a:lnTo>
                  <a:lnTo>
                    <a:pt x="383654" y="51435"/>
                  </a:lnTo>
                  <a:lnTo>
                    <a:pt x="384416" y="49149"/>
                  </a:lnTo>
                  <a:lnTo>
                    <a:pt x="384797" y="47244"/>
                  </a:lnTo>
                  <a:lnTo>
                    <a:pt x="387083" y="18161"/>
                  </a:lnTo>
                  <a:lnTo>
                    <a:pt x="387845" y="10795"/>
                  </a:lnTo>
                  <a:lnTo>
                    <a:pt x="389750" y="6223"/>
                  </a:lnTo>
                  <a:lnTo>
                    <a:pt x="389750" y="1524"/>
                  </a:lnTo>
                  <a:lnTo>
                    <a:pt x="389369" y="0"/>
                  </a:lnTo>
                  <a:lnTo>
                    <a:pt x="386321" y="0"/>
                  </a:lnTo>
                  <a:lnTo>
                    <a:pt x="384797" y="1524"/>
                  </a:lnTo>
                  <a:lnTo>
                    <a:pt x="382765" y="1905"/>
                  </a:lnTo>
                  <a:lnTo>
                    <a:pt x="278371" y="4318"/>
                  </a:lnTo>
                  <a:lnTo>
                    <a:pt x="256019" y="3175"/>
                  </a:lnTo>
                  <a:lnTo>
                    <a:pt x="230746" y="3048"/>
                  </a:lnTo>
                  <a:lnTo>
                    <a:pt x="228841" y="3810"/>
                  </a:lnTo>
                  <a:lnTo>
                    <a:pt x="228841" y="7747"/>
                  </a:lnTo>
                  <a:lnTo>
                    <a:pt x="230365" y="8509"/>
                  </a:lnTo>
                  <a:lnTo>
                    <a:pt x="235318" y="8509"/>
                  </a:lnTo>
                  <a:lnTo>
                    <a:pt x="241795" y="8890"/>
                  </a:lnTo>
                  <a:lnTo>
                    <a:pt x="261861" y="41529"/>
                  </a:lnTo>
                  <a:lnTo>
                    <a:pt x="262115" y="218554"/>
                  </a:lnTo>
                  <a:lnTo>
                    <a:pt x="261988" y="233286"/>
                  </a:lnTo>
                  <a:lnTo>
                    <a:pt x="258813" y="278752"/>
                  </a:lnTo>
                  <a:lnTo>
                    <a:pt x="249161" y="288785"/>
                  </a:lnTo>
                  <a:lnTo>
                    <a:pt x="245732" y="289674"/>
                  </a:lnTo>
                  <a:lnTo>
                    <a:pt x="241160" y="290436"/>
                  </a:lnTo>
                  <a:lnTo>
                    <a:pt x="235318" y="290436"/>
                  </a:lnTo>
                  <a:lnTo>
                    <a:pt x="234556" y="291579"/>
                  </a:lnTo>
                  <a:lnTo>
                    <a:pt x="234556" y="295008"/>
                  </a:lnTo>
                  <a:lnTo>
                    <a:pt x="236461" y="295897"/>
                  </a:lnTo>
                  <a:lnTo>
                    <a:pt x="246621" y="295897"/>
                  </a:lnTo>
                  <a:lnTo>
                    <a:pt x="255384" y="295008"/>
                  </a:lnTo>
                  <a:lnTo>
                    <a:pt x="263004" y="295008"/>
                  </a:lnTo>
                  <a:lnTo>
                    <a:pt x="271005" y="294627"/>
                  </a:lnTo>
                  <a:lnTo>
                    <a:pt x="283324" y="294627"/>
                  </a:lnTo>
                  <a:lnTo>
                    <a:pt x="308216" y="295897"/>
                  </a:lnTo>
                  <a:lnTo>
                    <a:pt x="353047" y="296786"/>
                  </a:lnTo>
                  <a:lnTo>
                    <a:pt x="391401" y="296913"/>
                  </a:lnTo>
                  <a:lnTo>
                    <a:pt x="398386" y="255384"/>
                  </a:lnTo>
                  <a:lnTo>
                    <a:pt x="398894" y="249669"/>
                  </a:lnTo>
                  <a:lnTo>
                    <a:pt x="398894" y="243573"/>
                  </a:lnTo>
                  <a:close/>
                </a:path>
                <a:path w="798830" h="300355">
                  <a:moveTo>
                    <a:pt x="798677" y="145910"/>
                  </a:moveTo>
                  <a:lnTo>
                    <a:pt x="795502" y="113792"/>
                  </a:lnTo>
                  <a:lnTo>
                    <a:pt x="787120" y="86868"/>
                  </a:lnTo>
                  <a:lnTo>
                    <a:pt x="775182" y="64770"/>
                  </a:lnTo>
                  <a:lnTo>
                    <a:pt x="763752" y="50673"/>
                  </a:lnTo>
                  <a:lnTo>
                    <a:pt x="763752" y="157848"/>
                  </a:lnTo>
                  <a:lnTo>
                    <a:pt x="761720" y="184645"/>
                  </a:lnTo>
                  <a:lnTo>
                    <a:pt x="746099" y="232778"/>
                  </a:lnTo>
                  <a:lnTo>
                    <a:pt x="713714" y="265925"/>
                  </a:lnTo>
                  <a:lnTo>
                    <a:pt x="666851" y="284340"/>
                  </a:lnTo>
                  <a:lnTo>
                    <a:pt x="640435" y="286753"/>
                  </a:lnTo>
                  <a:lnTo>
                    <a:pt x="611606" y="285356"/>
                  </a:lnTo>
                  <a:lnTo>
                    <a:pt x="574522" y="271259"/>
                  </a:lnTo>
                  <a:lnTo>
                    <a:pt x="569963" y="231254"/>
                  </a:lnTo>
                  <a:lnTo>
                    <a:pt x="569582" y="187058"/>
                  </a:lnTo>
                  <a:lnTo>
                    <a:pt x="569836" y="22479"/>
                  </a:lnTo>
                  <a:lnTo>
                    <a:pt x="571106" y="20574"/>
                  </a:lnTo>
                  <a:lnTo>
                    <a:pt x="577570" y="17399"/>
                  </a:lnTo>
                  <a:lnTo>
                    <a:pt x="591921" y="16256"/>
                  </a:lnTo>
                  <a:lnTo>
                    <a:pt x="599668" y="16256"/>
                  </a:lnTo>
                  <a:lnTo>
                    <a:pt x="666724" y="23749"/>
                  </a:lnTo>
                  <a:lnTo>
                    <a:pt x="726541" y="60198"/>
                  </a:lnTo>
                  <a:lnTo>
                    <a:pt x="751052" y="96774"/>
                  </a:lnTo>
                  <a:lnTo>
                    <a:pt x="763752" y="157848"/>
                  </a:lnTo>
                  <a:lnTo>
                    <a:pt x="763752" y="50673"/>
                  </a:lnTo>
                  <a:lnTo>
                    <a:pt x="761085" y="47371"/>
                  </a:lnTo>
                  <a:lnTo>
                    <a:pt x="722731" y="20193"/>
                  </a:lnTo>
                  <a:lnTo>
                    <a:pt x="709650" y="16256"/>
                  </a:lnTo>
                  <a:lnTo>
                    <a:pt x="680440" y="7239"/>
                  </a:lnTo>
                  <a:lnTo>
                    <a:pt x="650087" y="4318"/>
                  </a:lnTo>
                  <a:lnTo>
                    <a:pt x="639546" y="3302"/>
                  </a:lnTo>
                  <a:lnTo>
                    <a:pt x="605510" y="3048"/>
                  </a:lnTo>
                  <a:lnTo>
                    <a:pt x="588111" y="3302"/>
                  </a:lnTo>
                  <a:lnTo>
                    <a:pt x="553326" y="4318"/>
                  </a:lnTo>
                  <a:lnTo>
                    <a:pt x="523354" y="3302"/>
                  </a:lnTo>
                  <a:lnTo>
                    <a:pt x="509384" y="3048"/>
                  </a:lnTo>
                  <a:lnTo>
                    <a:pt x="505193" y="3048"/>
                  </a:lnTo>
                  <a:lnTo>
                    <a:pt x="503161" y="3937"/>
                  </a:lnTo>
                  <a:lnTo>
                    <a:pt x="503161" y="7747"/>
                  </a:lnTo>
                  <a:lnTo>
                    <a:pt x="504812" y="8509"/>
                  </a:lnTo>
                  <a:lnTo>
                    <a:pt x="509765" y="8509"/>
                  </a:lnTo>
                  <a:lnTo>
                    <a:pt x="516369" y="8890"/>
                  </a:lnTo>
                  <a:lnTo>
                    <a:pt x="536562" y="41656"/>
                  </a:lnTo>
                  <a:lnTo>
                    <a:pt x="536689" y="231254"/>
                  </a:lnTo>
                  <a:lnTo>
                    <a:pt x="533387" y="279387"/>
                  </a:lnTo>
                  <a:lnTo>
                    <a:pt x="523735" y="289420"/>
                  </a:lnTo>
                  <a:lnTo>
                    <a:pt x="520179" y="290309"/>
                  </a:lnTo>
                  <a:lnTo>
                    <a:pt x="515734" y="291071"/>
                  </a:lnTo>
                  <a:lnTo>
                    <a:pt x="509765" y="291071"/>
                  </a:lnTo>
                  <a:lnTo>
                    <a:pt x="509003" y="292214"/>
                  </a:lnTo>
                  <a:lnTo>
                    <a:pt x="509003" y="295643"/>
                  </a:lnTo>
                  <a:lnTo>
                    <a:pt x="510908" y="296532"/>
                  </a:lnTo>
                  <a:lnTo>
                    <a:pt x="520941" y="296532"/>
                  </a:lnTo>
                  <a:lnTo>
                    <a:pt x="529958" y="295643"/>
                  </a:lnTo>
                  <a:lnTo>
                    <a:pt x="537705" y="295643"/>
                  </a:lnTo>
                  <a:lnTo>
                    <a:pt x="545833" y="295262"/>
                  </a:lnTo>
                  <a:lnTo>
                    <a:pt x="568934" y="295262"/>
                  </a:lnTo>
                  <a:lnTo>
                    <a:pt x="568934" y="297700"/>
                  </a:lnTo>
                  <a:lnTo>
                    <a:pt x="597192" y="297700"/>
                  </a:lnTo>
                  <a:lnTo>
                    <a:pt x="597192" y="298970"/>
                  </a:lnTo>
                  <a:lnTo>
                    <a:pt x="626884" y="298970"/>
                  </a:lnTo>
                  <a:lnTo>
                    <a:pt x="626884" y="300240"/>
                  </a:lnTo>
                  <a:lnTo>
                    <a:pt x="642607" y="300240"/>
                  </a:lnTo>
                  <a:lnTo>
                    <a:pt x="642607" y="298970"/>
                  </a:lnTo>
                  <a:lnTo>
                    <a:pt x="654583" y="298970"/>
                  </a:lnTo>
                  <a:lnTo>
                    <a:pt x="654583" y="297700"/>
                  </a:lnTo>
                  <a:lnTo>
                    <a:pt x="672553" y="297700"/>
                  </a:lnTo>
                  <a:lnTo>
                    <a:pt x="672553" y="295262"/>
                  </a:lnTo>
                  <a:lnTo>
                    <a:pt x="683615" y="295262"/>
                  </a:lnTo>
                  <a:lnTo>
                    <a:pt x="708634" y="286753"/>
                  </a:lnTo>
                  <a:lnTo>
                    <a:pt x="756767" y="255384"/>
                  </a:lnTo>
                  <a:lnTo>
                    <a:pt x="785850" y="210426"/>
                  </a:lnTo>
                  <a:lnTo>
                    <a:pt x="798677" y="14591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6" name="object 16"/>
            <p:cNvPicPr/>
            <p:nvPr/>
          </p:nvPicPr>
          <p:blipFill>
            <a:blip r:embed="rId7" cstate="print"/>
            <a:stretch>
              <a:fillRect/>
            </a:stretch>
          </p:blipFill>
          <p:spPr>
            <a:xfrm>
              <a:off x="18627471" y="2283809"/>
              <a:ext cx="281940" cy="150749"/>
            </a:xfrm>
            <a:prstGeom prst="rect">
              <a:avLst/>
            </a:prstGeom>
          </p:spPr>
        </p:pic>
        <p:sp>
          <p:nvSpPr>
            <p:cNvPr id="17" name="object 17"/>
            <p:cNvSpPr/>
            <p:nvPr/>
          </p:nvSpPr>
          <p:spPr>
            <a:xfrm>
              <a:off x="18627889" y="2146626"/>
              <a:ext cx="100330" cy="283210"/>
            </a:xfrm>
            <a:custGeom>
              <a:avLst/>
              <a:gdLst/>
              <a:ahLst/>
              <a:cxnLst/>
              <a:rect l="l" t="t" r="r" b="b"/>
              <a:pathLst>
                <a:path w="100330" h="283210">
                  <a:moveTo>
                    <a:pt x="80391" y="0"/>
                  </a:moveTo>
                  <a:lnTo>
                    <a:pt x="0" y="0"/>
                  </a:lnTo>
                  <a:lnTo>
                    <a:pt x="6603" y="380"/>
                  </a:lnTo>
                  <a:lnTo>
                    <a:pt x="9651" y="1142"/>
                  </a:lnTo>
                  <a:lnTo>
                    <a:pt x="26924" y="38860"/>
                  </a:lnTo>
                  <a:lnTo>
                    <a:pt x="26924" y="225418"/>
                  </a:lnTo>
                  <a:lnTo>
                    <a:pt x="23622" y="271010"/>
                  </a:lnTo>
                  <a:lnTo>
                    <a:pt x="13970" y="281043"/>
                  </a:lnTo>
                  <a:lnTo>
                    <a:pt x="10414" y="281932"/>
                  </a:lnTo>
                  <a:lnTo>
                    <a:pt x="5842" y="282694"/>
                  </a:lnTo>
                  <a:lnTo>
                    <a:pt x="86995" y="282694"/>
                  </a:lnTo>
                  <a:lnTo>
                    <a:pt x="75438" y="281043"/>
                  </a:lnTo>
                  <a:lnTo>
                    <a:pt x="59055" y="244976"/>
                  </a:lnTo>
                  <a:lnTo>
                    <a:pt x="58293" y="137410"/>
                  </a:lnTo>
                  <a:lnTo>
                    <a:pt x="99949" y="137410"/>
                  </a:lnTo>
                  <a:lnTo>
                    <a:pt x="93218" y="130425"/>
                  </a:lnTo>
                  <a:lnTo>
                    <a:pt x="58293" y="130425"/>
                  </a:lnTo>
                  <a:lnTo>
                    <a:pt x="58420" y="47115"/>
                  </a:lnTo>
                  <a:lnTo>
                    <a:pt x="62611" y="7874"/>
                  </a:lnTo>
                  <a:lnTo>
                    <a:pt x="78105" y="380"/>
                  </a:lnTo>
                  <a:lnTo>
                    <a:pt x="80391"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8" name="object 18"/>
            <p:cNvPicPr/>
            <p:nvPr/>
          </p:nvPicPr>
          <p:blipFill>
            <a:blip r:embed="rId8" cstate="print"/>
            <a:stretch>
              <a:fillRect/>
            </a:stretch>
          </p:blipFill>
          <p:spPr>
            <a:xfrm>
              <a:off x="18621755" y="2140934"/>
              <a:ext cx="246761" cy="135888"/>
            </a:xfrm>
            <a:prstGeom prst="rect">
              <a:avLst/>
            </a:prstGeom>
          </p:spPr>
        </p:pic>
        <p:pic>
          <p:nvPicPr>
            <p:cNvPr id="19" name="object 19"/>
            <p:cNvPicPr/>
            <p:nvPr/>
          </p:nvPicPr>
          <p:blipFill>
            <a:blip r:embed="rId9" cstate="print"/>
            <a:stretch>
              <a:fillRect/>
            </a:stretch>
          </p:blipFill>
          <p:spPr>
            <a:xfrm>
              <a:off x="18951981" y="2140934"/>
              <a:ext cx="201141" cy="294360"/>
            </a:xfrm>
            <a:prstGeom prst="rect">
              <a:avLst/>
            </a:prstGeom>
          </p:spPr>
        </p:pic>
        <p:sp>
          <p:nvSpPr>
            <p:cNvPr id="20" name="object 20"/>
            <p:cNvSpPr/>
            <p:nvPr/>
          </p:nvSpPr>
          <p:spPr>
            <a:xfrm>
              <a:off x="19209524" y="2428054"/>
              <a:ext cx="87630" cy="5715"/>
            </a:xfrm>
            <a:custGeom>
              <a:avLst/>
              <a:gdLst/>
              <a:ahLst/>
              <a:cxnLst/>
              <a:rect l="l" t="t" r="r" b="b"/>
              <a:pathLst>
                <a:path w="87630" h="5714">
                  <a:moveTo>
                    <a:pt x="86105" y="0"/>
                  </a:moveTo>
                  <a:lnTo>
                    <a:pt x="1524" y="0"/>
                  </a:lnTo>
                  <a:lnTo>
                    <a:pt x="0" y="762"/>
                  </a:lnTo>
                  <a:lnTo>
                    <a:pt x="0" y="4700"/>
                  </a:lnTo>
                  <a:lnTo>
                    <a:pt x="2286" y="5462"/>
                  </a:lnTo>
                  <a:lnTo>
                    <a:pt x="21209" y="5335"/>
                  </a:lnTo>
                  <a:lnTo>
                    <a:pt x="51180" y="4192"/>
                  </a:lnTo>
                  <a:lnTo>
                    <a:pt x="73278" y="5335"/>
                  </a:lnTo>
                  <a:lnTo>
                    <a:pt x="84836" y="5462"/>
                  </a:lnTo>
                  <a:lnTo>
                    <a:pt x="87122" y="4700"/>
                  </a:lnTo>
                  <a:lnTo>
                    <a:pt x="87122" y="762"/>
                  </a:lnTo>
                  <a:lnTo>
                    <a:pt x="86105"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1" name="object 21"/>
            <p:cNvPicPr/>
            <p:nvPr/>
          </p:nvPicPr>
          <p:blipFill>
            <a:blip r:embed="rId10" cstate="print"/>
            <a:stretch>
              <a:fillRect/>
            </a:stretch>
          </p:blipFill>
          <p:spPr>
            <a:xfrm>
              <a:off x="19392646" y="2318861"/>
              <a:ext cx="112901" cy="114425"/>
            </a:xfrm>
            <a:prstGeom prst="rect">
              <a:avLst/>
            </a:prstGeom>
          </p:spPr>
        </p:pic>
        <p:sp>
          <p:nvSpPr>
            <p:cNvPr id="22" name="object 22"/>
            <p:cNvSpPr/>
            <p:nvPr/>
          </p:nvSpPr>
          <p:spPr>
            <a:xfrm>
              <a:off x="19215760" y="2135069"/>
              <a:ext cx="211454" cy="293370"/>
            </a:xfrm>
            <a:custGeom>
              <a:avLst/>
              <a:gdLst/>
              <a:ahLst/>
              <a:cxnLst/>
              <a:rect l="l" t="t" r="r" b="b"/>
              <a:pathLst>
                <a:path w="211455" h="293369">
                  <a:moveTo>
                    <a:pt x="139814" y="0"/>
                  </a:moveTo>
                  <a:lnTo>
                    <a:pt x="135242" y="0"/>
                  </a:lnTo>
                  <a:lnTo>
                    <a:pt x="133718" y="2413"/>
                  </a:lnTo>
                  <a:lnTo>
                    <a:pt x="41021" y="255772"/>
                  </a:lnTo>
                  <a:lnTo>
                    <a:pt x="35560" y="269361"/>
                  </a:lnTo>
                  <a:lnTo>
                    <a:pt x="0" y="292982"/>
                  </a:lnTo>
                  <a:lnTo>
                    <a:pt x="66662" y="292982"/>
                  </a:lnTo>
                  <a:lnTo>
                    <a:pt x="58534" y="289553"/>
                  </a:lnTo>
                  <a:lnTo>
                    <a:pt x="58534" y="280409"/>
                  </a:lnTo>
                  <a:lnTo>
                    <a:pt x="58788" y="276091"/>
                  </a:lnTo>
                  <a:lnTo>
                    <a:pt x="87236" y="187194"/>
                  </a:lnTo>
                  <a:lnTo>
                    <a:pt x="89141" y="184019"/>
                  </a:lnTo>
                  <a:lnTo>
                    <a:pt x="211442" y="184019"/>
                  </a:lnTo>
                  <a:lnTo>
                    <a:pt x="206108" y="170176"/>
                  </a:lnTo>
                  <a:lnTo>
                    <a:pt x="94094" y="170176"/>
                  </a:lnTo>
                  <a:lnTo>
                    <a:pt x="93332" y="169414"/>
                  </a:lnTo>
                  <a:lnTo>
                    <a:pt x="128257" y="62736"/>
                  </a:lnTo>
                  <a:lnTo>
                    <a:pt x="130289" y="57021"/>
                  </a:lnTo>
                  <a:lnTo>
                    <a:pt x="162674" y="57021"/>
                  </a:lnTo>
                  <a:lnTo>
                    <a:pt x="141465" y="1905"/>
                  </a:lnTo>
                  <a:lnTo>
                    <a:pt x="139814"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3" name="object 23"/>
            <p:cNvPicPr/>
            <p:nvPr/>
          </p:nvPicPr>
          <p:blipFill>
            <a:blip r:embed="rId11" cstate="print"/>
            <a:stretch>
              <a:fillRect/>
            </a:stretch>
          </p:blipFill>
          <p:spPr>
            <a:xfrm>
              <a:off x="19348450" y="2191861"/>
              <a:ext cx="73912" cy="113155"/>
            </a:xfrm>
            <a:prstGeom prst="rect">
              <a:avLst/>
            </a:prstGeom>
          </p:spPr>
        </p:pic>
        <p:pic>
          <p:nvPicPr>
            <p:cNvPr id="24" name="object 24"/>
            <p:cNvPicPr/>
            <p:nvPr/>
          </p:nvPicPr>
          <p:blipFill>
            <a:blip r:embed="rId12" cstate="print"/>
            <a:stretch>
              <a:fillRect/>
            </a:stretch>
          </p:blipFill>
          <p:spPr>
            <a:xfrm>
              <a:off x="18428207" y="2142689"/>
              <a:ext cx="98589" cy="292375"/>
            </a:xfrm>
            <a:prstGeom prst="rect">
              <a:avLst/>
            </a:prstGeom>
          </p:spPr>
        </p:pic>
        <p:pic>
          <p:nvPicPr>
            <p:cNvPr id="25" name="object 25"/>
            <p:cNvPicPr/>
            <p:nvPr/>
          </p:nvPicPr>
          <p:blipFill>
            <a:blip r:embed="rId13" cstate="print"/>
            <a:stretch>
              <a:fillRect/>
            </a:stretch>
          </p:blipFill>
          <p:spPr>
            <a:xfrm>
              <a:off x="19572236" y="2366714"/>
              <a:ext cx="88379" cy="81787"/>
            </a:xfrm>
            <a:prstGeom prst="rect">
              <a:avLst/>
            </a:prstGeom>
          </p:spPr>
        </p:pic>
        <p:sp>
          <p:nvSpPr>
            <p:cNvPr id="26" name="object 26"/>
            <p:cNvSpPr/>
            <p:nvPr/>
          </p:nvSpPr>
          <p:spPr>
            <a:xfrm>
              <a:off x="19581380" y="2135079"/>
              <a:ext cx="139700" cy="297180"/>
            </a:xfrm>
            <a:custGeom>
              <a:avLst/>
              <a:gdLst/>
              <a:ahLst/>
              <a:cxnLst/>
              <a:rect l="l" t="t" r="r" b="b"/>
              <a:pathLst>
                <a:path w="139700" h="297180">
                  <a:moveTo>
                    <a:pt x="80124" y="0"/>
                  </a:moveTo>
                  <a:lnTo>
                    <a:pt x="46850" y="5079"/>
                  </a:lnTo>
                  <a:lnTo>
                    <a:pt x="21577" y="19430"/>
                  </a:lnTo>
                  <a:lnTo>
                    <a:pt x="5588" y="41528"/>
                  </a:lnTo>
                  <a:lnTo>
                    <a:pt x="0" y="69976"/>
                  </a:lnTo>
                  <a:lnTo>
                    <a:pt x="2032" y="89535"/>
                  </a:lnTo>
                  <a:lnTo>
                    <a:pt x="9779" y="109474"/>
                  </a:lnTo>
                  <a:lnTo>
                    <a:pt x="25133" y="130670"/>
                  </a:lnTo>
                  <a:lnTo>
                    <a:pt x="50279" y="154419"/>
                  </a:lnTo>
                  <a:lnTo>
                    <a:pt x="67678" y="168770"/>
                  </a:lnTo>
                  <a:lnTo>
                    <a:pt x="88633" y="187566"/>
                  </a:lnTo>
                  <a:lnTo>
                    <a:pt x="102476" y="204076"/>
                  </a:lnTo>
                  <a:lnTo>
                    <a:pt x="109969" y="220459"/>
                  </a:lnTo>
                  <a:lnTo>
                    <a:pt x="112255" y="238747"/>
                  </a:lnTo>
                  <a:lnTo>
                    <a:pt x="110731" y="250939"/>
                  </a:lnTo>
                  <a:lnTo>
                    <a:pt x="106286" y="262750"/>
                  </a:lnTo>
                  <a:lnTo>
                    <a:pt x="98920" y="273291"/>
                  </a:lnTo>
                  <a:lnTo>
                    <a:pt x="88506" y="281927"/>
                  </a:lnTo>
                  <a:lnTo>
                    <a:pt x="90157" y="285737"/>
                  </a:lnTo>
                  <a:lnTo>
                    <a:pt x="91046" y="290055"/>
                  </a:lnTo>
                  <a:lnTo>
                    <a:pt x="91046" y="295389"/>
                  </a:lnTo>
                  <a:lnTo>
                    <a:pt x="90792" y="297040"/>
                  </a:lnTo>
                  <a:lnTo>
                    <a:pt x="96380" y="294627"/>
                  </a:lnTo>
                  <a:lnTo>
                    <a:pt x="133210" y="255130"/>
                  </a:lnTo>
                  <a:lnTo>
                    <a:pt x="139687" y="224015"/>
                  </a:lnTo>
                  <a:lnTo>
                    <a:pt x="128511" y="180200"/>
                  </a:lnTo>
                  <a:lnTo>
                    <a:pt x="83172" y="132575"/>
                  </a:lnTo>
                  <a:lnTo>
                    <a:pt x="72377" y="124078"/>
                  </a:lnTo>
                  <a:lnTo>
                    <a:pt x="49390" y="104648"/>
                  </a:lnTo>
                  <a:lnTo>
                    <a:pt x="34785" y="88773"/>
                  </a:lnTo>
                  <a:lnTo>
                    <a:pt x="27292" y="74168"/>
                  </a:lnTo>
                  <a:lnTo>
                    <a:pt x="25133" y="58674"/>
                  </a:lnTo>
                  <a:lnTo>
                    <a:pt x="28816" y="39750"/>
                  </a:lnTo>
                  <a:lnTo>
                    <a:pt x="38976" y="25526"/>
                  </a:lnTo>
                  <a:lnTo>
                    <a:pt x="54089" y="16764"/>
                  </a:lnTo>
                  <a:lnTo>
                    <a:pt x="72758" y="13716"/>
                  </a:lnTo>
                  <a:lnTo>
                    <a:pt x="94983" y="16255"/>
                  </a:lnTo>
                  <a:lnTo>
                    <a:pt x="109461" y="22351"/>
                  </a:lnTo>
                  <a:lnTo>
                    <a:pt x="126225" y="53721"/>
                  </a:lnTo>
                  <a:lnTo>
                    <a:pt x="126987" y="58674"/>
                  </a:lnTo>
                  <a:lnTo>
                    <a:pt x="131178" y="58674"/>
                  </a:lnTo>
                  <a:lnTo>
                    <a:pt x="131940" y="56007"/>
                  </a:lnTo>
                  <a:lnTo>
                    <a:pt x="132194" y="32512"/>
                  </a:lnTo>
                  <a:lnTo>
                    <a:pt x="132702" y="19939"/>
                  </a:lnTo>
                  <a:lnTo>
                    <a:pt x="133591" y="6730"/>
                  </a:lnTo>
                  <a:lnTo>
                    <a:pt x="132702" y="5969"/>
                  </a:lnTo>
                  <a:lnTo>
                    <a:pt x="126606" y="5969"/>
                  </a:lnTo>
                  <a:lnTo>
                    <a:pt x="123431" y="5461"/>
                  </a:lnTo>
                  <a:lnTo>
                    <a:pt x="108572" y="2286"/>
                  </a:lnTo>
                  <a:lnTo>
                    <a:pt x="100190" y="1016"/>
                  </a:lnTo>
                  <a:lnTo>
                    <a:pt x="90792" y="253"/>
                  </a:lnTo>
                  <a:lnTo>
                    <a:pt x="80124"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7" name="object 27"/>
            <p:cNvPicPr/>
            <p:nvPr/>
          </p:nvPicPr>
          <p:blipFill>
            <a:blip r:embed="rId14" cstate="print"/>
            <a:stretch>
              <a:fillRect/>
            </a:stretch>
          </p:blipFill>
          <p:spPr>
            <a:xfrm>
              <a:off x="17364455" y="2531300"/>
              <a:ext cx="133667" cy="129316"/>
            </a:xfrm>
            <a:prstGeom prst="rect">
              <a:avLst/>
            </a:prstGeom>
          </p:spPr>
        </p:pic>
        <p:pic>
          <p:nvPicPr>
            <p:cNvPr id="28" name="object 28"/>
            <p:cNvPicPr/>
            <p:nvPr/>
          </p:nvPicPr>
          <p:blipFill>
            <a:blip r:embed="rId15" cstate="print"/>
            <a:stretch>
              <a:fillRect/>
            </a:stretch>
          </p:blipFill>
          <p:spPr>
            <a:xfrm>
              <a:off x="17823179" y="2531300"/>
              <a:ext cx="126034" cy="129316"/>
            </a:xfrm>
            <a:prstGeom prst="rect">
              <a:avLst/>
            </a:prstGeom>
          </p:spPr>
        </p:pic>
        <p:pic>
          <p:nvPicPr>
            <p:cNvPr id="29" name="object 29"/>
            <p:cNvPicPr/>
            <p:nvPr/>
          </p:nvPicPr>
          <p:blipFill>
            <a:blip r:embed="rId16" cstate="print"/>
            <a:stretch>
              <a:fillRect/>
            </a:stretch>
          </p:blipFill>
          <p:spPr>
            <a:xfrm>
              <a:off x="17594579" y="2531300"/>
              <a:ext cx="127567" cy="130840"/>
            </a:xfrm>
            <a:prstGeom prst="rect">
              <a:avLst/>
            </a:prstGeom>
          </p:spPr>
        </p:pic>
        <p:pic>
          <p:nvPicPr>
            <p:cNvPr id="30" name="object 30"/>
            <p:cNvPicPr/>
            <p:nvPr/>
          </p:nvPicPr>
          <p:blipFill>
            <a:blip r:embed="rId17" cstate="print"/>
            <a:stretch>
              <a:fillRect/>
            </a:stretch>
          </p:blipFill>
          <p:spPr>
            <a:xfrm>
              <a:off x="18018252" y="2531300"/>
              <a:ext cx="127557" cy="130840"/>
            </a:xfrm>
            <a:prstGeom prst="rect">
              <a:avLst/>
            </a:prstGeom>
          </p:spPr>
        </p:pic>
        <p:pic>
          <p:nvPicPr>
            <p:cNvPr id="31" name="object 31"/>
            <p:cNvPicPr/>
            <p:nvPr/>
          </p:nvPicPr>
          <p:blipFill>
            <a:blip r:embed="rId18" cstate="print"/>
            <a:stretch>
              <a:fillRect/>
            </a:stretch>
          </p:blipFill>
          <p:spPr>
            <a:xfrm>
              <a:off x="18245328" y="2531300"/>
              <a:ext cx="126022" cy="129316"/>
            </a:xfrm>
            <a:prstGeom prst="rect">
              <a:avLst/>
            </a:prstGeom>
          </p:spPr>
        </p:pic>
        <p:pic>
          <p:nvPicPr>
            <p:cNvPr id="32" name="object 32"/>
            <p:cNvPicPr/>
            <p:nvPr/>
          </p:nvPicPr>
          <p:blipFill>
            <a:blip r:embed="rId19" cstate="print"/>
            <a:stretch>
              <a:fillRect/>
            </a:stretch>
          </p:blipFill>
          <p:spPr>
            <a:xfrm>
              <a:off x="18583655" y="2531300"/>
              <a:ext cx="86395" cy="129316"/>
            </a:xfrm>
            <a:prstGeom prst="rect">
              <a:avLst/>
            </a:prstGeom>
          </p:spPr>
        </p:pic>
        <p:sp>
          <p:nvSpPr>
            <p:cNvPr id="33" name="object 33"/>
            <p:cNvSpPr/>
            <p:nvPr/>
          </p:nvSpPr>
          <p:spPr>
            <a:xfrm>
              <a:off x="18766053" y="2531305"/>
              <a:ext cx="127635" cy="130810"/>
            </a:xfrm>
            <a:custGeom>
              <a:avLst/>
              <a:gdLst/>
              <a:ahLst/>
              <a:cxnLst/>
              <a:rect l="l" t="t" r="r" b="b"/>
              <a:pathLst>
                <a:path w="127634" h="130810">
                  <a:moveTo>
                    <a:pt x="126619"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4" y="74041"/>
                  </a:lnTo>
                  <a:lnTo>
                    <a:pt x="104013" y="83058"/>
                  </a:lnTo>
                  <a:lnTo>
                    <a:pt x="82930" y="120904"/>
                  </a:lnTo>
                  <a:lnTo>
                    <a:pt x="67944" y="124333"/>
                  </a:lnTo>
                  <a:lnTo>
                    <a:pt x="61086" y="123951"/>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1" y="0"/>
                  </a:lnTo>
                  <a:lnTo>
                    <a:pt x="34035" y="0"/>
                  </a:lnTo>
                  <a:lnTo>
                    <a:pt x="20700" y="508"/>
                  </a:lnTo>
                  <a:lnTo>
                    <a:pt x="10413" y="0"/>
                  </a:lnTo>
                  <a:lnTo>
                    <a:pt x="761" y="0"/>
                  </a:lnTo>
                  <a:lnTo>
                    <a:pt x="0" y="254"/>
                  </a:lnTo>
                  <a:lnTo>
                    <a:pt x="0" y="2032"/>
                  </a:lnTo>
                  <a:lnTo>
                    <a:pt x="761" y="2286"/>
                  </a:lnTo>
                  <a:lnTo>
                    <a:pt x="5842" y="2540"/>
                  </a:lnTo>
                  <a:lnTo>
                    <a:pt x="7111" y="2921"/>
                  </a:lnTo>
                  <a:lnTo>
                    <a:pt x="14858" y="74041"/>
                  </a:lnTo>
                  <a:lnTo>
                    <a:pt x="15875" y="90424"/>
                  </a:lnTo>
                  <a:lnTo>
                    <a:pt x="39369" y="125349"/>
                  </a:lnTo>
                  <a:lnTo>
                    <a:pt x="64515" y="130810"/>
                  </a:lnTo>
                  <a:lnTo>
                    <a:pt x="72517" y="130301"/>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9"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34" name="object 34"/>
            <p:cNvPicPr/>
            <p:nvPr/>
          </p:nvPicPr>
          <p:blipFill>
            <a:blip r:embed="rId20" cstate="print"/>
            <a:stretch>
              <a:fillRect/>
            </a:stretch>
          </p:blipFill>
          <p:spPr>
            <a:xfrm>
              <a:off x="19197828" y="2528252"/>
              <a:ext cx="133616" cy="133888"/>
            </a:xfrm>
            <a:prstGeom prst="rect">
              <a:avLst/>
            </a:prstGeom>
          </p:spPr>
        </p:pic>
        <p:pic>
          <p:nvPicPr>
            <p:cNvPr id="35" name="object 35"/>
            <p:cNvPicPr/>
            <p:nvPr/>
          </p:nvPicPr>
          <p:blipFill>
            <a:blip r:embed="rId21" cstate="print"/>
            <a:stretch>
              <a:fillRect/>
            </a:stretch>
          </p:blipFill>
          <p:spPr>
            <a:xfrm>
              <a:off x="18995135" y="2531300"/>
              <a:ext cx="127532" cy="129316"/>
            </a:xfrm>
            <a:prstGeom prst="rect">
              <a:avLst/>
            </a:prstGeom>
          </p:spPr>
        </p:pic>
        <p:pic>
          <p:nvPicPr>
            <p:cNvPr id="36" name="object 36"/>
            <p:cNvPicPr/>
            <p:nvPr/>
          </p:nvPicPr>
          <p:blipFill>
            <a:blip r:embed="rId22" cstate="print"/>
            <a:stretch>
              <a:fillRect/>
            </a:stretch>
          </p:blipFill>
          <p:spPr>
            <a:xfrm>
              <a:off x="19437096" y="2528252"/>
              <a:ext cx="65036" cy="133888"/>
            </a:xfrm>
            <a:prstGeom prst="rect">
              <a:avLst/>
            </a:prstGeom>
          </p:spPr>
        </p:pic>
        <p:pic>
          <p:nvPicPr>
            <p:cNvPr id="37" name="object 37"/>
            <p:cNvPicPr/>
            <p:nvPr/>
          </p:nvPicPr>
          <p:blipFill>
            <a:blip r:embed="rId23" cstate="print"/>
            <a:stretch>
              <a:fillRect/>
            </a:stretch>
          </p:blipFill>
          <p:spPr>
            <a:xfrm>
              <a:off x="19598639" y="2531300"/>
              <a:ext cx="127517" cy="130840"/>
            </a:xfrm>
            <a:prstGeom prst="rect">
              <a:avLst/>
            </a:prstGeom>
          </p:spPr>
        </p:pic>
        <p:sp>
          <p:nvSpPr>
            <p:cNvPr id="38" name="object 38"/>
            <p:cNvSpPr/>
            <p:nvPr/>
          </p:nvSpPr>
          <p:spPr>
            <a:xfrm>
              <a:off x="18819405" y="2528251"/>
              <a:ext cx="22860" cy="22860"/>
            </a:xfrm>
            <a:custGeom>
              <a:avLst/>
              <a:gdLst/>
              <a:ahLst/>
              <a:cxnLst/>
              <a:rect l="l" t="t" r="r" b="b"/>
              <a:pathLst>
                <a:path w="22859" h="22860">
                  <a:moveTo>
                    <a:pt x="17513" y="0"/>
                  </a:moveTo>
                  <a:lnTo>
                    <a:pt x="5079" y="0"/>
                  </a:lnTo>
                  <a:lnTo>
                    <a:pt x="0" y="5080"/>
                  </a:lnTo>
                  <a:lnTo>
                    <a:pt x="0" y="17525"/>
                  </a:lnTo>
                  <a:lnTo>
                    <a:pt x="5079" y="22606"/>
                  </a:lnTo>
                  <a:lnTo>
                    <a:pt x="17513" y="22606"/>
                  </a:lnTo>
                  <a:lnTo>
                    <a:pt x="22593" y="17525"/>
                  </a:lnTo>
                  <a:lnTo>
                    <a:pt x="22593" y="5080"/>
                  </a:lnTo>
                  <a:lnTo>
                    <a:pt x="17513"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grpSp>
      <p:sp>
        <p:nvSpPr>
          <p:cNvPr id="39" name="TextBox 38">
            <a:extLst>
              <a:ext uri="{FF2B5EF4-FFF2-40B4-BE49-F238E27FC236}">
                <a16:creationId xmlns:a16="http://schemas.microsoft.com/office/drawing/2014/main" id="{3BF1660A-1253-06B2-ACC9-1A204F7F4C3A}"/>
              </a:ext>
            </a:extLst>
          </p:cNvPr>
          <p:cNvSpPr txBox="1"/>
          <p:nvPr/>
        </p:nvSpPr>
        <p:spPr>
          <a:xfrm>
            <a:off x="412181" y="2228850"/>
            <a:ext cx="9296400" cy="5757987"/>
          </a:xfrm>
          <a:prstGeom prst="rect">
            <a:avLst/>
          </a:prstGeom>
          <a:noFill/>
        </p:spPr>
        <p:txBody>
          <a:bodyPr wrap="square">
            <a:spAutoFit/>
          </a:bodyPr>
          <a:lstStyle/>
          <a:p>
            <a:pPr marL="469900" marR="5080" indent="-457200" algn="just">
              <a:lnSpc>
                <a:spcPct val="100000"/>
              </a:lnSpc>
              <a:spcBef>
                <a:spcPts val="100"/>
              </a:spcBef>
              <a:buFont typeface="Wingdings" pitchFamily="2" charset="2"/>
              <a:buChar char="Ø"/>
            </a:pPr>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spcBef>
                <a:spcPts val="100"/>
              </a:spcBef>
              <a:buFont typeface="Wingdings" pitchFamily="2" charset="2"/>
              <a:buChar char="Ø"/>
            </a:pPr>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The agreement is normally in a contractual form and contains, among other things, guarantees regarding the confidentiality of the process, the finality of any agreement reached, and the authority to settle.</a:t>
            </a:r>
          </a:p>
          <a:p>
            <a:pPr marL="469900" marR="5080" indent="-457200" algn="just">
              <a:spcBef>
                <a:spcPts val="100"/>
              </a:spcBef>
              <a:buFont typeface="Wingdings" pitchFamily="2" charset="2"/>
              <a:buChar char="Ø"/>
            </a:pPr>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The parties usually sign such agreement in the first mediation meeting.</a:t>
            </a:r>
          </a:p>
          <a:p>
            <a:pPr marL="469900" marR="5080" indent="-457200" algn="just">
              <a:lnSpc>
                <a:spcPct val="100000"/>
              </a:lnSpc>
              <a:spcBef>
                <a:spcPts val="100"/>
              </a:spcBef>
              <a:buFont typeface="Wingdings" pitchFamily="2" charset="2"/>
              <a:buChar char="Ø"/>
            </a:pPr>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The mediator will confirm that all parties participating agree to do so with full authority to settle the case.</a:t>
            </a:r>
          </a:p>
        </p:txBody>
      </p:sp>
      <p:cxnSp>
        <p:nvCxnSpPr>
          <p:cNvPr id="43" name="Straight Connector 42">
            <a:extLst>
              <a:ext uri="{FF2B5EF4-FFF2-40B4-BE49-F238E27FC236}">
                <a16:creationId xmlns:a16="http://schemas.microsoft.com/office/drawing/2014/main" id="{A0E2B2FD-2997-15AE-A5B6-F951B5E27AC5}"/>
              </a:ext>
            </a:extLst>
          </p:cNvPr>
          <p:cNvCxnSpPr/>
          <p:nvPr/>
        </p:nvCxnSpPr>
        <p:spPr>
          <a:xfrm>
            <a:off x="0" y="8248650"/>
            <a:ext cx="5251450" cy="3067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CFA646-788B-D128-C1BC-46C2BD4BB1C3}"/>
              </a:ext>
            </a:extLst>
          </p:cNvPr>
          <p:cNvCxnSpPr/>
          <p:nvPr/>
        </p:nvCxnSpPr>
        <p:spPr>
          <a:xfrm flipV="1">
            <a:off x="5327650" y="6800850"/>
            <a:ext cx="6439791" cy="45148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B3A5703-7EF7-430D-AD33-E9E42F9EFDEB}"/>
              </a:ext>
            </a:extLst>
          </p:cNvPr>
          <p:cNvCxnSpPr/>
          <p:nvPr/>
        </p:nvCxnSpPr>
        <p:spPr>
          <a:xfrm flipH="1" flipV="1">
            <a:off x="8336660" y="19050"/>
            <a:ext cx="3430781" cy="67818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32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erson in a suit talking to a person&#10;&#10;Description automatically generated">
            <a:extLst>
              <a:ext uri="{FF2B5EF4-FFF2-40B4-BE49-F238E27FC236}">
                <a16:creationId xmlns:a16="http://schemas.microsoft.com/office/drawing/2014/main" id="{956C00E8-D0D5-557E-BF35-A5859BEB85B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1038041" y="-1"/>
            <a:ext cx="9087391" cy="11381398"/>
          </a:xfrm>
          <a:prstGeom prst="rect">
            <a:avLst/>
          </a:prstGeom>
          <a:effectLst>
            <a:softEdge rad="139700"/>
          </a:effectLst>
        </p:spPr>
      </p:pic>
      <p:sp>
        <p:nvSpPr>
          <p:cNvPr id="9" name="object 9"/>
          <p:cNvSpPr txBox="1">
            <a:spLocks noGrp="1"/>
          </p:cNvSpPr>
          <p:nvPr>
            <p:ph type="title"/>
          </p:nvPr>
        </p:nvSpPr>
        <p:spPr>
          <a:xfrm>
            <a:off x="372192" y="1148184"/>
            <a:ext cx="10101309" cy="748282"/>
          </a:xfrm>
          <a:prstGeom prst="rect">
            <a:avLst/>
          </a:prstGeom>
        </p:spPr>
        <p:txBody>
          <a:bodyPr vert="horz" wrap="square" lIns="0" tIns="9525" rIns="0" bIns="0" rtlCol="0">
            <a:spAutoFit/>
          </a:bodyPr>
          <a:lstStyle/>
          <a:p>
            <a:pPr marL="257810" marR="5080" indent="-245745" algn="ctr">
              <a:lnSpc>
                <a:spcPct val="100299"/>
              </a:lnSpc>
              <a:spcBef>
                <a:spcPts val="75"/>
              </a:spcBef>
            </a:pPr>
            <a:r>
              <a:rPr lang="en-GB" sz="4800" dirty="0">
                <a:solidFill>
                  <a:schemeClr val="bg1"/>
                </a:solidFill>
                <a:effectLst>
                  <a:reflection blurRad="339734" stA="60000" endA="900" endPos="58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Leveraging Private Meetings</a:t>
            </a:r>
          </a:p>
        </p:txBody>
      </p:sp>
      <p:sp>
        <p:nvSpPr>
          <p:cNvPr id="5" name="object 5"/>
          <p:cNvSpPr txBox="1">
            <a:spLocks noGrp="1"/>
          </p:cNvSpPr>
          <p:nvPr>
            <p:ph type="body" idx="1"/>
          </p:nvPr>
        </p:nvSpPr>
        <p:spPr>
          <a:xfrm>
            <a:off x="279336" y="2438488"/>
            <a:ext cx="10534677" cy="6912918"/>
          </a:xfrm>
          <a:prstGeom prst="rect">
            <a:avLst/>
          </a:prstGeom>
        </p:spPr>
        <p:txBody>
          <a:bodyPr vert="horz" wrap="square" lIns="0" tIns="16510" rIns="0" bIns="0" rtlCol="0">
            <a:spAutoFit/>
          </a:bodyPr>
          <a:lstStyle/>
          <a:p>
            <a:pPr marL="12700" marR="5715" algn="just">
              <a:lnSpc>
                <a:spcPct val="109000"/>
              </a:lnSpc>
              <a:spcBef>
                <a:spcPts val="130"/>
              </a:spcBef>
            </a:pPr>
            <a:endParaRPr lang="en-GB" sz="2400" spc="-45" dirty="0">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400" spc="-45" dirty="0">
                <a:latin typeface="Verdana" panose="020B0604030504040204" pitchFamily="34" charset="0"/>
                <a:ea typeface="Verdana" panose="020B0604030504040204" pitchFamily="34" charset="0"/>
                <a:cs typeface="Verdana" panose="020B0604030504040204" pitchFamily="34" charset="0"/>
              </a:rPr>
              <a:t>Private meetings (‘</a:t>
            </a:r>
            <a:r>
              <a:rPr lang="en-GB" sz="2400" i="1" spc="-45" dirty="0">
                <a:latin typeface="Verdana" panose="020B0604030504040204" pitchFamily="34" charset="0"/>
                <a:ea typeface="Verdana" panose="020B0604030504040204" pitchFamily="34" charset="0"/>
                <a:cs typeface="Verdana" panose="020B0604030504040204" pitchFamily="34" charset="0"/>
              </a:rPr>
              <a:t>caucus meetings</a:t>
            </a:r>
            <a:r>
              <a:rPr lang="en-GB" sz="2400" spc="-45" dirty="0">
                <a:latin typeface="Verdana" panose="020B0604030504040204" pitchFamily="34" charset="0"/>
                <a:ea typeface="Verdana" panose="020B0604030504040204" pitchFamily="34" charset="0"/>
                <a:cs typeface="Verdana" panose="020B0604030504040204" pitchFamily="34" charset="0"/>
              </a:rPr>
              <a:t>’) are pivotal in commercial dispute mediation, offering a confidential space for parties to discuss sensitive matters. </a:t>
            </a:r>
          </a:p>
          <a:p>
            <a:pPr marL="355600" marR="5715" indent="-342900" algn="just">
              <a:lnSpc>
                <a:spcPct val="109000"/>
              </a:lnSpc>
              <a:spcBef>
                <a:spcPts val="130"/>
              </a:spcBef>
              <a:buFont typeface="Wingdings" pitchFamily="2" charset="2"/>
              <a:buChar char="Ø"/>
            </a:pPr>
            <a:endParaRPr lang="en-GB" sz="2400" spc="-45" dirty="0">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400" spc="-45" dirty="0">
                <a:latin typeface="Verdana" panose="020B0604030504040204" pitchFamily="34" charset="0"/>
                <a:ea typeface="Verdana" panose="020B0604030504040204" pitchFamily="34" charset="0"/>
                <a:cs typeface="Verdana" panose="020B0604030504040204" pitchFamily="34" charset="0"/>
              </a:rPr>
              <a:t>Confidentiality within caucuses fosters trust and encourages open communication, vital for resolving complex commercial conflicts while preserving business relationships. Additionally, they enable parties to explore innovative solutions away from public scrutiny, tailored to their unique needs and interests.</a:t>
            </a:r>
          </a:p>
          <a:p>
            <a:pPr marL="355600" marR="5715" indent="-342900" algn="just">
              <a:lnSpc>
                <a:spcPct val="109000"/>
              </a:lnSpc>
              <a:spcBef>
                <a:spcPts val="130"/>
              </a:spcBef>
              <a:buFont typeface="Wingdings" pitchFamily="2" charset="2"/>
              <a:buChar char="Ø"/>
            </a:pPr>
            <a:endParaRPr lang="en-GB" sz="2400" spc="-45" dirty="0">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400" spc="-45" dirty="0">
                <a:latin typeface="Verdana" panose="020B0604030504040204" pitchFamily="34" charset="0"/>
                <a:ea typeface="Verdana" panose="020B0604030504040204" pitchFamily="34" charset="0"/>
                <a:cs typeface="Verdana" panose="020B0604030504040204" pitchFamily="34" charset="0"/>
              </a:rPr>
              <a:t>Through individual discussions, misunderstandings can be clarified, and negotiations guided towards mutually beneficial outcomes.</a:t>
            </a:r>
          </a:p>
          <a:p>
            <a:pPr marL="355600" marR="5715" indent="-342900" algn="just">
              <a:lnSpc>
                <a:spcPct val="109000"/>
              </a:lnSpc>
              <a:spcBef>
                <a:spcPts val="130"/>
              </a:spcBef>
              <a:buFont typeface="Wingdings" pitchFamily="2" charset="2"/>
              <a:buChar char="Ø"/>
            </a:pPr>
            <a:endParaRPr lang="en-GB" sz="2400" spc="-45" dirty="0">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400" spc="-45" dirty="0">
                <a:latin typeface="Verdana" panose="020B0604030504040204" pitchFamily="34" charset="0"/>
                <a:ea typeface="Verdana" panose="020B0604030504040204" pitchFamily="34" charset="0"/>
                <a:cs typeface="Verdana" panose="020B0604030504040204" pitchFamily="34" charset="0"/>
              </a:rPr>
              <a:t>The significance of private meetings lies in their ability to navigate the complexities of commercial relationships, leading to mutually acceptable resolutions in a streamlined manner.</a:t>
            </a:r>
          </a:p>
        </p:txBody>
      </p:sp>
      <p:pic>
        <p:nvPicPr>
          <p:cNvPr id="12" name="object 12"/>
          <p:cNvPicPr/>
          <p:nvPr/>
        </p:nvPicPr>
        <p:blipFill>
          <a:blip r:embed="rId5" cstate="print"/>
          <a:stretch>
            <a:fillRect/>
          </a:stretch>
        </p:blipFill>
        <p:spPr>
          <a:xfrm>
            <a:off x="17881092" y="376417"/>
            <a:ext cx="1326917" cy="1543535"/>
          </a:xfrm>
          <a:prstGeom prst="rect">
            <a:avLst/>
          </a:prstGeom>
        </p:spPr>
      </p:pic>
      <p:sp>
        <p:nvSpPr>
          <p:cNvPr id="13" name="object 13"/>
          <p:cNvSpPr/>
          <p:nvPr/>
        </p:nvSpPr>
        <p:spPr>
          <a:xfrm>
            <a:off x="17364012" y="2135069"/>
            <a:ext cx="263525" cy="304165"/>
          </a:xfrm>
          <a:custGeom>
            <a:avLst/>
            <a:gdLst/>
            <a:ahLst/>
            <a:cxnLst/>
            <a:rect l="l" t="t" r="r" b="b"/>
            <a:pathLst>
              <a:path w="263525" h="304164">
                <a:moveTo>
                  <a:pt x="168021" y="0"/>
                </a:moveTo>
                <a:lnTo>
                  <a:pt x="118237" y="4064"/>
                </a:lnTo>
                <a:lnTo>
                  <a:pt x="64770" y="24511"/>
                </a:lnTo>
                <a:lnTo>
                  <a:pt x="19431" y="73150"/>
                </a:lnTo>
                <a:lnTo>
                  <a:pt x="5207" y="109090"/>
                </a:lnTo>
                <a:lnTo>
                  <a:pt x="0" y="152143"/>
                </a:lnTo>
                <a:lnTo>
                  <a:pt x="3937" y="186940"/>
                </a:lnTo>
                <a:lnTo>
                  <a:pt x="28956" y="243580"/>
                </a:lnTo>
                <a:lnTo>
                  <a:pt x="80137" y="285108"/>
                </a:lnTo>
                <a:lnTo>
                  <a:pt x="147447" y="303015"/>
                </a:lnTo>
                <a:lnTo>
                  <a:pt x="173736" y="304158"/>
                </a:lnTo>
                <a:lnTo>
                  <a:pt x="192659" y="303396"/>
                </a:lnTo>
                <a:lnTo>
                  <a:pt x="214122" y="300475"/>
                </a:lnTo>
                <a:lnTo>
                  <a:pt x="235966" y="295014"/>
                </a:lnTo>
                <a:lnTo>
                  <a:pt x="254254" y="287521"/>
                </a:lnTo>
                <a:lnTo>
                  <a:pt x="176530" y="287521"/>
                </a:lnTo>
                <a:lnTo>
                  <a:pt x="149860" y="285235"/>
                </a:lnTo>
                <a:lnTo>
                  <a:pt x="98679" y="265170"/>
                </a:lnTo>
                <a:lnTo>
                  <a:pt x="62738" y="231388"/>
                </a:lnTo>
                <a:lnTo>
                  <a:pt x="38227" y="176526"/>
                </a:lnTo>
                <a:lnTo>
                  <a:pt x="33655" y="138554"/>
                </a:lnTo>
                <a:lnTo>
                  <a:pt x="36576" y="106550"/>
                </a:lnTo>
                <a:lnTo>
                  <a:pt x="56642" y="56513"/>
                </a:lnTo>
                <a:lnTo>
                  <a:pt x="94107" y="26162"/>
                </a:lnTo>
                <a:lnTo>
                  <a:pt x="136017" y="15113"/>
                </a:lnTo>
                <a:lnTo>
                  <a:pt x="155194" y="14351"/>
                </a:lnTo>
                <a:lnTo>
                  <a:pt x="263525" y="14351"/>
                </a:lnTo>
                <a:lnTo>
                  <a:pt x="263525" y="12446"/>
                </a:lnTo>
                <a:lnTo>
                  <a:pt x="262636" y="10922"/>
                </a:lnTo>
                <a:lnTo>
                  <a:pt x="258826" y="10414"/>
                </a:lnTo>
                <a:lnTo>
                  <a:pt x="250952" y="10033"/>
                </a:lnTo>
                <a:lnTo>
                  <a:pt x="242570" y="9144"/>
                </a:lnTo>
                <a:lnTo>
                  <a:pt x="234442" y="8001"/>
                </a:lnTo>
                <a:lnTo>
                  <a:pt x="218440" y="4953"/>
                </a:lnTo>
                <a:lnTo>
                  <a:pt x="204089" y="2667"/>
                </a:lnTo>
                <a:lnTo>
                  <a:pt x="186563" y="762"/>
                </a:lnTo>
                <a:lnTo>
                  <a:pt x="168021"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4" name="object 14"/>
          <p:cNvPicPr/>
          <p:nvPr/>
        </p:nvPicPr>
        <p:blipFill>
          <a:blip r:embed="rId6" cstate="print"/>
          <a:stretch>
            <a:fillRect/>
          </a:stretch>
        </p:blipFill>
        <p:spPr>
          <a:xfrm>
            <a:off x="17540985" y="2288127"/>
            <a:ext cx="112520" cy="134238"/>
          </a:xfrm>
          <a:prstGeom prst="rect">
            <a:avLst/>
          </a:prstGeom>
        </p:spPr>
      </p:pic>
      <p:sp>
        <p:nvSpPr>
          <p:cNvPr id="15" name="object 15"/>
          <p:cNvSpPr/>
          <p:nvPr/>
        </p:nvSpPr>
        <p:spPr>
          <a:xfrm>
            <a:off x="17519205" y="2138133"/>
            <a:ext cx="798830" cy="300355"/>
          </a:xfrm>
          <a:custGeom>
            <a:avLst/>
            <a:gdLst/>
            <a:ahLst/>
            <a:cxnLst/>
            <a:rect l="l" t="t" r="r" b="b"/>
            <a:pathLst>
              <a:path w="798830" h="300355">
                <a:moveTo>
                  <a:pt x="108318" y="11303"/>
                </a:moveTo>
                <a:lnTo>
                  <a:pt x="0" y="11303"/>
                </a:lnTo>
                <a:lnTo>
                  <a:pt x="34036" y="14097"/>
                </a:lnTo>
                <a:lnTo>
                  <a:pt x="60706" y="21463"/>
                </a:lnTo>
                <a:lnTo>
                  <a:pt x="94856" y="49911"/>
                </a:lnTo>
                <a:lnTo>
                  <a:pt x="100190" y="74168"/>
                </a:lnTo>
                <a:lnTo>
                  <a:pt x="104762" y="74168"/>
                </a:lnTo>
                <a:lnTo>
                  <a:pt x="105651" y="72136"/>
                </a:lnTo>
                <a:lnTo>
                  <a:pt x="105651" y="63373"/>
                </a:lnTo>
                <a:lnTo>
                  <a:pt x="106032" y="41783"/>
                </a:lnTo>
                <a:lnTo>
                  <a:pt x="106921" y="25908"/>
                </a:lnTo>
                <a:lnTo>
                  <a:pt x="108318" y="11303"/>
                </a:lnTo>
                <a:close/>
              </a:path>
              <a:path w="798830" h="300355">
                <a:moveTo>
                  <a:pt x="398894" y="243573"/>
                </a:moveTo>
                <a:lnTo>
                  <a:pt x="394703" y="243573"/>
                </a:lnTo>
                <a:lnTo>
                  <a:pt x="393941" y="244970"/>
                </a:lnTo>
                <a:lnTo>
                  <a:pt x="393179" y="249288"/>
                </a:lnTo>
                <a:lnTo>
                  <a:pt x="390766" y="259829"/>
                </a:lnTo>
                <a:lnTo>
                  <a:pt x="357492" y="280911"/>
                </a:lnTo>
                <a:lnTo>
                  <a:pt x="339077" y="281419"/>
                </a:lnTo>
                <a:lnTo>
                  <a:pt x="316344" y="280276"/>
                </a:lnTo>
                <a:lnTo>
                  <a:pt x="303136" y="275577"/>
                </a:lnTo>
                <a:lnTo>
                  <a:pt x="296659" y="265925"/>
                </a:lnTo>
                <a:lnTo>
                  <a:pt x="294500" y="249669"/>
                </a:lnTo>
                <a:lnTo>
                  <a:pt x="294500" y="147942"/>
                </a:lnTo>
                <a:lnTo>
                  <a:pt x="295262" y="146672"/>
                </a:lnTo>
                <a:lnTo>
                  <a:pt x="367144" y="150228"/>
                </a:lnTo>
                <a:lnTo>
                  <a:pt x="373621" y="176898"/>
                </a:lnTo>
                <a:lnTo>
                  <a:pt x="374383" y="178422"/>
                </a:lnTo>
                <a:lnTo>
                  <a:pt x="378955" y="178422"/>
                </a:lnTo>
                <a:lnTo>
                  <a:pt x="378955" y="167246"/>
                </a:lnTo>
                <a:lnTo>
                  <a:pt x="379717" y="154038"/>
                </a:lnTo>
                <a:lnTo>
                  <a:pt x="381876" y="132829"/>
                </a:lnTo>
                <a:lnTo>
                  <a:pt x="383654" y="126987"/>
                </a:lnTo>
                <a:lnTo>
                  <a:pt x="383654" y="122301"/>
                </a:lnTo>
                <a:lnTo>
                  <a:pt x="382765" y="121666"/>
                </a:lnTo>
                <a:lnTo>
                  <a:pt x="380098" y="121666"/>
                </a:lnTo>
                <a:lnTo>
                  <a:pt x="372478" y="130416"/>
                </a:lnTo>
                <a:lnTo>
                  <a:pt x="367144" y="131178"/>
                </a:lnTo>
                <a:lnTo>
                  <a:pt x="357873" y="131940"/>
                </a:lnTo>
                <a:lnTo>
                  <a:pt x="345300" y="132448"/>
                </a:lnTo>
                <a:lnTo>
                  <a:pt x="294881" y="132829"/>
                </a:lnTo>
                <a:lnTo>
                  <a:pt x="294627" y="131940"/>
                </a:lnTo>
                <a:lnTo>
                  <a:pt x="294500" y="19304"/>
                </a:lnTo>
                <a:lnTo>
                  <a:pt x="295262" y="18161"/>
                </a:lnTo>
                <a:lnTo>
                  <a:pt x="338950" y="18796"/>
                </a:lnTo>
                <a:lnTo>
                  <a:pt x="349364" y="19304"/>
                </a:lnTo>
                <a:lnTo>
                  <a:pt x="378955" y="49530"/>
                </a:lnTo>
                <a:lnTo>
                  <a:pt x="379717" y="51435"/>
                </a:lnTo>
                <a:lnTo>
                  <a:pt x="383654" y="51435"/>
                </a:lnTo>
                <a:lnTo>
                  <a:pt x="384416" y="49149"/>
                </a:lnTo>
                <a:lnTo>
                  <a:pt x="384797" y="47244"/>
                </a:lnTo>
                <a:lnTo>
                  <a:pt x="387083" y="18161"/>
                </a:lnTo>
                <a:lnTo>
                  <a:pt x="387845" y="10795"/>
                </a:lnTo>
                <a:lnTo>
                  <a:pt x="389750" y="6223"/>
                </a:lnTo>
                <a:lnTo>
                  <a:pt x="389750" y="1524"/>
                </a:lnTo>
                <a:lnTo>
                  <a:pt x="389369" y="0"/>
                </a:lnTo>
                <a:lnTo>
                  <a:pt x="386321" y="0"/>
                </a:lnTo>
                <a:lnTo>
                  <a:pt x="384797" y="1524"/>
                </a:lnTo>
                <a:lnTo>
                  <a:pt x="382765" y="1905"/>
                </a:lnTo>
                <a:lnTo>
                  <a:pt x="278371" y="4318"/>
                </a:lnTo>
                <a:lnTo>
                  <a:pt x="256019" y="3175"/>
                </a:lnTo>
                <a:lnTo>
                  <a:pt x="230746" y="3048"/>
                </a:lnTo>
                <a:lnTo>
                  <a:pt x="228841" y="3810"/>
                </a:lnTo>
                <a:lnTo>
                  <a:pt x="228841" y="7747"/>
                </a:lnTo>
                <a:lnTo>
                  <a:pt x="230365" y="8509"/>
                </a:lnTo>
                <a:lnTo>
                  <a:pt x="235318" y="8509"/>
                </a:lnTo>
                <a:lnTo>
                  <a:pt x="241795" y="8890"/>
                </a:lnTo>
                <a:lnTo>
                  <a:pt x="261861" y="41529"/>
                </a:lnTo>
                <a:lnTo>
                  <a:pt x="262115" y="218554"/>
                </a:lnTo>
                <a:lnTo>
                  <a:pt x="261988" y="233286"/>
                </a:lnTo>
                <a:lnTo>
                  <a:pt x="258813" y="278752"/>
                </a:lnTo>
                <a:lnTo>
                  <a:pt x="249161" y="288785"/>
                </a:lnTo>
                <a:lnTo>
                  <a:pt x="245732" y="289674"/>
                </a:lnTo>
                <a:lnTo>
                  <a:pt x="241160" y="290436"/>
                </a:lnTo>
                <a:lnTo>
                  <a:pt x="235318" y="290436"/>
                </a:lnTo>
                <a:lnTo>
                  <a:pt x="234556" y="291579"/>
                </a:lnTo>
                <a:lnTo>
                  <a:pt x="234556" y="295008"/>
                </a:lnTo>
                <a:lnTo>
                  <a:pt x="236461" y="295897"/>
                </a:lnTo>
                <a:lnTo>
                  <a:pt x="246621" y="295897"/>
                </a:lnTo>
                <a:lnTo>
                  <a:pt x="255384" y="295008"/>
                </a:lnTo>
                <a:lnTo>
                  <a:pt x="263004" y="295008"/>
                </a:lnTo>
                <a:lnTo>
                  <a:pt x="271005" y="294627"/>
                </a:lnTo>
                <a:lnTo>
                  <a:pt x="283324" y="294627"/>
                </a:lnTo>
                <a:lnTo>
                  <a:pt x="308216" y="295897"/>
                </a:lnTo>
                <a:lnTo>
                  <a:pt x="353047" y="296786"/>
                </a:lnTo>
                <a:lnTo>
                  <a:pt x="391401" y="296913"/>
                </a:lnTo>
                <a:lnTo>
                  <a:pt x="398386" y="255384"/>
                </a:lnTo>
                <a:lnTo>
                  <a:pt x="398894" y="249669"/>
                </a:lnTo>
                <a:lnTo>
                  <a:pt x="398894" y="243573"/>
                </a:lnTo>
                <a:close/>
              </a:path>
              <a:path w="798830" h="300355">
                <a:moveTo>
                  <a:pt x="798677" y="145910"/>
                </a:moveTo>
                <a:lnTo>
                  <a:pt x="795502" y="113792"/>
                </a:lnTo>
                <a:lnTo>
                  <a:pt x="787120" y="86868"/>
                </a:lnTo>
                <a:lnTo>
                  <a:pt x="775182" y="64770"/>
                </a:lnTo>
                <a:lnTo>
                  <a:pt x="763752" y="50673"/>
                </a:lnTo>
                <a:lnTo>
                  <a:pt x="763752" y="157848"/>
                </a:lnTo>
                <a:lnTo>
                  <a:pt x="761720" y="184645"/>
                </a:lnTo>
                <a:lnTo>
                  <a:pt x="746099" y="232778"/>
                </a:lnTo>
                <a:lnTo>
                  <a:pt x="713714" y="265925"/>
                </a:lnTo>
                <a:lnTo>
                  <a:pt x="666851" y="284340"/>
                </a:lnTo>
                <a:lnTo>
                  <a:pt x="640435" y="286753"/>
                </a:lnTo>
                <a:lnTo>
                  <a:pt x="611606" y="285356"/>
                </a:lnTo>
                <a:lnTo>
                  <a:pt x="574522" y="271259"/>
                </a:lnTo>
                <a:lnTo>
                  <a:pt x="569963" y="231254"/>
                </a:lnTo>
                <a:lnTo>
                  <a:pt x="569582" y="187058"/>
                </a:lnTo>
                <a:lnTo>
                  <a:pt x="569836" y="22479"/>
                </a:lnTo>
                <a:lnTo>
                  <a:pt x="571106" y="20574"/>
                </a:lnTo>
                <a:lnTo>
                  <a:pt x="577570" y="17399"/>
                </a:lnTo>
                <a:lnTo>
                  <a:pt x="591921" y="16256"/>
                </a:lnTo>
                <a:lnTo>
                  <a:pt x="599668" y="16256"/>
                </a:lnTo>
                <a:lnTo>
                  <a:pt x="666724" y="23749"/>
                </a:lnTo>
                <a:lnTo>
                  <a:pt x="726541" y="60198"/>
                </a:lnTo>
                <a:lnTo>
                  <a:pt x="751052" y="96774"/>
                </a:lnTo>
                <a:lnTo>
                  <a:pt x="763752" y="157848"/>
                </a:lnTo>
                <a:lnTo>
                  <a:pt x="763752" y="50673"/>
                </a:lnTo>
                <a:lnTo>
                  <a:pt x="761085" y="47371"/>
                </a:lnTo>
                <a:lnTo>
                  <a:pt x="722731" y="20193"/>
                </a:lnTo>
                <a:lnTo>
                  <a:pt x="709650" y="16256"/>
                </a:lnTo>
                <a:lnTo>
                  <a:pt x="680440" y="7239"/>
                </a:lnTo>
                <a:lnTo>
                  <a:pt x="650087" y="4318"/>
                </a:lnTo>
                <a:lnTo>
                  <a:pt x="639546" y="3302"/>
                </a:lnTo>
                <a:lnTo>
                  <a:pt x="605510" y="3048"/>
                </a:lnTo>
                <a:lnTo>
                  <a:pt x="588111" y="3302"/>
                </a:lnTo>
                <a:lnTo>
                  <a:pt x="553326" y="4318"/>
                </a:lnTo>
                <a:lnTo>
                  <a:pt x="523354" y="3302"/>
                </a:lnTo>
                <a:lnTo>
                  <a:pt x="509384" y="3048"/>
                </a:lnTo>
                <a:lnTo>
                  <a:pt x="505193" y="3048"/>
                </a:lnTo>
                <a:lnTo>
                  <a:pt x="503161" y="3937"/>
                </a:lnTo>
                <a:lnTo>
                  <a:pt x="503161" y="7747"/>
                </a:lnTo>
                <a:lnTo>
                  <a:pt x="504812" y="8509"/>
                </a:lnTo>
                <a:lnTo>
                  <a:pt x="509765" y="8509"/>
                </a:lnTo>
                <a:lnTo>
                  <a:pt x="516369" y="8890"/>
                </a:lnTo>
                <a:lnTo>
                  <a:pt x="536562" y="41656"/>
                </a:lnTo>
                <a:lnTo>
                  <a:pt x="536689" y="231254"/>
                </a:lnTo>
                <a:lnTo>
                  <a:pt x="533387" y="279387"/>
                </a:lnTo>
                <a:lnTo>
                  <a:pt x="523735" y="289420"/>
                </a:lnTo>
                <a:lnTo>
                  <a:pt x="520179" y="290309"/>
                </a:lnTo>
                <a:lnTo>
                  <a:pt x="515734" y="291071"/>
                </a:lnTo>
                <a:lnTo>
                  <a:pt x="509765" y="291071"/>
                </a:lnTo>
                <a:lnTo>
                  <a:pt x="509003" y="292214"/>
                </a:lnTo>
                <a:lnTo>
                  <a:pt x="509003" y="295643"/>
                </a:lnTo>
                <a:lnTo>
                  <a:pt x="510908" y="296532"/>
                </a:lnTo>
                <a:lnTo>
                  <a:pt x="520941" y="296532"/>
                </a:lnTo>
                <a:lnTo>
                  <a:pt x="529958" y="295643"/>
                </a:lnTo>
                <a:lnTo>
                  <a:pt x="537705" y="295643"/>
                </a:lnTo>
                <a:lnTo>
                  <a:pt x="545833" y="295262"/>
                </a:lnTo>
                <a:lnTo>
                  <a:pt x="568934" y="295262"/>
                </a:lnTo>
                <a:lnTo>
                  <a:pt x="568934" y="297700"/>
                </a:lnTo>
                <a:lnTo>
                  <a:pt x="597192" y="297700"/>
                </a:lnTo>
                <a:lnTo>
                  <a:pt x="597192" y="298970"/>
                </a:lnTo>
                <a:lnTo>
                  <a:pt x="626884" y="298970"/>
                </a:lnTo>
                <a:lnTo>
                  <a:pt x="626884" y="300240"/>
                </a:lnTo>
                <a:lnTo>
                  <a:pt x="642607" y="300240"/>
                </a:lnTo>
                <a:lnTo>
                  <a:pt x="642607" y="298970"/>
                </a:lnTo>
                <a:lnTo>
                  <a:pt x="654583" y="298970"/>
                </a:lnTo>
                <a:lnTo>
                  <a:pt x="654583" y="297700"/>
                </a:lnTo>
                <a:lnTo>
                  <a:pt x="672553" y="297700"/>
                </a:lnTo>
                <a:lnTo>
                  <a:pt x="672553" y="295262"/>
                </a:lnTo>
                <a:lnTo>
                  <a:pt x="683615" y="295262"/>
                </a:lnTo>
                <a:lnTo>
                  <a:pt x="708634" y="286753"/>
                </a:lnTo>
                <a:lnTo>
                  <a:pt x="756767" y="255384"/>
                </a:lnTo>
                <a:lnTo>
                  <a:pt x="785850" y="210426"/>
                </a:lnTo>
                <a:lnTo>
                  <a:pt x="798677" y="14591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6" name="object 16"/>
          <p:cNvPicPr/>
          <p:nvPr/>
        </p:nvPicPr>
        <p:blipFill>
          <a:blip r:embed="rId7" cstate="print"/>
          <a:stretch>
            <a:fillRect/>
          </a:stretch>
        </p:blipFill>
        <p:spPr>
          <a:xfrm>
            <a:off x="18627471" y="2283809"/>
            <a:ext cx="281940" cy="150749"/>
          </a:xfrm>
          <a:prstGeom prst="rect">
            <a:avLst/>
          </a:prstGeom>
        </p:spPr>
      </p:pic>
      <p:sp>
        <p:nvSpPr>
          <p:cNvPr id="17" name="object 17"/>
          <p:cNvSpPr/>
          <p:nvPr/>
        </p:nvSpPr>
        <p:spPr>
          <a:xfrm>
            <a:off x="18627889" y="2146626"/>
            <a:ext cx="100330" cy="283210"/>
          </a:xfrm>
          <a:custGeom>
            <a:avLst/>
            <a:gdLst/>
            <a:ahLst/>
            <a:cxnLst/>
            <a:rect l="l" t="t" r="r" b="b"/>
            <a:pathLst>
              <a:path w="100330" h="283210">
                <a:moveTo>
                  <a:pt x="80391" y="0"/>
                </a:moveTo>
                <a:lnTo>
                  <a:pt x="0" y="0"/>
                </a:lnTo>
                <a:lnTo>
                  <a:pt x="6603" y="380"/>
                </a:lnTo>
                <a:lnTo>
                  <a:pt x="9651" y="1142"/>
                </a:lnTo>
                <a:lnTo>
                  <a:pt x="26924" y="38860"/>
                </a:lnTo>
                <a:lnTo>
                  <a:pt x="26924" y="225418"/>
                </a:lnTo>
                <a:lnTo>
                  <a:pt x="23622" y="271010"/>
                </a:lnTo>
                <a:lnTo>
                  <a:pt x="13970" y="281043"/>
                </a:lnTo>
                <a:lnTo>
                  <a:pt x="10414" y="281932"/>
                </a:lnTo>
                <a:lnTo>
                  <a:pt x="5842" y="282694"/>
                </a:lnTo>
                <a:lnTo>
                  <a:pt x="86995" y="282694"/>
                </a:lnTo>
                <a:lnTo>
                  <a:pt x="75438" y="281043"/>
                </a:lnTo>
                <a:lnTo>
                  <a:pt x="59055" y="244976"/>
                </a:lnTo>
                <a:lnTo>
                  <a:pt x="58293" y="137410"/>
                </a:lnTo>
                <a:lnTo>
                  <a:pt x="99949" y="137410"/>
                </a:lnTo>
                <a:lnTo>
                  <a:pt x="93218" y="130425"/>
                </a:lnTo>
                <a:lnTo>
                  <a:pt x="58293" y="130425"/>
                </a:lnTo>
                <a:lnTo>
                  <a:pt x="58420" y="47115"/>
                </a:lnTo>
                <a:lnTo>
                  <a:pt x="62611" y="7874"/>
                </a:lnTo>
                <a:lnTo>
                  <a:pt x="78105" y="380"/>
                </a:lnTo>
                <a:lnTo>
                  <a:pt x="80391"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8" name="object 18"/>
          <p:cNvPicPr/>
          <p:nvPr/>
        </p:nvPicPr>
        <p:blipFill>
          <a:blip r:embed="rId8" cstate="print"/>
          <a:stretch>
            <a:fillRect/>
          </a:stretch>
        </p:blipFill>
        <p:spPr>
          <a:xfrm>
            <a:off x="18621755" y="2140934"/>
            <a:ext cx="246761" cy="135888"/>
          </a:xfrm>
          <a:prstGeom prst="rect">
            <a:avLst/>
          </a:prstGeom>
        </p:spPr>
      </p:pic>
      <p:pic>
        <p:nvPicPr>
          <p:cNvPr id="19" name="object 19"/>
          <p:cNvPicPr/>
          <p:nvPr/>
        </p:nvPicPr>
        <p:blipFill>
          <a:blip r:embed="rId9" cstate="print"/>
          <a:stretch>
            <a:fillRect/>
          </a:stretch>
        </p:blipFill>
        <p:spPr>
          <a:xfrm>
            <a:off x="18951981" y="2140934"/>
            <a:ext cx="201141" cy="294360"/>
          </a:xfrm>
          <a:prstGeom prst="rect">
            <a:avLst/>
          </a:prstGeom>
        </p:spPr>
      </p:pic>
      <p:sp>
        <p:nvSpPr>
          <p:cNvPr id="20" name="object 20"/>
          <p:cNvSpPr/>
          <p:nvPr/>
        </p:nvSpPr>
        <p:spPr>
          <a:xfrm>
            <a:off x="19209524" y="2428054"/>
            <a:ext cx="87630" cy="5715"/>
          </a:xfrm>
          <a:custGeom>
            <a:avLst/>
            <a:gdLst/>
            <a:ahLst/>
            <a:cxnLst/>
            <a:rect l="l" t="t" r="r" b="b"/>
            <a:pathLst>
              <a:path w="87630" h="5714">
                <a:moveTo>
                  <a:pt x="86105" y="0"/>
                </a:moveTo>
                <a:lnTo>
                  <a:pt x="1524" y="0"/>
                </a:lnTo>
                <a:lnTo>
                  <a:pt x="0" y="762"/>
                </a:lnTo>
                <a:lnTo>
                  <a:pt x="0" y="4700"/>
                </a:lnTo>
                <a:lnTo>
                  <a:pt x="2286" y="5462"/>
                </a:lnTo>
                <a:lnTo>
                  <a:pt x="21209" y="5335"/>
                </a:lnTo>
                <a:lnTo>
                  <a:pt x="51180" y="4192"/>
                </a:lnTo>
                <a:lnTo>
                  <a:pt x="73278" y="5335"/>
                </a:lnTo>
                <a:lnTo>
                  <a:pt x="84836" y="5462"/>
                </a:lnTo>
                <a:lnTo>
                  <a:pt x="87122" y="4700"/>
                </a:lnTo>
                <a:lnTo>
                  <a:pt x="87122" y="762"/>
                </a:lnTo>
                <a:lnTo>
                  <a:pt x="86105"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1" name="object 21"/>
          <p:cNvPicPr/>
          <p:nvPr/>
        </p:nvPicPr>
        <p:blipFill>
          <a:blip r:embed="rId10" cstate="print"/>
          <a:stretch>
            <a:fillRect/>
          </a:stretch>
        </p:blipFill>
        <p:spPr>
          <a:xfrm>
            <a:off x="19392646" y="2318861"/>
            <a:ext cx="112901" cy="114425"/>
          </a:xfrm>
          <a:prstGeom prst="rect">
            <a:avLst/>
          </a:prstGeom>
        </p:spPr>
      </p:pic>
      <p:sp>
        <p:nvSpPr>
          <p:cNvPr id="22" name="object 22"/>
          <p:cNvSpPr/>
          <p:nvPr/>
        </p:nvSpPr>
        <p:spPr>
          <a:xfrm>
            <a:off x="19215760" y="2135069"/>
            <a:ext cx="211454" cy="293370"/>
          </a:xfrm>
          <a:custGeom>
            <a:avLst/>
            <a:gdLst/>
            <a:ahLst/>
            <a:cxnLst/>
            <a:rect l="l" t="t" r="r" b="b"/>
            <a:pathLst>
              <a:path w="211455" h="293369">
                <a:moveTo>
                  <a:pt x="139814" y="0"/>
                </a:moveTo>
                <a:lnTo>
                  <a:pt x="135242" y="0"/>
                </a:lnTo>
                <a:lnTo>
                  <a:pt x="133718" y="2413"/>
                </a:lnTo>
                <a:lnTo>
                  <a:pt x="41021" y="255772"/>
                </a:lnTo>
                <a:lnTo>
                  <a:pt x="35560" y="269361"/>
                </a:lnTo>
                <a:lnTo>
                  <a:pt x="0" y="292982"/>
                </a:lnTo>
                <a:lnTo>
                  <a:pt x="66662" y="292982"/>
                </a:lnTo>
                <a:lnTo>
                  <a:pt x="58534" y="289553"/>
                </a:lnTo>
                <a:lnTo>
                  <a:pt x="58534" y="280409"/>
                </a:lnTo>
                <a:lnTo>
                  <a:pt x="58788" y="276091"/>
                </a:lnTo>
                <a:lnTo>
                  <a:pt x="87236" y="187194"/>
                </a:lnTo>
                <a:lnTo>
                  <a:pt x="89141" y="184019"/>
                </a:lnTo>
                <a:lnTo>
                  <a:pt x="211442" y="184019"/>
                </a:lnTo>
                <a:lnTo>
                  <a:pt x="206108" y="170176"/>
                </a:lnTo>
                <a:lnTo>
                  <a:pt x="94094" y="170176"/>
                </a:lnTo>
                <a:lnTo>
                  <a:pt x="93332" y="169414"/>
                </a:lnTo>
                <a:lnTo>
                  <a:pt x="128257" y="62736"/>
                </a:lnTo>
                <a:lnTo>
                  <a:pt x="130289" y="57021"/>
                </a:lnTo>
                <a:lnTo>
                  <a:pt x="162674" y="57021"/>
                </a:lnTo>
                <a:lnTo>
                  <a:pt x="141465" y="1905"/>
                </a:lnTo>
                <a:lnTo>
                  <a:pt x="139814"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3" name="object 23"/>
          <p:cNvPicPr/>
          <p:nvPr/>
        </p:nvPicPr>
        <p:blipFill>
          <a:blip r:embed="rId11" cstate="print"/>
          <a:stretch>
            <a:fillRect/>
          </a:stretch>
        </p:blipFill>
        <p:spPr>
          <a:xfrm>
            <a:off x="19348450" y="2191861"/>
            <a:ext cx="73912" cy="113155"/>
          </a:xfrm>
          <a:prstGeom prst="rect">
            <a:avLst/>
          </a:prstGeom>
        </p:spPr>
      </p:pic>
      <p:pic>
        <p:nvPicPr>
          <p:cNvPr id="24" name="object 24"/>
          <p:cNvPicPr/>
          <p:nvPr/>
        </p:nvPicPr>
        <p:blipFill>
          <a:blip r:embed="rId12" cstate="print"/>
          <a:stretch>
            <a:fillRect/>
          </a:stretch>
        </p:blipFill>
        <p:spPr>
          <a:xfrm>
            <a:off x="18428207" y="2142689"/>
            <a:ext cx="98589" cy="292375"/>
          </a:xfrm>
          <a:prstGeom prst="rect">
            <a:avLst/>
          </a:prstGeom>
        </p:spPr>
      </p:pic>
      <p:pic>
        <p:nvPicPr>
          <p:cNvPr id="25" name="object 25"/>
          <p:cNvPicPr/>
          <p:nvPr/>
        </p:nvPicPr>
        <p:blipFill>
          <a:blip r:embed="rId13" cstate="print"/>
          <a:stretch>
            <a:fillRect/>
          </a:stretch>
        </p:blipFill>
        <p:spPr>
          <a:xfrm>
            <a:off x="19572236" y="2366714"/>
            <a:ext cx="88379" cy="81787"/>
          </a:xfrm>
          <a:prstGeom prst="rect">
            <a:avLst/>
          </a:prstGeom>
        </p:spPr>
      </p:pic>
      <p:sp>
        <p:nvSpPr>
          <p:cNvPr id="26" name="object 26"/>
          <p:cNvSpPr/>
          <p:nvPr/>
        </p:nvSpPr>
        <p:spPr>
          <a:xfrm>
            <a:off x="19581380" y="2135079"/>
            <a:ext cx="139700" cy="297180"/>
          </a:xfrm>
          <a:custGeom>
            <a:avLst/>
            <a:gdLst/>
            <a:ahLst/>
            <a:cxnLst/>
            <a:rect l="l" t="t" r="r" b="b"/>
            <a:pathLst>
              <a:path w="139700" h="297180">
                <a:moveTo>
                  <a:pt x="80124" y="0"/>
                </a:moveTo>
                <a:lnTo>
                  <a:pt x="46850" y="5079"/>
                </a:lnTo>
                <a:lnTo>
                  <a:pt x="21577" y="19430"/>
                </a:lnTo>
                <a:lnTo>
                  <a:pt x="5588" y="41528"/>
                </a:lnTo>
                <a:lnTo>
                  <a:pt x="0" y="69976"/>
                </a:lnTo>
                <a:lnTo>
                  <a:pt x="2032" y="89535"/>
                </a:lnTo>
                <a:lnTo>
                  <a:pt x="9779" y="109474"/>
                </a:lnTo>
                <a:lnTo>
                  <a:pt x="25133" y="130670"/>
                </a:lnTo>
                <a:lnTo>
                  <a:pt x="50279" y="154419"/>
                </a:lnTo>
                <a:lnTo>
                  <a:pt x="67678" y="168770"/>
                </a:lnTo>
                <a:lnTo>
                  <a:pt x="88633" y="187566"/>
                </a:lnTo>
                <a:lnTo>
                  <a:pt x="102476" y="204076"/>
                </a:lnTo>
                <a:lnTo>
                  <a:pt x="109969" y="220459"/>
                </a:lnTo>
                <a:lnTo>
                  <a:pt x="112255" y="238747"/>
                </a:lnTo>
                <a:lnTo>
                  <a:pt x="110731" y="250939"/>
                </a:lnTo>
                <a:lnTo>
                  <a:pt x="106286" y="262750"/>
                </a:lnTo>
                <a:lnTo>
                  <a:pt x="98920" y="273291"/>
                </a:lnTo>
                <a:lnTo>
                  <a:pt x="88506" y="281927"/>
                </a:lnTo>
                <a:lnTo>
                  <a:pt x="90157" y="285737"/>
                </a:lnTo>
                <a:lnTo>
                  <a:pt x="91046" y="290055"/>
                </a:lnTo>
                <a:lnTo>
                  <a:pt x="91046" y="295389"/>
                </a:lnTo>
                <a:lnTo>
                  <a:pt x="90792" y="297040"/>
                </a:lnTo>
                <a:lnTo>
                  <a:pt x="96380" y="294627"/>
                </a:lnTo>
                <a:lnTo>
                  <a:pt x="133210" y="255130"/>
                </a:lnTo>
                <a:lnTo>
                  <a:pt x="139687" y="224015"/>
                </a:lnTo>
                <a:lnTo>
                  <a:pt x="128511" y="180200"/>
                </a:lnTo>
                <a:lnTo>
                  <a:pt x="83172" y="132575"/>
                </a:lnTo>
                <a:lnTo>
                  <a:pt x="72377" y="124078"/>
                </a:lnTo>
                <a:lnTo>
                  <a:pt x="49390" y="104648"/>
                </a:lnTo>
                <a:lnTo>
                  <a:pt x="34785" y="88773"/>
                </a:lnTo>
                <a:lnTo>
                  <a:pt x="27292" y="74168"/>
                </a:lnTo>
                <a:lnTo>
                  <a:pt x="25133" y="58674"/>
                </a:lnTo>
                <a:lnTo>
                  <a:pt x="28816" y="39750"/>
                </a:lnTo>
                <a:lnTo>
                  <a:pt x="38976" y="25526"/>
                </a:lnTo>
                <a:lnTo>
                  <a:pt x="54089" y="16764"/>
                </a:lnTo>
                <a:lnTo>
                  <a:pt x="72758" y="13716"/>
                </a:lnTo>
                <a:lnTo>
                  <a:pt x="94983" y="16255"/>
                </a:lnTo>
                <a:lnTo>
                  <a:pt x="109461" y="22351"/>
                </a:lnTo>
                <a:lnTo>
                  <a:pt x="126225" y="53721"/>
                </a:lnTo>
                <a:lnTo>
                  <a:pt x="126987" y="58674"/>
                </a:lnTo>
                <a:lnTo>
                  <a:pt x="131178" y="58674"/>
                </a:lnTo>
                <a:lnTo>
                  <a:pt x="131940" y="56007"/>
                </a:lnTo>
                <a:lnTo>
                  <a:pt x="132194" y="32512"/>
                </a:lnTo>
                <a:lnTo>
                  <a:pt x="132702" y="19939"/>
                </a:lnTo>
                <a:lnTo>
                  <a:pt x="133591" y="6730"/>
                </a:lnTo>
                <a:lnTo>
                  <a:pt x="132702" y="5969"/>
                </a:lnTo>
                <a:lnTo>
                  <a:pt x="126606" y="5969"/>
                </a:lnTo>
                <a:lnTo>
                  <a:pt x="123431" y="5461"/>
                </a:lnTo>
                <a:lnTo>
                  <a:pt x="108572" y="2286"/>
                </a:lnTo>
                <a:lnTo>
                  <a:pt x="100190" y="1016"/>
                </a:lnTo>
                <a:lnTo>
                  <a:pt x="90792" y="253"/>
                </a:lnTo>
                <a:lnTo>
                  <a:pt x="80124"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7" name="object 27"/>
          <p:cNvPicPr/>
          <p:nvPr/>
        </p:nvPicPr>
        <p:blipFill>
          <a:blip r:embed="rId14" cstate="print"/>
          <a:stretch>
            <a:fillRect/>
          </a:stretch>
        </p:blipFill>
        <p:spPr>
          <a:xfrm>
            <a:off x="17364455" y="2531300"/>
            <a:ext cx="133667" cy="129316"/>
          </a:xfrm>
          <a:prstGeom prst="rect">
            <a:avLst/>
          </a:prstGeom>
        </p:spPr>
      </p:pic>
      <p:pic>
        <p:nvPicPr>
          <p:cNvPr id="28" name="object 28"/>
          <p:cNvPicPr/>
          <p:nvPr/>
        </p:nvPicPr>
        <p:blipFill>
          <a:blip r:embed="rId15" cstate="print"/>
          <a:stretch>
            <a:fillRect/>
          </a:stretch>
        </p:blipFill>
        <p:spPr>
          <a:xfrm>
            <a:off x="17823179" y="2531300"/>
            <a:ext cx="126034" cy="129316"/>
          </a:xfrm>
          <a:prstGeom prst="rect">
            <a:avLst/>
          </a:prstGeom>
        </p:spPr>
      </p:pic>
      <p:pic>
        <p:nvPicPr>
          <p:cNvPr id="29" name="object 29"/>
          <p:cNvPicPr/>
          <p:nvPr/>
        </p:nvPicPr>
        <p:blipFill>
          <a:blip r:embed="rId16" cstate="print"/>
          <a:stretch>
            <a:fillRect/>
          </a:stretch>
        </p:blipFill>
        <p:spPr>
          <a:xfrm>
            <a:off x="17594579" y="2531300"/>
            <a:ext cx="127567" cy="130840"/>
          </a:xfrm>
          <a:prstGeom prst="rect">
            <a:avLst/>
          </a:prstGeom>
        </p:spPr>
      </p:pic>
      <p:pic>
        <p:nvPicPr>
          <p:cNvPr id="30" name="object 30"/>
          <p:cNvPicPr/>
          <p:nvPr/>
        </p:nvPicPr>
        <p:blipFill>
          <a:blip r:embed="rId17" cstate="print"/>
          <a:stretch>
            <a:fillRect/>
          </a:stretch>
        </p:blipFill>
        <p:spPr>
          <a:xfrm>
            <a:off x="18018252" y="2531300"/>
            <a:ext cx="127557" cy="130840"/>
          </a:xfrm>
          <a:prstGeom prst="rect">
            <a:avLst/>
          </a:prstGeom>
        </p:spPr>
      </p:pic>
      <p:pic>
        <p:nvPicPr>
          <p:cNvPr id="31" name="object 31"/>
          <p:cNvPicPr/>
          <p:nvPr/>
        </p:nvPicPr>
        <p:blipFill>
          <a:blip r:embed="rId18" cstate="print"/>
          <a:stretch>
            <a:fillRect/>
          </a:stretch>
        </p:blipFill>
        <p:spPr>
          <a:xfrm>
            <a:off x="18245328" y="2531300"/>
            <a:ext cx="126022" cy="129316"/>
          </a:xfrm>
          <a:prstGeom prst="rect">
            <a:avLst/>
          </a:prstGeom>
        </p:spPr>
      </p:pic>
      <p:pic>
        <p:nvPicPr>
          <p:cNvPr id="32" name="object 32"/>
          <p:cNvPicPr/>
          <p:nvPr/>
        </p:nvPicPr>
        <p:blipFill>
          <a:blip r:embed="rId19" cstate="print"/>
          <a:stretch>
            <a:fillRect/>
          </a:stretch>
        </p:blipFill>
        <p:spPr>
          <a:xfrm>
            <a:off x="18583655" y="2531300"/>
            <a:ext cx="86395" cy="129316"/>
          </a:xfrm>
          <a:prstGeom prst="rect">
            <a:avLst/>
          </a:prstGeom>
        </p:spPr>
      </p:pic>
      <p:sp>
        <p:nvSpPr>
          <p:cNvPr id="33" name="object 33"/>
          <p:cNvSpPr/>
          <p:nvPr/>
        </p:nvSpPr>
        <p:spPr>
          <a:xfrm>
            <a:off x="18766053" y="2531305"/>
            <a:ext cx="127635" cy="130810"/>
          </a:xfrm>
          <a:custGeom>
            <a:avLst/>
            <a:gdLst/>
            <a:ahLst/>
            <a:cxnLst/>
            <a:rect l="l" t="t" r="r" b="b"/>
            <a:pathLst>
              <a:path w="127634" h="130810">
                <a:moveTo>
                  <a:pt x="126619"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4" y="74041"/>
                </a:lnTo>
                <a:lnTo>
                  <a:pt x="104013" y="83058"/>
                </a:lnTo>
                <a:lnTo>
                  <a:pt x="82930" y="120904"/>
                </a:lnTo>
                <a:lnTo>
                  <a:pt x="67944" y="124333"/>
                </a:lnTo>
                <a:lnTo>
                  <a:pt x="61086" y="123951"/>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1" y="0"/>
                </a:lnTo>
                <a:lnTo>
                  <a:pt x="34035" y="0"/>
                </a:lnTo>
                <a:lnTo>
                  <a:pt x="20700" y="508"/>
                </a:lnTo>
                <a:lnTo>
                  <a:pt x="10413" y="0"/>
                </a:lnTo>
                <a:lnTo>
                  <a:pt x="761" y="0"/>
                </a:lnTo>
                <a:lnTo>
                  <a:pt x="0" y="254"/>
                </a:lnTo>
                <a:lnTo>
                  <a:pt x="0" y="2032"/>
                </a:lnTo>
                <a:lnTo>
                  <a:pt x="761" y="2286"/>
                </a:lnTo>
                <a:lnTo>
                  <a:pt x="5842" y="2540"/>
                </a:lnTo>
                <a:lnTo>
                  <a:pt x="7111" y="2921"/>
                </a:lnTo>
                <a:lnTo>
                  <a:pt x="14858" y="74041"/>
                </a:lnTo>
                <a:lnTo>
                  <a:pt x="15875" y="90424"/>
                </a:lnTo>
                <a:lnTo>
                  <a:pt x="39369" y="125349"/>
                </a:lnTo>
                <a:lnTo>
                  <a:pt x="64515" y="130810"/>
                </a:lnTo>
                <a:lnTo>
                  <a:pt x="72517" y="130301"/>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9"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34" name="object 34"/>
          <p:cNvPicPr/>
          <p:nvPr/>
        </p:nvPicPr>
        <p:blipFill>
          <a:blip r:embed="rId20" cstate="print"/>
          <a:stretch>
            <a:fillRect/>
          </a:stretch>
        </p:blipFill>
        <p:spPr>
          <a:xfrm>
            <a:off x="19197828" y="2528252"/>
            <a:ext cx="133616" cy="133888"/>
          </a:xfrm>
          <a:prstGeom prst="rect">
            <a:avLst/>
          </a:prstGeom>
        </p:spPr>
      </p:pic>
      <p:pic>
        <p:nvPicPr>
          <p:cNvPr id="35" name="object 35"/>
          <p:cNvPicPr/>
          <p:nvPr/>
        </p:nvPicPr>
        <p:blipFill>
          <a:blip r:embed="rId21" cstate="print"/>
          <a:stretch>
            <a:fillRect/>
          </a:stretch>
        </p:blipFill>
        <p:spPr>
          <a:xfrm>
            <a:off x="18995135" y="2531300"/>
            <a:ext cx="127532" cy="129316"/>
          </a:xfrm>
          <a:prstGeom prst="rect">
            <a:avLst/>
          </a:prstGeom>
        </p:spPr>
      </p:pic>
      <p:pic>
        <p:nvPicPr>
          <p:cNvPr id="36" name="object 36"/>
          <p:cNvPicPr/>
          <p:nvPr/>
        </p:nvPicPr>
        <p:blipFill>
          <a:blip r:embed="rId22" cstate="print"/>
          <a:stretch>
            <a:fillRect/>
          </a:stretch>
        </p:blipFill>
        <p:spPr>
          <a:xfrm>
            <a:off x="19437096" y="2528252"/>
            <a:ext cx="65036" cy="133888"/>
          </a:xfrm>
          <a:prstGeom prst="rect">
            <a:avLst/>
          </a:prstGeom>
        </p:spPr>
      </p:pic>
      <p:pic>
        <p:nvPicPr>
          <p:cNvPr id="37" name="object 37"/>
          <p:cNvPicPr/>
          <p:nvPr/>
        </p:nvPicPr>
        <p:blipFill>
          <a:blip r:embed="rId23" cstate="print"/>
          <a:stretch>
            <a:fillRect/>
          </a:stretch>
        </p:blipFill>
        <p:spPr>
          <a:xfrm>
            <a:off x="19598639" y="2531300"/>
            <a:ext cx="127517" cy="130840"/>
          </a:xfrm>
          <a:prstGeom prst="rect">
            <a:avLst/>
          </a:prstGeom>
        </p:spPr>
      </p:pic>
      <p:sp>
        <p:nvSpPr>
          <p:cNvPr id="38" name="object 38"/>
          <p:cNvSpPr/>
          <p:nvPr/>
        </p:nvSpPr>
        <p:spPr>
          <a:xfrm>
            <a:off x="18819405" y="2528251"/>
            <a:ext cx="22860" cy="22860"/>
          </a:xfrm>
          <a:custGeom>
            <a:avLst/>
            <a:gdLst/>
            <a:ahLst/>
            <a:cxnLst/>
            <a:rect l="l" t="t" r="r" b="b"/>
            <a:pathLst>
              <a:path w="22859" h="22860">
                <a:moveTo>
                  <a:pt x="17513" y="0"/>
                </a:moveTo>
                <a:lnTo>
                  <a:pt x="5079" y="0"/>
                </a:lnTo>
                <a:lnTo>
                  <a:pt x="0" y="5080"/>
                </a:lnTo>
                <a:lnTo>
                  <a:pt x="0" y="17525"/>
                </a:lnTo>
                <a:lnTo>
                  <a:pt x="5079" y="22606"/>
                </a:lnTo>
                <a:lnTo>
                  <a:pt x="17513" y="22606"/>
                </a:lnTo>
                <a:lnTo>
                  <a:pt x="22593" y="17525"/>
                </a:lnTo>
                <a:lnTo>
                  <a:pt x="22593" y="5080"/>
                </a:lnTo>
                <a:lnTo>
                  <a:pt x="17513"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cxnSp>
        <p:nvCxnSpPr>
          <p:cNvPr id="41" name="Straight Connector 40">
            <a:extLst>
              <a:ext uri="{FF2B5EF4-FFF2-40B4-BE49-F238E27FC236}">
                <a16:creationId xmlns:a16="http://schemas.microsoft.com/office/drawing/2014/main" id="{9893D17B-BC71-4764-322E-B27BE6F4CED8}"/>
              </a:ext>
            </a:extLst>
          </p:cNvPr>
          <p:cNvCxnSpPr/>
          <p:nvPr/>
        </p:nvCxnSpPr>
        <p:spPr>
          <a:xfrm>
            <a:off x="0" y="9351406"/>
            <a:ext cx="3956050" cy="19642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F6DFF89-A2B7-E81E-7E5A-60F8A68F8224}"/>
              </a:ext>
            </a:extLst>
          </p:cNvPr>
          <p:cNvCxnSpPr/>
          <p:nvPr/>
        </p:nvCxnSpPr>
        <p:spPr>
          <a:xfrm flipV="1">
            <a:off x="3956050" y="8877212"/>
            <a:ext cx="7137299" cy="250418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86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object 3"/>
          <p:cNvSpPr txBox="1"/>
          <p:nvPr/>
        </p:nvSpPr>
        <p:spPr>
          <a:xfrm>
            <a:off x="9252701" y="4169125"/>
            <a:ext cx="10356324" cy="4126771"/>
          </a:xfrm>
          <a:prstGeom prst="rect">
            <a:avLst/>
          </a:prstGeom>
        </p:spPr>
        <p:txBody>
          <a:bodyPr vert="horz" wrap="square" lIns="0" tIns="12700" rIns="0" bIns="0" rtlCol="0">
            <a:spAutoFit/>
          </a:bodyPr>
          <a:lstStyle/>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Parties engaged in mediation for international commercial disputes can either devise their own regulations (termed "ad hoc" rules) or opt for established institutional frameworks.</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Notable institutions offering mediation rules for international commercial disputes include the United Nations Commission on International Trade Law (UNCITRAL), the International Centre for the Settlement of Investment Disputes (ICSID), and the International Chamber of Commerce (ICC).</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bject 8"/>
          <p:cNvSpPr txBox="1">
            <a:spLocks noGrp="1"/>
          </p:cNvSpPr>
          <p:nvPr>
            <p:ph type="title"/>
          </p:nvPr>
        </p:nvSpPr>
        <p:spPr>
          <a:xfrm>
            <a:off x="8545938" y="1994891"/>
            <a:ext cx="11364844" cy="1240724"/>
          </a:xfrm>
          <a:prstGeom prst="rect">
            <a:avLst/>
          </a:prstGeom>
        </p:spPr>
        <p:txBody>
          <a:bodyPr vert="horz" wrap="square" lIns="0" tIns="9525" rIns="0" bIns="0" rtlCol="0">
            <a:spAutoFit/>
          </a:bodyPr>
          <a:lstStyle/>
          <a:p>
            <a:pPr marL="12700" marR="5080" algn="ctr">
              <a:lnSpc>
                <a:spcPct val="100299"/>
              </a:lnSpc>
              <a:spcBef>
                <a:spcPts val="75"/>
              </a:spcBef>
            </a:pPr>
            <a:r>
              <a:rPr lang="en-GB" sz="4000" dirty="0">
                <a:solidFill>
                  <a:schemeClr val="bg1"/>
                </a:solidFill>
                <a:effectLst>
                  <a:reflection blurRad="26683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Institutional Frameworks for Mediation in International Commercial Disputes</a:t>
            </a:r>
            <a:endParaRPr sz="4000" dirty="0">
              <a:effectLst>
                <a:reflection blurRad="26683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p:nvPr/>
        </p:nvSpPr>
        <p:spPr>
          <a:xfrm rot="21232676">
            <a:off x="8492170" y="5559337"/>
            <a:ext cx="11547832" cy="5660727"/>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a:p>
        </p:txBody>
      </p:sp>
      <p:sp>
        <p:nvSpPr>
          <p:cNvPr id="37" name="object 37"/>
          <p:cNvSpPr/>
          <p:nvPr/>
        </p:nvSpPr>
        <p:spPr>
          <a:xfrm rot="21013466">
            <a:off x="16529299" y="-275429"/>
            <a:ext cx="3402169"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a:p>
        </p:txBody>
      </p:sp>
      <p:grpSp>
        <p:nvGrpSpPr>
          <p:cNvPr id="4" name="Group 3">
            <a:extLst>
              <a:ext uri="{FF2B5EF4-FFF2-40B4-BE49-F238E27FC236}">
                <a16:creationId xmlns:a16="http://schemas.microsoft.com/office/drawing/2014/main" id="{3425D358-3B0A-3ACA-66DA-013B1C021773}"/>
              </a:ext>
            </a:extLst>
          </p:cNvPr>
          <p:cNvGrpSpPr/>
          <p:nvPr/>
        </p:nvGrpSpPr>
        <p:grpSpPr>
          <a:xfrm>
            <a:off x="8623419" y="9804251"/>
            <a:ext cx="3648138" cy="1476711"/>
            <a:chOff x="8950450" y="9581146"/>
            <a:chExt cx="3648138" cy="1476711"/>
          </a:xfrm>
        </p:grpSpPr>
        <p:pic>
          <p:nvPicPr>
            <p:cNvPr id="5" name="object 10">
              <a:extLst>
                <a:ext uri="{FF2B5EF4-FFF2-40B4-BE49-F238E27FC236}">
                  <a16:creationId xmlns:a16="http://schemas.microsoft.com/office/drawing/2014/main" id="{598C40DD-F769-38B9-8373-914BC8F5F1A0}"/>
                </a:ext>
              </a:extLst>
            </p:cNvPr>
            <p:cNvPicPr/>
            <p:nvPr/>
          </p:nvPicPr>
          <p:blipFill>
            <a:blip r:embed="rId2" cstate="print"/>
            <a:stretch>
              <a:fillRect/>
            </a:stretch>
          </p:blipFill>
          <p:spPr>
            <a:xfrm>
              <a:off x="8950450" y="9581146"/>
              <a:ext cx="1258564" cy="1476711"/>
            </a:xfrm>
            <a:prstGeom prst="rect">
              <a:avLst/>
            </a:prstGeom>
          </p:spPr>
        </p:pic>
        <p:sp>
          <p:nvSpPr>
            <p:cNvPr id="6" name="object 11">
              <a:extLst>
                <a:ext uri="{FF2B5EF4-FFF2-40B4-BE49-F238E27FC236}">
                  <a16:creationId xmlns:a16="http://schemas.microsoft.com/office/drawing/2014/main" id="{0456FDB4-925E-4B23-3452-4315A1CEF485}"/>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a:p>
          </p:txBody>
        </p:sp>
        <p:pic>
          <p:nvPicPr>
            <p:cNvPr id="7" name="object 12">
              <a:extLst>
                <a:ext uri="{FF2B5EF4-FFF2-40B4-BE49-F238E27FC236}">
                  <a16:creationId xmlns:a16="http://schemas.microsoft.com/office/drawing/2014/main" id="{71F33771-F13C-13C5-BBFB-3227FFEB8C95}"/>
                </a:ext>
              </a:extLst>
            </p:cNvPr>
            <p:cNvPicPr/>
            <p:nvPr/>
          </p:nvPicPr>
          <p:blipFill>
            <a:blip r:embed="rId3" cstate="print"/>
            <a:stretch>
              <a:fillRect/>
            </a:stretch>
          </p:blipFill>
          <p:spPr>
            <a:xfrm>
              <a:off x="10618087" y="10219187"/>
              <a:ext cx="101344" cy="121043"/>
            </a:xfrm>
            <a:prstGeom prst="rect">
              <a:avLst/>
            </a:prstGeom>
          </p:spPr>
        </p:pic>
        <p:sp>
          <p:nvSpPr>
            <p:cNvPr id="9" name="object 13">
              <a:extLst>
                <a:ext uri="{FF2B5EF4-FFF2-40B4-BE49-F238E27FC236}">
                  <a16:creationId xmlns:a16="http://schemas.microsoft.com/office/drawing/2014/main" id="{3AE77EDE-803A-11DA-47D4-1BF1613C9545}"/>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a:p>
          </p:txBody>
        </p:sp>
        <p:pic>
          <p:nvPicPr>
            <p:cNvPr id="10" name="object 14">
              <a:extLst>
                <a:ext uri="{FF2B5EF4-FFF2-40B4-BE49-F238E27FC236}">
                  <a16:creationId xmlns:a16="http://schemas.microsoft.com/office/drawing/2014/main" id="{1B396D39-C938-38EB-1C79-FDE23C5B8E06}"/>
                </a:ext>
              </a:extLst>
            </p:cNvPr>
            <p:cNvPicPr/>
            <p:nvPr/>
          </p:nvPicPr>
          <p:blipFill>
            <a:blip r:embed="rId4" cstate="print"/>
            <a:stretch>
              <a:fillRect/>
            </a:stretch>
          </p:blipFill>
          <p:spPr>
            <a:xfrm>
              <a:off x="11602845" y="10214488"/>
              <a:ext cx="253745" cy="135978"/>
            </a:xfrm>
            <a:prstGeom prst="rect">
              <a:avLst/>
            </a:prstGeom>
          </p:spPr>
        </p:pic>
        <p:sp>
          <p:nvSpPr>
            <p:cNvPr id="11" name="object 15">
              <a:extLst>
                <a:ext uri="{FF2B5EF4-FFF2-40B4-BE49-F238E27FC236}">
                  <a16:creationId xmlns:a16="http://schemas.microsoft.com/office/drawing/2014/main" id="{C9238F25-DCE2-70CD-28E4-B545A112CC95}"/>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a:p>
          </p:txBody>
        </p:sp>
        <p:pic>
          <p:nvPicPr>
            <p:cNvPr id="12" name="object 16">
              <a:extLst>
                <a:ext uri="{FF2B5EF4-FFF2-40B4-BE49-F238E27FC236}">
                  <a16:creationId xmlns:a16="http://schemas.microsoft.com/office/drawing/2014/main" id="{96338099-716B-960A-8D16-907A8D4AB686}"/>
                </a:ext>
              </a:extLst>
            </p:cNvPr>
            <p:cNvPicPr/>
            <p:nvPr/>
          </p:nvPicPr>
          <p:blipFill>
            <a:blip r:embed="rId5" cstate="print"/>
            <a:stretch>
              <a:fillRect/>
            </a:stretch>
          </p:blipFill>
          <p:spPr>
            <a:xfrm>
              <a:off x="11597638" y="10085545"/>
              <a:ext cx="222123" cy="122604"/>
            </a:xfrm>
            <a:prstGeom prst="rect">
              <a:avLst/>
            </a:prstGeom>
          </p:spPr>
        </p:pic>
        <p:pic>
          <p:nvPicPr>
            <p:cNvPr id="13" name="object 17">
              <a:extLst>
                <a:ext uri="{FF2B5EF4-FFF2-40B4-BE49-F238E27FC236}">
                  <a16:creationId xmlns:a16="http://schemas.microsoft.com/office/drawing/2014/main" id="{8BDEFCA7-63A9-DA14-CD8F-EF154D9978CF}"/>
                </a:ext>
              </a:extLst>
            </p:cNvPr>
            <p:cNvPicPr/>
            <p:nvPr/>
          </p:nvPicPr>
          <p:blipFill>
            <a:blip r:embed="rId6" cstate="print"/>
            <a:stretch>
              <a:fillRect/>
            </a:stretch>
          </p:blipFill>
          <p:spPr>
            <a:xfrm>
              <a:off x="11896039" y="10085545"/>
              <a:ext cx="181278" cy="266216"/>
            </a:xfrm>
            <a:prstGeom prst="rect">
              <a:avLst/>
            </a:prstGeom>
          </p:spPr>
        </p:pic>
        <p:sp>
          <p:nvSpPr>
            <p:cNvPr id="14" name="object 18">
              <a:extLst>
                <a:ext uri="{FF2B5EF4-FFF2-40B4-BE49-F238E27FC236}">
                  <a16:creationId xmlns:a16="http://schemas.microsoft.com/office/drawing/2014/main" id="{74D80F9A-1C15-98A6-F097-17B5661A3EC5}"/>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a:p>
          </p:txBody>
        </p:sp>
        <p:pic>
          <p:nvPicPr>
            <p:cNvPr id="15" name="object 19">
              <a:extLst>
                <a:ext uri="{FF2B5EF4-FFF2-40B4-BE49-F238E27FC236}">
                  <a16:creationId xmlns:a16="http://schemas.microsoft.com/office/drawing/2014/main" id="{B8B4390D-624C-24C5-5502-C2EF3CE100DA}"/>
                </a:ext>
              </a:extLst>
            </p:cNvPr>
            <p:cNvPicPr/>
            <p:nvPr/>
          </p:nvPicPr>
          <p:blipFill>
            <a:blip r:embed="rId7" cstate="print"/>
            <a:stretch>
              <a:fillRect/>
            </a:stretch>
          </p:blipFill>
          <p:spPr>
            <a:xfrm>
              <a:off x="12294360" y="10247025"/>
              <a:ext cx="101726" cy="103237"/>
            </a:xfrm>
            <a:prstGeom prst="rect">
              <a:avLst/>
            </a:prstGeom>
          </p:spPr>
        </p:pic>
        <p:sp>
          <p:nvSpPr>
            <p:cNvPr id="16" name="object 20">
              <a:extLst>
                <a:ext uri="{FF2B5EF4-FFF2-40B4-BE49-F238E27FC236}">
                  <a16:creationId xmlns:a16="http://schemas.microsoft.com/office/drawing/2014/main" id="{533D22AE-84C9-E2D8-64DC-921A9D9E990D}"/>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a:p>
          </p:txBody>
        </p:sp>
        <p:pic>
          <p:nvPicPr>
            <p:cNvPr id="17" name="object 21">
              <a:extLst>
                <a:ext uri="{FF2B5EF4-FFF2-40B4-BE49-F238E27FC236}">
                  <a16:creationId xmlns:a16="http://schemas.microsoft.com/office/drawing/2014/main" id="{7A2833A1-0E7C-6CB5-2A7E-47DBF3CEFC1A}"/>
                </a:ext>
              </a:extLst>
            </p:cNvPr>
            <p:cNvPicPr/>
            <p:nvPr/>
          </p:nvPicPr>
          <p:blipFill>
            <a:blip r:embed="rId8" cstate="print"/>
            <a:stretch>
              <a:fillRect/>
            </a:stretch>
          </p:blipFill>
          <p:spPr>
            <a:xfrm>
              <a:off x="12254355" y="10132370"/>
              <a:ext cx="66800" cy="102120"/>
            </a:xfrm>
            <a:prstGeom prst="rect">
              <a:avLst/>
            </a:prstGeom>
          </p:spPr>
        </p:pic>
        <p:pic>
          <p:nvPicPr>
            <p:cNvPr id="18" name="object 22">
              <a:extLst>
                <a:ext uri="{FF2B5EF4-FFF2-40B4-BE49-F238E27FC236}">
                  <a16:creationId xmlns:a16="http://schemas.microsoft.com/office/drawing/2014/main" id="{046C0C81-479A-7476-AB4E-C92949B7525D}"/>
                </a:ext>
              </a:extLst>
            </p:cNvPr>
            <p:cNvPicPr/>
            <p:nvPr/>
          </p:nvPicPr>
          <p:blipFill>
            <a:blip r:embed="rId9" cstate="print"/>
            <a:stretch>
              <a:fillRect/>
            </a:stretch>
          </p:blipFill>
          <p:spPr>
            <a:xfrm>
              <a:off x="11422378" y="10085576"/>
              <a:ext cx="89623" cy="266669"/>
            </a:xfrm>
            <a:prstGeom prst="rect">
              <a:avLst/>
            </a:prstGeom>
          </p:spPr>
        </p:pic>
        <p:pic>
          <p:nvPicPr>
            <p:cNvPr id="19" name="object 23">
              <a:extLst>
                <a:ext uri="{FF2B5EF4-FFF2-40B4-BE49-F238E27FC236}">
                  <a16:creationId xmlns:a16="http://schemas.microsoft.com/office/drawing/2014/main" id="{A1E9390E-A0B8-D422-63F2-E4D3F15F59BA}"/>
                </a:ext>
              </a:extLst>
            </p:cNvPr>
            <p:cNvPicPr/>
            <p:nvPr/>
          </p:nvPicPr>
          <p:blipFill>
            <a:blip r:embed="rId10" cstate="print"/>
            <a:stretch>
              <a:fillRect/>
            </a:stretch>
          </p:blipFill>
          <p:spPr>
            <a:xfrm>
              <a:off x="12458382" y="10289800"/>
              <a:ext cx="78612" cy="74117"/>
            </a:xfrm>
            <a:prstGeom prst="rect">
              <a:avLst/>
            </a:prstGeom>
          </p:spPr>
        </p:pic>
        <p:sp>
          <p:nvSpPr>
            <p:cNvPr id="20" name="object 24">
              <a:extLst>
                <a:ext uri="{FF2B5EF4-FFF2-40B4-BE49-F238E27FC236}">
                  <a16:creationId xmlns:a16="http://schemas.microsoft.com/office/drawing/2014/main" id="{12779D1D-E53F-8E24-7040-748A7969095F}"/>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a:p>
          </p:txBody>
        </p:sp>
        <p:pic>
          <p:nvPicPr>
            <p:cNvPr id="21" name="object 25">
              <a:extLst>
                <a:ext uri="{FF2B5EF4-FFF2-40B4-BE49-F238E27FC236}">
                  <a16:creationId xmlns:a16="http://schemas.microsoft.com/office/drawing/2014/main" id="{E0123B41-1A48-20B8-900C-B18FD062BD9C}"/>
                </a:ext>
              </a:extLst>
            </p:cNvPr>
            <p:cNvPicPr/>
            <p:nvPr/>
          </p:nvPicPr>
          <p:blipFill>
            <a:blip r:embed="rId11" cstate="print"/>
            <a:stretch>
              <a:fillRect/>
            </a:stretch>
          </p:blipFill>
          <p:spPr>
            <a:xfrm>
              <a:off x="10459211" y="10439135"/>
              <a:ext cx="120128" cy="115801"/>
            </a:xfrm>
            <a:prstGeom prst="rect">
              <a:avLst/>
            </a:prstGeom>
          </p:spPr>
        </p:pic>
        <p:pic>
          <p:nvPicPr>
            <p:cNvPr id="22" name="object 26">
              <a:extLst>
                <a:ext uri="{FF2B5EF4-FFF2-40B4-BE49-F238E27FC236}">
                  <a16:creationId xmlns:a16="http://schemas.microsoft.com/office/drawing/2014/main" id="{69137691-5A93-E215-D60D-D6E675BB99EB}"/>
                </a:ext>
              </a:extLst>
            </p:cNvPr>
            <p:cNvPicPr/>
            <p:nvPr/>
          </p:nvPicPr>
          <p:blipFill>
            <a:blip r:embed="rId12" cstate="print"/>
            <a:stretch>
              <a:fillRect/>
            </a:stretch>
          </p:blipFill>
          <p:spPr>
            <a:xfrm>
              <a:off x="10667998" y="10439135"/>
              <a:ext cx="115550" cy="118848"/>
            </a:xfrm>
            <a:prstGeom prst="rect">
              <a:avLst/>
            </a:prstGeom>
          </p:spPr>
        </p:pic>
        <p:pic>
          <p:nvPicPr>
            <p:cNvPr id="23" name="object 27">
              <a:extLst>
                <a:ext uri="{FF2B5EF4-FFF2-40B4-BE49-F238E27FC236}">
                  <a16:creationId xmlns:a16="http://schemas.microsoft.com/office/drawing/2014/main" id="{CF4D1875-FC9C-85B0-DAFF-69FD9BA2F7F4}"/>
                </a:ext>
              </a:extLst>
            </p:cNvPr>
            <p:cNvPicPr/>
            <p:nvPr/>
          </p:nvPicPr>
          <p:blipFill>
            <a:blip r:embed="rId13" cstate="print"/>
            <a:stretch>
              <a:fillRect/>
            </a:stretch>
          </p:blipFill>
          <p:spPr>
            <a:xfrm>
              <a:off x="10873738" y="10439135"/>
              <a:ext cx="114019" cy="115801"/>
            </a:xfrm>
            <a:prstGeom prst="rect">
              <a:avLst/>
            </a:prstGeom>
          </p:spPr>
        </p:pic>
        <p:pic>
          <p:nvPicPr>
            <p:cNvPr id="24" name="object 28">
              <a:extLst>
                <a:ext uri="{FF2B5EF4-FFF2-40B4-BE49-F238E27FC236}">
                  <a16:creationId xmlns:a16="http://schemas.microsoft.com/office/drawing/2014/main" id="{8F57770F-370B-A74D-205C-68322BD92C70}"/>
                </a:ext>
              </a:extLst>
            </p:cNvPr>
            <p:cNvPicPr/>
            <p:nvPr/>
          </p:nvPicPr>
          <p:blipFill>
            <a:blip r:embed="rId14" cstate="print"/>
            <a:stretch>
              <a:fillRect/>
            </a:stretch>
          </p:blipFill>
          <p:spPr>
            <a:xfrm>
              <a:off x="11050522" y="10439135"/>
              <a:ext cx="115540" cy="118848"/>
            </a:xfrm>
            <a:prstGeom prst="rect">
              <a:avLst/>
            </a:prstGeom>
          </p:spPr>
        </p:pic>
        <p:pic>
          <p:nvPicPr>
            <p:cNvPr id="25" name="object 29">
              <a:extLst>
                <a:ext uri="{FF2B5EF4-FFF2-40B4-BE49-F238E27FC236}">
                  <a16:creationId xmlns:a16="http://schemas.microsoft.com/office/drawing/2014/main" id="{8043DED6-62CB-6906-E2D8-2DD9C0C4A60B}"/>
                </a:ext>
              </a:extLst>
            </p:cNvPr>
            <p:cNvPicPr/>
            <p:nvPr/>
          </p:nvPicPr>
          <p:blipFill>
            <a:blip r:embed="rId15" cstate="print"/>
            <a:stretch>
              <a:fillRect/>
            </a:stretch>
          </p:blipFill>
          <p:spPr>
            <a:xfrm>
              <a:off x="11256262" y="10439135"/>
              <a:ext cx="114010" cy="115801"/>
            </a:xfrm>
            <a:prstGeom prst="rect">
              <a:avLst/>
            </a:prstGeom>
          </p:spPr>
        </p:pic>
        <p:pic>
          <p:nvPicPr>
            <p:cNvPr id="26" name="object 30">
              <a:extLst>
                <a:ext uri="{FF2B5EF4-FFF2-40B4-BE49-F238E27FC236}">
                  <a16:creationId xmlns:a16="http://schemas.microsoft.com/office/drawing/2014/main" id="{4F483E07-38C4-0746-CB46-67E299A965DA}"/>
                </a:ext>
              </a:extLst>
            </p:cNvPr>
            <p:cNvPicPr/>
            <p:nvPr/>
          </p:nvPicPr>
          <p:blipFill>
            <a:blip r:embed="rId16" cstate="print"/>
            <a:stretch>
              <a:fillRect/>
            </a:stretch>
          </p:blipFill>
          <p:spPr>
            <a:xfrm>
              <a:off x="11562586" y="10439135"/>
              <a:ext cx="78953" cy="117325"/>
            </a:xfrm>
            <a:prstGeom prst="rect">
              <a:avLst/>
            </a:prstGeom>
          </p:spPr>
        </p:pic>
        <p:sp>
          <p:nvSpPr>
            <p:cNvPr id="27" name="object 31">
              <a:extLst>
                <a:ext uri="{FF2B5EF4-FFF2-40B4-BE49-F238E27FC236}">
                  <a16:creationId xmlns:a16="http://schemas.microsoft.com/office/drawing/2014/main" id="{EF5428C6-2617-86A1-56CB-6C5524C4A10A}"/>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a:p>
          </p:txBody>
        </p:sp>
        <p:pic>
          <p:nvPicPr>
            <p:cNvPr id="28" name="object 32">
              <a:extLst>
                <a:ext uri="{FF2B5EF4-FFF2-40B4-BE49-F238E27FC236}">
                  <a16:creationId xmlns:a16="http://schemas.microsoft.com/office/drawing/2014/main" id="{007BB36B-573A-9E9E-CD96-D1E541661E1F}"/>
                </a:ext>
              </a:extLst>
            </p:cNvPr>
            <p:cNvPicPr/>
            <p:nvPr/>
          </p:nvPicPr>
          <p:blipFill>
            <a:blip r:embed="rId17" cstate="print"/>
            <a:stretch>
              <a:fillRect/>
            </a:stretch>
          </p:blipFill>
          <p:spPr>
            <a:xfrm>
              <a:off x="11934442" y="10439135"/>
              <a:ext cx="117042" cy="115801"/>
            </a:xfrm>
            <a:prstGeom prst="rect">
              <a:avLst/>
            </a:prstGeom>
          </p:spPr>
        </p:pic>
        <p:pic>
          <p:nvPicPr>
            <p:cNvPr id="29" name="object 33">
              <a:extLst>
                <a:ext uri="{FF2B5EF4-FFF2-40B4-BE49-F238E27FC236}">
                  <a16:creationId xmlns:a16="http://schemas.microsoft.com/office/drawing/2014/main" id="{D39F1781-764F-96A9-B940-CFC899698C52}"/>
                </a:ext>
              </a:extLst>
            </p:cNvPr>
            <p:cNvPicPr/>
            <p:nvPr/>
          </p:nvPicPr>
          <p:blipFill>
            <a:blip r:embed="rId18" cstate="print"/>
            <a:stretch>
              <a:fillRect/>
            </a:stretch>
          </p:blipFill>
          <p:spPr>
            <a:xfrm>
              <a:off x="12118847" y="10436087"/>
              <a:ext cx="121609" cy="121897"/>
            </a:xfrm>
            <a:prstGeom prst="rect">
              <a:avLst/>
            </a:prstGeom>
          </p:spPr>
        </p:pic>
        <p:sp>
          <p:nvSpPr>
            <p:cNvPr id="30" name="object 34">
              <a:extLst>
                <a:ext uri="{FF2B5EF4-FFF2-40B4-BE49-F238E27FC236}">
                  <a16:creationId xmlns:a16="http://schemas.microsoft.com/office/drawing/2014/main" id="{09291923-DC0E-23F7-0B46-E0333EF9E349}"/>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a:p>
          </p:txBody>
        </p:sp>
        <p:pic>
          <p:nvPicPr>
            <p:cNvPr id="31" name="object 35">
              <a:extLst>
                <a:ext uri="{FF2B5EF4-FFF2-40B4-BE49-F238E27FC236}">
                  <a16:creationId xmlns:a16="http://schemas.microsoft.com/office/drawing/2014/main" id="{FAB30B4E-50B8-2765-869D-13040D4B0C70}"/>
                </a:ext>
              </a:extLst>
            </p:cNvPr>
            <p:cNvPicPr/>
            <p:nvPr/>
          </p:nvPicPr>
          <p:blipFill>
            <a:blip r:embed="rId19" cstate="print"/>
            <a:stretch>
              <a:fillRect/>
            </a:stretch>
          </p:blipFill>
          <p:spPr>
            <a:xfrm>
              <a:off x="12483083" y="10439135"/>
              <a:ext cx="115505" cy="118848"/>
            </a:xfrm>
            <a:prstGeom prst="rect">
              <a:avLst/>
            </a:prstGeom>
          </p:spPr>
        </p:pic>
      </p:grpSp>
      <p:sp>
        <p:nvSpPr>
          <p:cNvPr id="33" name="Freeform 2">
            <a:extLst>
              <a:ext uri="{FF2B5EF4-FFF2-40B4-BE49-F238E27FC236}">
                <a16:creationId xmlns:a16="http://schemas.microsoft.com/office/drawing/2014/main" id="{9B26EB67-5DAA-743D-2E7E-73A13CA96746}"/>
              </a:ext>
            </a:extLst>
          </p:cNvPr>
          <p:cNvSpPr/>
          <p:nvPr/>
        </p:nvSpPr>
        <p:spPr>
          <a:xfrm>
            <a:off x="2615" y="0"/>
            <a:ext cx="8220634" cy="11280961"/>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0">
              <a:extLst>
                <a:ext uri="{BEBA8EAE-BF5A-486C-A8C5-ECC9F3942E4B}">
                  <a14:imgProps xmlns:a14="http://schemas.microsoft.com/office/drawing/2010/main">
                    <a14:imgLayer r:embed="rId21">
                      <a14:imgEffect>
                        <a14:colorTemperature colorTemp="7200"/>
                      </a14:imgEffect>
                      <a14:imgEffect>
                        <a14:saturation sat="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3674303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6927850" y="665971"/>
            <a:ext cx="12128780" cy="5614357"/>
          </a:xfrm>
          <a:prstGeom prst="rect">
            <a:avLst/>
          </a:prstGeom>
        </p:spPr>
        <p:txBody>
          <a:bodyPr vert="horz" wrap="square" lIns="0" tIns="12700" rIns="0" bIns="0" rtlCol="0">
            <a:spAutoFit/>
          </a:bodyPr>
          <a:lstStyle/>
          <a:p>
            <a:pPr marL="469900" marR="5080" indent="-457200" algn="just">
              <a:lnSpc>
                <a:spcPct val="100000"/>
              </a:lnSpc>
              <a:spcBef>
                <a:spcPts val="100"/>
              </a:spcBef>
              <a:buFont typeface="Wingdings" pitchFamily="2" charset="2"/>
              <a:buChar char="Ø"/>
            </a:pPr>
            <a:r>
              <a:rPr lang="en-GB" sz="2800" b="0" dirty="0">
                <a:solidFill>
                  <a:schemeClr val="bg1"/>
                </a:solidFill>
                <a:latin typeface="Verdana" panose="020B0604030504040204" pitchFamily="34" charset="0"/>
                <a:ea typeface="Verdana" panose="020B0604030504040204" pitchFamily="34" charset="0"/>
                <a:cs typeface="Verdana" panose="020B0604030504040204" pitchFamily="34" charset="0"/>
              </a:rPr>
              <a:t>The ICC Rules of Conciliation and Arbitration (ICC Rules) stand out as a popular choice due to their widespread acceptance. However, unlike the UNCITRAL Rules, the ICC Rules possess some rigidity, prohibiting parties from modifying rules once the process begins. While less detailed than UNCITRAL, ICC Rules offer flexibility without compromising fairness.</a:t>
            </a:r>
            <a:br>
              <a:rPr lang="en-GB" sz="2800" b="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GB" sz="2800" b="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2800" b="0" dirty="0">
                <a:solidFill>
                  <a:schemeClr val="bg1"/>
                </a:solidFill>
                <a:latin typeface="Verdana" panose="020B0604030504040204" pitchFamily="34" charset="0"/>
                <a:ea typeface="Verdana" panose="020B0604030504040204" pitchFamily="34" charset="0"/>
                <a:cs typeface="Verdana" panose="020B0604030504040204" pitchFamily="34" charset="0"/>
              </a:rPr>
              <a:t>The ICC, renowned for its mediation support, contrasts UNCITRAL, which lacks a dedicated administrative body for mediation assistance. Thus, while UNCITRAL provides comprehensive rules, the ICC offers a reputable framework conducive to effective mediation in international commercial contexts.</a:t>
            </a:r>
          </a:p>
        </p:txBody>
      </p:sp>
      <p:pic>
        <p:nvPicPr>
          <p:cNvPr id="6" name="object 6"/>
          <p:cNvPicPr/>
          <p:nvPr/>
        </p:nvPicPr>
        <p:blipFill>
          <a:blip r:embed="rId2" cstate="print"/>
          <a:stretch>
            <a:fillRect/>
          </a:stretch>
        </p:blipFill>
        <p:spPr>
          <a:xfrm>
            <a:off x="0" y="7191343"/>
            <a:ext cx="20104100" cy="4116447"/>
          </a:xfrm>
          <a:prstGeom prst="rect">
            <a:avLst/>
          </a:prstGeom>
        </p:spPr>
      </p:pic>
      <p:grpSp>
        <p:nvGrpSpPr>
          <p:cNvPr id="7" name="object 7"/>
          <p:cNvGrpSpPr/>
          <p:nvPr/>
        </p:nvGrpSpPr>
        <p:grpSpPr>
          <a:xfrm>
            <a:off x="278983" y="0"/>
            <a:ext cx="19454495" cy="6807200"/>
            <a:chOff x="278983" y="0"/>
            <a:chExt cx="19454495" cy="6807200"/>
          </a:xfrm>
        </p:grpSpPr>
        <p:pic>
          <p:nvPicPr>
            <p:cNvPr id="8" name="object 8"/>
            <p:cNvPicPr/>
            <p:nvPr/>
          </p:nvPicPr>
          <p:blipFill>
            <a:blip r:embed="rId3" cstate="print"/>
            <a:stretch>
              <a:fillRect/>
            </a:stretch>
          </p:blipFill>
          <p:spPr>
            <a:xfrm>
              <a:off x="626363" y="665971"/>
              <a:ext cx="1258775" cy="1476485"/>
            </a:xfrm>
            <a:prstGeom prst="rect">
              <a:avLst/>
            </a:prstGeom>
          </p:spPr>
        </p:pic>
        <p:sp>
          <p:nvSpPr>
            <p:cNvPr id="9" name="object 9"/>
            <p:cNvSpPr/>
            <p:nvPr/>
          </p:nvSpPr>
          <p:spPr>
            <a:xfrm>
              <a:off x="2135070" y="1165829"/>
              <a:ext cx="237490" cy="274320"/>
            </a:xfrm>
            <a:custGeom>
              <a:avLst/>
              <a:gdLst/>
              <a:ahLst/>
              <a:cxnLst/>
              <a:rect l="l" t="t" r="r" b="b"/>
              <a:pathLst>
                <a:path w="237489" h="274319">
                  <a:moveTo>
                    <a:pt x="151253" y="0"/>
                  </a:moveTo>
                  <a:lnTo>
                    <a:pt x="106422" y="3682"/>
                  </a:lnTo>
                  <a:lnTo>
                    <a:pt x="58290" y="22098"/>
                  </a:lnTo>
                  <a:lnTo>
                    <a:pt x="17524" y="65911"/>
                  </a:lnTo>
                  <a:lnTo>
                    <a:pt x="0" y="137157"/>
                  </a:lnTo>
                  <a:lnTo>
                    <a:pt x="3554" y="168653"/>
                  </a:lnTo>
                  <a:lnTo>
                    <a:pt x="26033" y="219577"/>
                  </a:lnTo>
                  <a:lnTo>
                    <a:pt x="72133" y="257042"/>
                  </a:lnTo>
                  <a:lnTo>
                    <a:pt x="132711" y="273171"/>
                  </a:lnTo>
                  <a:lnTo>
                    <a:pt x="156460" y="274314"/>
                  </a:lnTo>
                  <a:lnTo>
                    <a:pt x="173349" y="273552"/>
                  </a:lnTo>
                  <a:lnTo>
                    <a:pt x="192653" y="270885"/>
                  </a:lnTo>
                  <a:lnTo>
                    <a:pt x="212337" y="266059"/>
                  </a:lnTo>
                  <a:lnTo>
                    <a:pt x="228847" y="259201"/>
                  </a:lnTo>
                  <a:lnTo>
                    <a:pt x="158873" y="259201"/>
                  </a:lnTo>
                  <a:lnTo>
                    <a:pt x="134870" y="257169"/>
                  </a:lnTo>
                  <a:lnTo>
                    <a:pt x="88769" y="239008"/>
                  </a:lnTo>
                  <a:lnTo>
                    <a:pt x="56385" y="208530"/>
                  </a:lnTo>
                  <a:lnTo>
                    <a:pt x="34415" y="159128"/>
                  </a:lnTo>
                  <a:lnTo>
                    <a:pt x="30351" y="124965"/>
                  </a:lnTo>
                  <a:lnTo>
                    <a:pt x="32891" y="96009"/>
                  </a:lnTo>
                  <a:lnTo>
                    <a:pt x="50924" y="50926"/>
                  </a:lnTo>
                  <a:lnTo>
                    <a:pt x="84705" y="23622"/>
                  </a:lnTo>
                  <a:lnTo>
                    <a:pt x="122424" y="13589"/>
                  </a:lnTo>
                  <a:lnTo>
                    <a:pt x="139696" y="12953"/>
                  </a:lnTo>
                  <a:lnTo>
                    <a:pt x="237103" y="12953"/>
                  </a:lnTo>
                  <a:lnTo>
                    <a:pt x="237103" y="11175"/>
                  </a:lnTo>
                  <a:lnTo>
                    <a:pt x="236468" y="9778"/>
                  </a:lnTo>
                  <a:lnTo>
                    <a:pt x="218306" y="8254"/>
                  </a:lnTo>
                  <a:lnTo>
                    <a:pt x="210940" y="7239"/>
                  </a:lnTo>
                  <a:lnTo>
                    <a:pt x="196590" y="4445"/>
                  </a:lnTo>
                  <a:lnTo>
                    <a:pt x="183763" y="2413"/>
                  </a:lnTo>
                  <a:lnTo>
                    <a:pt x="168015" y="762"/>
                  </a:lnTo>
                  <a:lnTo>
                    <a:pt x="151253" y="0"/>
                  </a:lnTo>
                  <a:close/>
                </a:path>
              </a:pathLst>
            </a:custGeom>
            <a:solidFill>
              <a:srgbClr val="FFFFFF"/>
            </a:solidFill>
          </p:spPr>
          <p:txBody>
            <a:bodyPr wrap="square" lIns="0" tIns="0" rIns="0" bIns="0" rtlCol="0"/>
            <a:lstStyle/>
            <a:p>
              <a:endParaRPr/>
            </a:p>
          </p:txBody>
        </p:sp>
        <p:pic>
          <p:nvPicPr>
            <p:cNvPr id="10" name="object 10"/>
            <p:cNvPicPr/>
            <p:nvPr/>
          </p:nvPicPr>
          <p:blipFill>
            <a:blip r:embed="rId4" cstate="print"/>
            <a:stretch>
              <a:fillRect/>
            </a:stretch>
          </p:blipFill>
          <p:spPr>
            <a:xfrm>
              <a:off x="2293999" y="1303750"/>
              <a:ext cx="101345" cy="121030"/>
            </a:xfrm>
            <a:prstGeom prst="rect">
              <a:avLst/>
            </a:prstGeom>
          </p:spPr>
        </p:pic>
        <p:sp>
          <p:nvSpPr>
            <p:cNvPr id="11" name="object 11"/>
            <p:cNvSpPr/>
            <p:nvPr/>
          </p:nvSpPr>
          <p:spPr>
            <a:xfrm>
              <a:off x="2274760" y="1167370"/>
              <a:ext cx="723265" cy="271780"/>
            </a:xfrm>
            <a:custGeom>
              <a:avLst/>
              <a:gdLst/>
              <a:ahLst/>
              <a:cxnLst/>
              <a:rect l="l" t="t" r="r" b="b"/>
              <a:pathLst>
                <a:path w="723264" h="271780">
                  <a:moveTo>
                    <a:pt x="97409" y="11430"/>
                  </a:moveTo>
                  <a:lnTo>
                    <a:pt x="0" y="11430"/>
                  </a:lnTo>
                  <a:lnTo>
                    <a:pt x="30607" y="13970"/>
                  </a:lnTo>
                  <a:lnTo>
                    <a:pt x="54610" y="20574"/>
                  </a:lnTo>
                  <a:lnTo>
                    <a:pt x="87249" y="48133"/>
                  </a:lnTo>
                  <a:lnTo>
                    <a:pt x="90170" y="68199"/>
                  </a:lnTo>
                  <a:lnTo>
                    <a:pt x="94361" y="68199"/>
                  </a:lnTo>
                  <a:lnTo>
                    <a:pt x="94996" y="66294"/>
                  </a:lnTo>
                  <a:lnTo>
                    <a:pt x="95377" y="38862"/>
                  </a:lnTo>
                  <a:lnTo>
                    <a:pt x="96266" y="24638"/>
                  </a:lnTo>
                  <a:lnTo>
                    <a:pt x="97409" y="11430"/>
                  </a:lnTo>
                  <a:close/>
                </a:path>
                <a:path w="723264" h="271780">
                  <a:moveTo>
                    <a:pt x="361429" y="220967"/>
                  </a:moveTo>
                  <a:lnTo>
                    <a:pt x="357619" y="220967"/>
                  </a:lnTo>
                  <a:lnTo>
                    <a:pt x="356857" y="222364"/>
                  </a:lnTo>
                  <a:lnTo>
                    <a:pt x="356222" y="226174"/>
                  </a:lnTo>
                  <a:lnTo>
                    <a:pt x="353936" y="235699"/>
                  </a:lnTo>
                  <a:lnTo>
                    <a:pt x="314566" y="255257"/>
                  </a:lnTo>
                  <a:lnTo>
                    <a:pt x="306819" y="255384"/>
                  </a:lnTo>
                  <a:lnTo>
                    <a:pt x="286118" y="254241"/>
                  </a:lnTo>
                  <a:lnTo>
                    <a:pt x="273926" y="250050"/>
                  </a:lnTo>
                  <a:lnTo>
                    <a:pt x="268084" y="241287"/>
                  </a:lnTo>
                  <a:lnTo>
                    <a:pt x="266179" y="226555"/>
                  </a:lnTo>
                  <a:lnTo>
                    <a:pt x="266052" y="220967"/>
                  </a:lnTo>
                  <a:lnTo>
                    <a:pt x="266179" y="134099"/>
                  </a:lnTo>
                  <a:lnTo>
                    <a:pt x="266814" y="133083"/>
                  </a:lnTo>
                  <a:lnTo>
                    <a:pt x="332473" y="136258"/>
                  </a:lnTo>
                  <a:lnTo>
                    <a:pt x="338315" y="160515"/>
                  </a:lnTo>
                  <a:lnTo>
                    <a:pt x="338950" y="161912"/>
                  </a:lnTo>
                  <a:lnTo>
                    <a:pt x="343141" y="161912"/>
                  </a:lnTo>
                  <a:lnTo>
                    <a:pt x="343268" y="151752"/>
                  </a:lnTo>
                  <a:lnTo>
                    <a:pt x="343903" y="139814"/>
                  </a:lnTo>
                  <a:lnTo>
                    <a:pt x="345808" y="120510"/>
                  </a:lnTo>
                  <a:lnTo>
                    <a:pt x="347459" y="115176"/>
                  </a:lnTo>
                  <a:lnTo>
                    <a:pt x="347459" y="110985"/>
                  </a:lnTo>
                  <a:lnTo>
                    <a:pt x="346697" y="110350"/>
                  </a:lnTo>
                  <a:lnTo>
                    <a:pt x="344284" y="110350"/>
                  </a:lnTo>
                  <a:lnTo>
                    <a:pt x="337299" y="118351"/>
                  </a:lnTo>
                  <a:lnTo>
                    <a:pt x="332473" y="119113"/>
                  </a:lnTo>
                  <a:lnTo>
                    <a:pt x="323964" y="119748"/>
                  </a:lnTo>
                  <a:lnTo>
                    <a:pt x="312534" y="120129"/>
                  </a:lnTo>
                  <a:lnTo>
                    <a:pt x="266560" y="120510"/>
                  </a:lnTo>
                  <a:lnTo>
                    <a:pt x="266179" y="119748"/>
                  </a:lnTo>
                  <a:lnTo>
                    <a:pt x="266179" y="17526"/>
                  </a:lnTo>
                  <a:lnTo>
                    <a:pt x="266814" y="16510"/>
                  </a:lnTo>
                  <a:lnTo>
                    <a:pt x="306692" y="17145"/>
                  </a:lnTo>
                  <a:lnTo>
                    <a:pt x="316217" y="17526"/>
                  </a:lnTo>
                  <a:lnTo>
                    <a:pt x="343141" y="44958"/>
                  </a:lnTo>
                  <a:lnTo>
                    <a:pt x="343903" y="46736"/>
                  </a:lnTo>
                  <a:lnTo>
                    <a:pt x="347459" y="46736"/>
                  </a:lnTo>
                  <a:lnTo>
                    <a:pt x="348475" y="42799"/>
                  </a:lnTo>
                  <a:lnTo>
                    <a:pt x="349110" y="38608"/>
                  </a:lnTo>
                  <a:lnTo>
                    <a:pt x="349872" y="23114"/>
                  </a:lnTo>
                  <a:lnTo>
                    <a:pt x="351269" y="9779"/>
                  </a:lnTo>
                  <a:lnTo>
                    <a:pt x="353047" y="5588"/>
                  </a:lnTo>
                  <a:lnTo>
                    <a:pt x="353047" y="1397"/>
                  </a:lnTo>
                  <a:lnTo>
                    <a:pt x="352666" y="0"/>
                  </a:lnTo>
                  <a:lnTo>
                    <a:pt x="349872" y="0"/>
                  </a:lnTo>
                  <a:lnTo>
                    <a:pt x="348475" y="1397"/>
                  </a:lnTo>
                  <a:lnTo>
                    <a:pt x="346697" y="1778"/>
                  </a:lnTo>
                  <a:lnTo>
                    <a:pt x="251447" y="3937"/>
                  </a:lnTo>
                  <a:lnTo>
                    <a:pt x="229362" y="2794"/>
                  </a:lnTo>
                  <a:lnTo>
                    <a:pt x="208026" y="2794"/>
                  </a:lnTo>
                  <a:lnTo>
                    <a:pt x="206248" y="3556"/>
                  </a:lnTo>
                  <a:lnTo>
                    <a:pt x="206248" y="6985"/>
                  </a:lnTo>
                  <a:lnTo>
                    <a:pt x="207645" y="7747"/>
                  </a:lnTo>
                  <a:lnTo>
                    <a:pt x="212217" y="7747"/>
                  </a:lnTo>
                  <a:lnTo>
                    <a:pt x="218059" y="8128"/>
                  </a:lnTo>
                  <a:lnTo>
                    <a:pt x="232537" y="11176"/>
                  </a:lnTo>
                  <a:lnTo>
                    <a:pt x="235331" y="16764"/>
                  </a:lnTo>
                  <a:lnTo>
                    <a:pt x="236601" y="198234"/>
                  </a:lnTo>
                  <a:lnTo>
                    <a:pt x="236474" y="211696"/>
                  </a:lnTo>
                  <a:lnTo>
                    <a:pt x="233553" y="252844"/>
                  </a:lnTo>
                  <a:lnTo>
                    <a:pt x="224790" y="262115"/>
                  </a:lnTo>
                  <a:lnTo>
                    <a:pt x="217424" y="263512"/>
                  </a:lnTo>
                  <a:lnTo>
                    <a:pt x="212217" y="263512"/>
                  </a:lnTo>
                  <a:lnTo>
                    <a:pt x="211455" y="264528"/>
                  </a:lnTo>
                  <a:lnTo>
                    <a:pt x="211455" y="267703"/>
                  </a:lnTo>
                  <a:lnTo>
                    <a:pt x="213233" y="268465"/>
                  </a:lnTo>
                  <a:lnTo>
                    <a:pt x="222377" y="268465"/>
                  </a:lnTo>
                  <a:lnTo>
                    <a:pt x="230378" y="267703"/>
                  </a:lnTo>
                  <a:lnTo>
                    <a:pt x="237490" y="267703"/>
                  </a:lnTo>
                  <a:lnTo>
                    <a:pt x="244716" y="267322"/>
                  </a:lnTo>
                  <a:lnTo>
                    <a:pt x="256019" y="267322"/>
                  </a:lnTo>
                  <a:lnTo>
                    <a:pt x="278752" y="268465"/>
                  </a:lnTo>
                  <a:lnTo>
                    <a:pt x="319519" y="269354"/>
                  </a:lnTo>
                  <a:lnTo>
                    <a:pt x="354444" y="269481"/>
                  </a:lnTo>
                  <a:lnTo>
                    <a:pt x="356857" y="260337"/>
                  </a:lnTo>
                  <a:lnTo>
                    <a:pt x="358381" y="252209"/>
                  </a:lnTo>
                  <a:lnTo>
                    <a:pt x="361429" y="226555"/>
                  </a:lnTo>
                  <a:lnTo>
                    <a:pt x="361429" y="220967"/>
                  </a:lnTo>
                  <a:close/>
                </a:path>
                <a:path w="723264" h="271780">
                  <a:moveTo>
                    <a:pt x="722744" y="131940"/>
                  </a:moveTo>
                  <a:lnTo>
                    <a:pt x="719950" y="102984"/>
                  </a:lnTo>
                  <a:lnTo>
                    <a:pt x="712457" y="78613"/>
                  </a:lnTo>
                  <a:lnTo>
                    <a:pt x="701535" y="58674"/>
                  </a:lnTo>
                  <a:lnTo>
                    <a:pt x="691375" y="45948"/>
                  </a:lnTo>
                  <a:lnTo>
                    <a:pt x="691375" y="142735"/>
                  </a:lnTo>
                  <a:lnTo>
                    <a:pt x="689470" y="166992"/>
                  </a:lnTo>
                  <a:lnTo>
                    <a:pt x="675373" y="210426"/>
                  </a:lnTo>
                  <a:lnTo>
                    <a:pt x="646163" y="240271"/>
                  </a:lnTo>
                  <a:lnTo>
                    <a:pt x="603872" y="256908"/>
                  </a:lnTo>
                  <a:lnTo>
                    <a:pt x="579996" y="259067"/>
                  </a:lnTo>
                  <a:lnTo>
                    <a:pt x="553961" y="257797"/>
                  </a:lnTo>
                  <a:lnTo>
                    <a:pt x="518909" y="240398"/>
                  </a:lnTo>
                  <a:lnTo>
                    <a:pt x="516242" y="189979"/>
                  </a:lnTo>
                  <a:lnTo>
                    <a:pt x="516115" y="166992"/>
                  </a:lnTo>
                  <a:lnTo>
                    <a:pt x="516369" y="20574"/>
                  </a:lnTo>
                  <a:lnTo>
                    <a:pt x="517512" y="18796"/>
                  </a:lnTo>
                  <a:lnTo>
                    <a:pt x="523354" y="16002"/>
                  </a:lnTo>
                  <a:lnTo>
                    <a:pt x="536308" y="14986"/>
                  </a:lnTo>
                  <a:lnTo>
                    <a:pt x="543293" y="14986"/>
                  </a:lnTo>
                  <a:lnTo>
                    <a:pt x="603745" y="21717"/>
                  </a:lnTo>
                  <a:lnTo>
                    <a:pt x="657720" y="54610"/>
                  </a:lnTo>
                  <a:lnTo>
                    <a:pt x="679945" y="87630"/>
                  </a:lnTo>
                  <a:lnTo>
                    <a:pt x="691375" y="142735"/>
                  </a:lnTo>
                  <a:lnTo>
                    <a:pt x="691375" y="45948"/>
                  </a:lnTo>
                  <a:lnTo>
                    <a:pt x="688962" y="42926"/>
                  </a:lnTo>
                  <a:lnTo>
                    <a:pt x="654291" y="18542"/>
                  </a:lnTo>
                  <a:lnTo>
                    <a:pt x="642607" y="14986"/>
                  </a:lnTo>
                  <a:lnTo>
                    <a:pt x="616064" y="6858"/>
                  </a:lnTo>
                  <a:lnTo>
                    <a:pt x="588886" y="4191"/>
                  </a:lnTo>
                  <a:lnTo>
                    <a:pt x="579234" y="3175"/>
                  </a:lnTo>
                  <a:lnTo>
                    <a:pt x="548627" y="3048"/>
                  </a:lnTo>
                  <a:lnTo>
                    <a:pt x="532879" y="3175"/>
                  </a:lnTo>
                  <a:lnTo>
                    <a:pt x="501383" y="4191"/>
                  </a:lnTo>
                  <a:lnTo>
                    <a:pt x="474459" y="3175"/>
                  </a:lnTo>
                  <a:lnTo>
                    <a:pt x="461759" y="3048"/>
                  </a:lnTo>
                  <a:lnTo>
                    <a:pt x="457949" y="3048"/>
                  </a:lnTo>
                  <a:lnTo>
                    <a:pt x="456171" y="3810"/>
                  </a:lnTo>
                  <a:lnTo>
                    <a:pt x="456171" y="7239"/>
                  </a:lnTo>
                  <a:lnTo>
                    <a:pt x="457568" y="8001"/>
                  </a:lnTo>
                  <a:lnTo>
                    <a:pt x="462140" y="8001"/>
                  </a:lnTo>
                  <a:lnTo>
                    <a:pt x="468109" y="8382"/>
                  </a:lnTo>
                  <a:lnTo>
                    <a:pt x="486524" y="50546"/>
                  </a:lnTo>
                  <a:lnTo>
                    <a:pt x="486651" y="191884"/>
                  </a:lnTo>
                  <a:lnTo>
                    <a:pt x="486397" y="208902"/>
                  </a:lnTo>
                  <a:lnTo>
                    <a:pt x="483476" y="252336"/>
                  </a:lnTo>
                  <a:lnTo>
                    <a:pt x="474713" y="261480"/>
                  </a:lnTo>
                  <a:lnTo>
                    <a:pt x="471538" y="262242"/>
                  </a:lnTo>
                  <a:lnTo>
                    <a:pt x="467474" y="262877"/>
                  </a:lnTo>
                  <a:lnTo>
                    <a:pt x="462140" y="262877"/>
                  </a:lnTo>
                  <a:lnTo>
                    <a:pt x="461505" y="264020"/>
                  </a:lnTo>
                  <a:lnTo>
                    <a:pt x="461505" y="267068"/>
                  </a:lnTo>
                  <a:lnTo>
                    <a:pt x="463156" y="267830"/>
                  </a:lnTo>
                  <a:lnTo>
                    <a:pt x="472300" y="267830"/>
                  </a:lnTo>
                  <a:lnTo>
                    <a:pt x="480301" y="267068"/>
                  </a:lnTo>
                  <a:lnTo>
                    <a:pt x="487286" y="267068"/>
                  </a:lnTo>
                  <a:lnTo>
                    <a:pt x="494652" y="266687"/>
                  </a:lnTo>
                  <a:lnTo>
                    <a:pt x="515620" y="266687"/>
                  </a:lnTo>
                  <a:lnTo>
                    <a:pt x="515620" y="268973"/>
                  </a:lnTo>
                  <a:lnTo>
                    <a:pt x="542150" y="268973"/>
                  </a:lnTo>
                  <a:lnTo>
                    <a:pt x="542150" y="270243"/>
                  </a:lnTo>
                  <a:lnTo>
                    <a:pt x="573278" y="270243"/>
                  </a:lnTo>
                  <a:lnTo>
                    <a:pt x="573278" y="271513"/>
                  </a:lnTo>
                  <a:lnTo>
                    <a:pt x="580110" y="271513"/>
                  </a:lnTo>
                  <a:lnTo>
                    <a:pt x="580110" y="270243"/>
                  </a:lnTo>
                  <a:lnTo>
                    <a:pt x="591883" y="270243"/>
                  </a:lnTo>
                  <a:lnTo>
                    <a:pt x="591883" y="268973"/>
                  </a:lnTo>
                  <a:lnTo>
                    <a:pt x="609523" y="268973"/>
                  </a:lnTo>
                  <a:lnTo>
                    <a:pt x="609523" y="266687"/>
                  </a:lnTo>
                  <a:lnTo>
                    <a:pt x="618985" y="266687"/>
                  </a:lnTo>
                  <a:lnTo>
                    <a:pt x="641591" y="259067"/>
                  </a:lnTo>
                  <a:lnTo>
                    <a:pt x="685025" y="230746"/>
                  </a:lnTo>
                  <a:lnTo>
                    <a:pt x="711314" y="189979"/>
                  </a:lnTo>
                  <a:lnTo>
                    <a:pt x="722744" y="131940"/>
                  </a:lnTo>
                  <a:close/>
                </a:path>
              </a:pathLst>
            </a:custGeom>
            <a:solidFill>
              <a:srgbClr val="FFFFFF"/>
            </a:solidFill>
          </p:spPr>
          <p:txBody>
            <a:bodyPr wrap="square" lIns="0" tIns="0" rIns="0" bIns="0" rtlCol="0"/>
            <a:lstStyle/>
            <a:p>
              <a:endParaRPr/>
            </a:p>
          </p:txBody>
        </p:sp>
        <p:pic>
          <p:nvPicPr>
            <p:cNvPr id="12" name="object 12"/>
            <p:cNvPicPr/>
            <p:nvPr/>
          </p:nvPicPr>
          <p:blipFill>
            <a:blip r:embed="rId5" cstate="print"/>
            <a:stretch>
              <a:fillRect/>
            </a:stretch>
          </p:blipFill>
          <p:spPr>
            <a:xfrm>
              <a:off x="3278758" y="1299051"/>
              <a:ext cx="253744" cy="136016"/>
            </a:xfrm>
            <a:prstGeom prst="rect">
              <a:avLst/>
            </a:prstGeom>
          </p:spPr>
        </p:pic>
        <p:sp>
          <p:nvSpPr>
            <p:cNvPr id="13" name="object 13"/>
            <p:cNvSpPr/>
            <p:nvPr/>
          </p:nvSpPr>
          <p:spPr>
            <a:xfrm>
              <a:off x="3279311" y="1175354"/>
              <a:ext cx="90170" cy="255270"/>
            </a:xfrm>
            <a:custGeom>
              <a:avLst/>
              <a:gdLst/>
              <a:ahLst/>
              <a:cxnLst/>
              <a:rect l="l" t="t" r="r" b="b"/>
              <a:pathLst>
                <a:path w="90170" h="255269">
                  <a:moveTo>
                    <a:pt x="72513" y="0"/>
                  </a:moveTo>
                  <a:lnTo>
                    <a:pt x="0" y="0"/>
                  </a:lnTo>
                  <a:lnTo>
                    <a:pt x="6093" y="380"/>
                  </a:lnTo>
                  <a:lnTo>
                    <a:pt x="8760" y="1016"/>
                  </a:lnTo>
                  <a:lnTo>
                    <a:pt x="24381" y="190877"/>
                  </a:lnTo>
                  <a:lnTo>
                    <a:pt x="24254" y="203448"/>
                  </a:lnTo>
                  <a:lnTo>
                    <a:pt x="21333" y="244469"/>
                  </a:lnTo>
                  <a:lnTo>
                    <a:pt x="12697" y="253613"/>
                  </a:lnTo>
                  <a:lnTo>
                    <a:pt x="9522" y="254375"/>
                  </a:lnTo>
                  <a:lnTo>
                    <a:pt x="5331" y="255010"/>
                  </a:lnTo>
                  <a:lnTo>
                    <a:pt x="78482" y="255010"/>
                  </a:lnTo>
                  <a:lnTo>
                    <a:pt x="67941" y="253613"/>
                  </a:lnTo>
                  <a:lnTo>
                    <a:pt x="52828" y="203448"/>
                  </a:lnTo>
                  <a:lnTo>
                    <a:pt x="52574" y="123949"/>
                  </a:lnTo>
                  <a:lnTo>
                    <a:pt x="90039" y="123949"/>
                  </a:lnTo>
                  <a:lnTo>
                    <a:pt x="84070" y="117599"/>
                  </a:lnTo>
                  <a:lnTo>
                    <a:pt x="52574" y="117599"/>
                  </a:lnTo>
                  <a:lnTo>
                    <a:pt x="52701" y="42545"/>
                  </a:lnTo>
                  <a:lnTo>
                    <a:pt x="56765" y="2794"/>
                  </a:lnTo>
                  <a:lnTo>
                    <a:pt x="72513" y="0"/>
                  </a:lnTo>
                  <a:close/>
                </a:path>
              </a:pathLst>
            </a:custGeom>
            <a:solidFill>
              <a:srgbClr val="FFFFFF"/>
            </a:solidFill>
          </p:spPr>
          <p:txBody>
            <a:bodyPr wrap="square" lIns="0" tIns="0" rIns="0" bIns="0" rtlCol="0"/>
            <a:lstStyle/>
            <a:p>
              <a:endParaRPr/>
            </a:p>
          </p:txBody>
        </p:sp>
        <p:pic>
          <p:nvPicPr>
            <p:cNvPr id="14" name="object 14"/>
            <p:cNvPicPr/>
            <p:nvPr/>
          </p:nvPicPr>
          <p:blipFill>
            <a:blip r:embed="rId6" cstate="print"/>
            <a:stretch>
              <a:fillRect/>
            </a:stretch>
          </p:blipFill>
          <p:spPr>
            <a:xfrm>
              <a:off x="3273552" y="1170146"/>
              <a:ext cx="222123" cy="122553"/>
            </a:xfrm>
            <a:prstGeom prst="rect">
              <a:avLst/>
            </a:prstGeom>
          </p:spPr>
        </p:pic>
        <p:pic>
          <p:nvPicPr>
            <p:cNvPr id="15" name="object 15"/>
            <p:cNvPicPr/>
            <p:nvPr/>
          </p:nvPicPr>
          <p:blipFill>
            <a:blip r:embed="rId7" cstate="print"/>
            <a:stretch>
              <a:fillRect/>
            </a:stretch>
          </p:blipFill>
          <p:spPr>
            <a:xfrm>
              <a:off x="3572154" y="1170146"/>
              <a:ext cx="181075" cy="266444"/>
            </a:xfrm>
            <a:prstGeom prst="rect">
              <a:avLst/>
            </a:prstGeom>
          </p:spPr>
        </p:pic>
        <p:sp>
          <p:nvSpPr>
            <p:cNvPr id="16" name="object 16"/>
            <p:cNvSpPr/>
            <p:nvPr/>
          </p:nvSpPr>
          <p:spPr>
            <a:xfrm>
              <a:off x="3805326" y="1430241"/>
              <a:ext cx="78740" cy="5080"/>
            </a:xfrm>
            <a:custGeom>
              <a:avLst/>
              <a:gdLst/>
              <a:ahLst/>
              <a:cxnLst/>
              <a:rect l="l" t="t" r="r" b="b"/>
              <a:pathLst>
                <a:path w="78739" h="5080">
                  <a:moveTo>
                    <a:pt x="77597" y="0"/>
                  </a:moveTo>
                  <a:lnTo>
                    <a:pt x="1397" y="0"/>
                  </a:lnTo>
                  <a:lnTo>
                    <a:pt x="0" y="635"/>
                  </a:lnTo>
                  <a:lnTo>
                    <a:pt x="0" y="4191"/>
                  </a:lnTo>
                  <a:lnTo>
                    <a:pt x="2031" y="4952"/>
                  </a:lnTo>
                  <a:lnTo>
                    <a:pt x="19176" y="4699"/>
                  </a:lnTo>
                  <a:lnTo>
                    <a:pt x="46227" y="3810"/>
                  </a:lnTo>
                  <a:lnTo>
                    <a:pt x="50926" y="3937"/>
                  </a:lnTo>
                  <a:lnTo>
                    <a:pt x="73405" y="4952"/>
                  </a:lnTo>
                  <a:lnTo>
                    <a:pt x="76580" y="4825"/>
                  </a:lnTo>
                  <a:lnTo>
                    <a:pt x="78739" y="4191"/>
                  </a:lnTo>
                  <a:lnTo>
                    <a:pt x="78739" y="635"/>
                  </a:lnTo>
                  <a:lnTo>
                    <a:pt x="77597" y="0"/>
                  </a:lnTo>
                  <a:close/>
                </a:path>
              </a:pathLst>
            </a:custGeom>
            <a:solidFill>
              <a:srgbClr val="FFFFFF"/>
            </a:solidFill>
          </p:spPr>
          <p:txBody>
            <a:bodyPr wrap="square" lIns="0" tIns="0" rIns="0" bIns="0" rtlCol="0"/>
            <a:lstStyle/>
            <a:p>
              <a:endParaRPr/>
            </a:p>
          </p:txBody>
        </p:sp>
        <p:pic>
          <p:nvPicPr>
            <p:cNvPr id="17" name="object 17"/>
            <p:cNvPicPr/>
            <p:nvPr/>
          </p:nvPicPr>
          <p:blipFill>
            <a:blip r:embed="rId8" cstate="print"/>
            <a:stretch>
              <a:fillRect/>
            </a:stretch>
          </p:blipFill>
          <p:spPr>
            <a:xfrm>
              <a:off x="3970272" y="1331690"/>
              <a:ext cx="101725" cy="103124"/>
            </a:xfrm>
            <a:prstGeom prst="rect">
              <a:avLst/>
            </a:prstGeom>
          </p:spPr>
        </p:pic>
        <p:sp>
          <p:nvSpPr>
            <p:cNvPr id="18" name="object 18"/>
            <p:cNvSpPr/>
            <p:nvPr/>
          </p:nvSpPr>
          <p:spPr>
            <a:xfrm>
              <a:off x="3810919" y="1165829"/>
              <a:ext cx="191135" cy="264795"/>
            </a:xfrm>
            <a:custGeom>
              <a:avLst/>
              <a:gdLst/>
              <a:ahLst/>
              <a:cxnLst/>
              <a:rect l="l" t="t" r="r" b="b"/>
              <a:pathLst>
                <a:path w="191135" h="264794">
                  <a:moveTo>
                    <a:pt x="126234" y="0"/>
                  </a:moveTo>
                  <a:lnTo>
                    <a:pt x="122043" y="0"/>
                  </a:lnTo>
                  <a:lnTo>
                    <a:pt x="120773" y="2158"/>
                  </a:lnTo>
                  <a:lnTo>
                    <a:pt x="37082" y="230753"/>
                  </a:lnTo>
                  <a:lnTo>
                    <a:pt x="32129" y="242945"/>
                  </a:lnTo>
                  <a:lnTo>
                    <a:pt x="0" y="264408"/>
                  </a:lnTo>
                  <a:lnTo>
                    <a:pt x="60196" y="264408"/>
                  </a:lnTo>
                  <a:lnTo>
                    <a:pt x="52830" y="261233"/>
                  </a:lnTo>
                  <a:lnTo>
                    <a:pt x="52830" y="247898"/>
                  </a:lnTo>
                  <a:lnTo>
                    <a:pt x="54481" y="239516"/>
                  </a:lnTo>
                  <a:lnTo>
                    <a:pt x="57656" y="230753"/>
                  </a:lnTo>
                  <a:lnTo>
                    <a:pt x="79372" y="167129"/>
                  </a:lnTo>
                  <a:lnTo>
                    <a:pt x="80388" y="166113"/>
                  </a:lnTo>
                  <a:lnTo>
                    <a:pt x="190875" y="166113"/>
                  </a:lnTo>
                  <a:lnTo>
                    <a:pt x="186049" y="153540"/>
                  </a:lnTo>
                  <a:lnTo>
                    <a:pt x="84960" y="153540"/>
                  </a:lnTo>
                  <a:lnTo>
                    <a:pt x="84325" y="152905"/>
                  </a:lnTo>
                  <a:lnTo>
                    <a:pt x="117598" y="51435"/>
                  </a:lnTo>
                  <a:lnTo>
                    <a:pt x="146808" y="51435"/>
                  </a:lnTo>
                  <a:lnTo>
                    <a:pt x="127758" y="1650"/>
                  </a:lnTo>
                  <a:lnTo>
                    <a:pt x="126234" y="0"/>
                  </a:lnTo>
                  <a:close/>
                </a:path>
              </a:pathLst>
            </a:custGeom>
            <a:solidFill>
              <a:srgbClr val="FFFFFF"/>
            </a:solidFill>
          </p:spPr>
          <p:txBody>
            <a:bodyPr wrap="square" lIns="0" tIns="0" rIns="0" bIns="0" rtlCol="0"/>
            <a:lstStyle/>
            <a:p>
              <a:endParaRPr/>
            </a:p>
          </p:txBody>
        </p:sp>
        <p:pic>
          <p:nvPicPr>
            <p:cNvPr id="19" name="object 19"/>
            <p:cNvPicPr/>
            <p:nvPr/>
          </p:nvPicPr>
          <p:blipFill>
            <a:blip r:embed="rId9" cstate="print"/>
            <a:stretch>
              <a:fillRect/>
            </a:stretch>
          </p:blipFill>
          <p:spPr>
            <a:xfrm>
              <a:off x="3930267" y="1217009"/>
              <a:ext cx="66800" cy="102106"/>
            </a:xfrm>
            <a:prstGeom prst="rect">
              <a:avLst/>
            </a:prstGeom>
          </p:spPr>
        </p:pic>
        <p:pic>
          <p:nvPicPr>
            <p:cNvPr id="20" name="object 20"/>
            <p:cNvPicPr/>
            <p:nvPr/>
          </p:nvPicPr>
          <p:blipFill>
            <a:blip r:embed="rId10" cstate="print"/>
            <a:stretch>
              <a:fillRect/>
            </a:stretch>
          </p:blipFill>
          <p:spPr>
            <a:xfrm>
              <a:off x="3098290" y="1170402"/>
              <a:ext cx="89834" cy="266442"/>
            </a:xfrm>
            <a:prstGeom prst="rect">
              <a:avLst/>
            </a:prstGeom>
          </p:spPr>
        </p:pic>
        <p:pic>
          <p:nvPicPr>
            <p:cNvPr id="21" name="object 21"/>
            <p:cNvPicPr/>
            <p:nvPr/>
          </p:nvPicPr>
          <p:blipFill>
            <a:blip r:embed="rId11" cstate="print"/>
            <a:stretch>
              <a:fillRect/>
            </a:stretch>
          </p:blipFill>
          <p:spPr>
            <a:xfrm>
              <a:off x="4132972" y="1374616"/>
              <a:ext cx="80138" cy="74168"/>
            </a:xfrm>
            <a:prstGeom prst="rect">
              <a:avLst/>
            </a:prstGeom>
          </p:spPr>
        </p:pic>
        <p:sp>
          <p:nvSpPr>
            <p:cNvPr id="22" name="object 22"/>
            <p:cNvSpPr/>
            <p:nvPr/>
          </p:nvSpPr>
          <p:spPr>
            <a:xfrm>
              <a:off x="4142116" y="1165839"/>
              <a:ext cx="126364" cy="266700"/>
            </a:xfrm>
            <a:custGeom>
              <a:avLst/>
              <a:gdLst/>
              <a:ahLst/>
              <a:cxnLst/>
              <a:rect l="l" t="t" r="r" b="b"/>
              <a:pathLst>
                <a:path w="126364" h="266700">
                  <a:moveTo>
                    <a:pt x="72391" y="0"/>
                  </a:moveTo>
                  <a:lnTo>
                    <a:pt x="42292" y="4572"/>
                  </a:lnTo>
                  <a:lnTo>
                    <a:pt x="19559" y="17399"/>
                  </a:lnTo>
                  <a:lnTo>
                    <a:pt x="5080" y="37210"/>
                  </a:lnTo>
                  <a:lnTo>
                    <a:pt x="0" y="62864"/>
                  </a:lnTo>
                  <a:lnTo>
                    <a:pt x="1905" y="80391"/>
                  </a:lnTo>
                  <a:lnTo>
                    <a:pt x="8891" y="98158"/>
                  </a:lnTo>
                  <a:lnTo>
                    <a:pt x="22734" y="117208"/>
                  </a:lnTo>
                  <a:lnTo>
                    <a:pt x="45467" y="138544"/>
                  </a:lnTo>
                  <a:lnTo>
                    <a:pt x="61088" y="151498"/>
                  </a:lnTo>
                  <a:lnTo>
                    <a:pt x="80138" y="168389"/>
                  </a:lnTo>
                  <a:lnTo>
                    <a:pt x="92457" y="183121"/>
                  </a:lnTo>
                  <a:lnTo>
                    <a:pt x="99315" y="197854"/>
                  </a:lnTo>
                  <a:lnTo>
                    <a:pt x="101347" y="214237"/>
                  </a:lnTo>
                  <a:lnTo>
                    <a:pt x="99950" y="225286"/>
                  </a:lnTo>
                  <a:lnTo>
                    <a:pt x="96013" y="235827"/>
                  </a:lnTo>
                  <a:lnTo>
                    <a:pt x="89282" y="245225"/>
                  </a:lnTo>
                  <a:lnTo>
                    <a:pt x="79884" y="252972"/>
                  </a:lnTo>
                  <a:lnTo>
                    <a:pt x="81408" y="256528"/>
                  </a:lnTo>
                  <a:lnTo>
                    <a:pt x="82297" y="260338"/>
                  </a:lnTo>
                  <a:lnTo>
                    <a:pt x="82297" y="265164"/>
                  </a:lnTo>
                  <a:lnTo>
                    <a:pt x="82043" y="266561"/>
                  </a:lnTo>
                  <a:lnTo>
                    <a:pt x="87123" y="264402"/>
                  </a:lnTo>
                  <a:lnTo>
                    <a:pt x="120270" y="228969"/>
                  </a:lnTo>
                  <a:lnTo>
                    <a:pt x="126112" y="201029"/>
                  </a:lnTo>
                  <a:lnTo>
                    <a:pt x="116079" y="161658"/>
                  </a:lnTo>
                  <a:lnTo>
                    <a:pt x="75058" y="118986"/>
                  </a:lnTo>
                  <a:lnTo>
                    <a:pt x="65406" y="111366"/>
                  </a:lnTo>
                  <a:lnTo>
                    <a:pt x="44578" y="93967"/>
                  </a:lnTo>
                  <a:lnTo>
                    <a:pt x="31497" y="79628"/>
                  </a:lnTo>
                  <a:lnTo>
                    <a:pt x="24639" y="66548"/>
                  </a:lnTo>
                  <a:lnTo>
                    <a:pt x="22734" y="52704"/>
                  </a:lnTo>
                  <a:lnTo>
                    <a:pt x="26036" y="35686"/>
                  </a:lnTo>
                  <a:lnTo>
                    <a:pt x="35180" y="22986"/>
                  </a:lnTo>
                  <a:lnTo>
                    <a:pt x="48769" y="14985"/>
                  </a:lnTo>
                  <a:lnTo>
                    <a:pt x="65660" y="12192"/>
                  </a:lnTo>
                  <a:lnTo>
                    <a:pt x="85726" y="14604"/>
                  </a:lnTo>
                  <a:lnTo>
                    <a:pt x="98807" y="20066"/>
                  </a:lnTo>
                  <a:lnTo>
                    <a:pt x="113920" y="48132"/>
                  </a:lnTo>
                  <a:lnTo>
                    <a:pt x="114682" y="52704"/>
                  </a:lnTo>
                  <a:lnTo>
                    <a:pt x="118492" y="52704"/>
                  </a:lnTo>
                  <a:lnTo>
                    <a:pt x="119127" y="50292"/>
                  </a:lnTo>
                  <a:lnTo>
                    <a:pt x="119381" y="29082"/>
                  </a:lnTo>
                  <a:lnTo>
                    <a:pt x="120524" y="5969"/>
                  </a:lnTo>
                  <a:lnTo>
                    <a:pt x="119889" y="5333"/>
                  </a:lnTo>
                  <a:lnTo>
                    <a:pt x="114301" y="5333"/>
                  </a:lnTo>
                  <a:lnTo>
                    <a:pt x="98045" y="2031"/>
                  </a:lnTo>
                  <a:lnTo>
                    <a:pt x="90425" y="1016"/>
                  </a:lnTo>
                  <a:lnTo>
                    <a:pt x="81916" y="253"/>
                  </a:lnTo>
                  <a:lnTo>
                    <a:pt x="72391" y="0"/>
                  </a:lnTo>
                  <a:close/>
                </a:path>
              </a:pathLst>
            </a:custGeom>
            <a:solidFill>
              <a:srgbClr val="FFFFFF"/>
            </a:solidFill>
          </p:spPr>
          <p:txBody>
            <a:bodyPr wrap="square" lIns="0" tIns="0" rIns="0" bIns="0" rtlCol="0"/>
            <a:lstStyle/>
            <a:p>
              <a:endParaRPr/>
            </a:p>
          </p:txBody>
        </p:sp>
        <p:pic>
          <p:nvPicPr>
            <p:cNvPr id="23" name="object 23"/>
            <p:cNvPicPr/>
            <p:nvPr/>
          </p:nvPicPr>
          <p:blipFill>
            <a:blip r:embed="rId12" cstate="print"/>
            <a:stretch>
              <a:fillRect/>
            </a:stretch>
          </p:blipFill>
          <p:spPr>
            <a:xfrm>
              <a:off x="2135124" y="1523960"/>
              <a:ext cx="120337" cy="115575"/>
            </a:xfrm>
            <a:prstGeom prst="rect">
              <a:avLst/>
            </a:prstGeom>
          </p:spPr>
        </p:pic>
        <p:pic>
          <p:nvPicPr>
            <p:cNvPr id="24" name="object 24"/>
            <p:cNvPicPr/>
            <p:nvPr/>
          </p:nvPicPr>
          <p:blipFill>
            <a:blip r:embed="rId13" cstate="print"/>
            <a:stretch>
              <a:fillRect/>
            </a:stretch>
          </p:blipFill>
          <p:spPr>
            <a:xfrm>
              <a:off x="2342386" y="1523960"/>
              <a:ext cx="115760" cy="118623"/>
            </a:xfrm>
            <a:prstGeom prst="rect">
              <a:avLst/>
            </a:prstGeom>
          </p:spPr>
        </p:pic>
        <p:pic>
          <p:nvPicPr>
            <p:cNvPr id="25" name="object 25"/>
            <p:cNvPicPr/>
            <p:nvPr/>
          </p:nvPicPr>
          <p:blipFill>
            <a:blip r:embed="rId14" cstate="print"/>
            <a:stretch>
              <a:fillRect/>
            </a:stretch>
          </p:blipFill>
          <p:spPr>
            <a:xfrm>
              <a:off x="2549652" y="1523960"/>
              <a:ext cx="114231" cy="115575"/>
            </a:xfrm>
            <a:prstGeom prst="rect">
              <a:avLst/>
            </a:prstGeom>
          </p:spPr>
        </p:pic>
        <p:pic>
          <p:nvPicPr>
            <p:cNvPr id="26" name="object 26"/>
            <p:cNvPicPr/>
            <p:nvPr/>
          </p:nvPicPr>
          <p:blipFill>
            <a:blip r:embed="rId15" cstate="print"/>
            <a:stretch>
              <a:fillRect/>
            </a:stretch>
          </p:blipFill>
          <p:spPr>
            <a:xfrm>
              <a:off x="2726436" y="1523960"/>
              <a:ext cx="115751" cy="118623"/>
            </a:xfrm>
            <a:prstGeom prst="rect">
              <a:avLst/>
            </a:prstGeom>
          </p:spPr>
        </p:pic>
        <p:pic>
          <p:nvPicPr>
            <p:cNvPr id="27" name="object 27"/>
            <p:cNvPicPr/>
            <p:nvPr/>
          </p:nvPicPr>
          <p:blipFill>
            <a:blip r:embed="rId16" cstate="print"/>
            <a:stretch>
              <a:fillRect/>
            </a:stretch>
          </p:blipFill>
          <p:spPr>
            <a:xfrm>
              <a:off x="2932174" y="1523960"/>
              <a:ext cx="114221" cy="115575"/>
            </a:xfrm>
            <a:prstGeom prst="rect">
              <a:avLst/>
            </a:prstGeom>
          </p:spPr>
        </p:pic>
        <p:pic>
          <p:nvPicPr>
            <p:cNvPr id="28" name="object 28"/>
            <p:cNvPicPr/>
            <p:nvPr/>
          </p:nvPicPr>
          <p:blipFill>
            <a:blip r:embed="rId17" cstate="print"/>
            <a:stretch>
              <a:fillRect/>
            </a:stretch>
          </p:blipFill>
          <p:spPr>
            <a:xfrm>
              <a:off x="3238498" y="1523960"/>
              <a:ext cx="79164" cy="115575"/>
            </a:xfrm>
            <a:prstGeom prst="rect">
              <a:avLst/>
            </a:prstGeom>
          </p:spPr>
        </p:pic>
        <p:sp>
          <p:nvSpPr>
            <p:cNvPr id="29" name="object 29"/>
            <p:cNvSpPr/>
            <p:nvPr/>
          </p:nvSpPr>
          <p:spPr>
            <a:xfrm>
              <a:off x="3404527" y="1520913"/>
              <a:ext cx="115570" cy="122555"/>
            </a:xfrm>
            <a:custGeom>
              <a:avLst/>
              <a:gdLst/>
              <a:ahLst/>
              <a:cxnLst/>
              <a:rect l="l" t="t" r="r" b="b"/>
              <a:pathLst>
                <a:path w="115570" h="122555">
                  <a:moveTo>
                    <a:pt x="68072" y="4699"/>
                  </a:moveTo>
                  <a:lnTo>
                    <a:pt x="63500" y="0"/>
                  </a:lnTo>
                  <a:lnTo>
                    <a:pt x="51943" y="0"/>
                  </a:lnTo>
                  <a:lnTo>
                    <a:pt x="47244" y="4699"/>
                  </a:lnTo>
                  <a:lnTo>
                    <a:pt x="47244" y="16129"/>
                  </a:lnTo>
                  <a:lnTo>
                    <a:pt x="51943" y="20828"/>
                  </a:lnTo>
                  <a:lnTo>
                    <a:pt x="63500" y="20828"/>
                  </a:lnTo>
                  <a:lnTo>
                    <a:pt x="68072" y="16129"/>
                  </a:lnTo>
                  <a:lnTo>
                    <a:pt x="68072" y="4699"/>
                  </a:lnTo>
                  <a:close/>
                </a:path>
                <a:path w="115570" h="122555">
                  <a:moveTo>
                    <a:pt x="115303" y="3314"/>
                  </a:moveTo>
                  <a:lnTo>
                    <a:pt x="114541" y="3060"/>
                  </a:lnTo>
                  <a:lnTo>
                    <a:pt x="108331" y="3060"/>
                  </a:lnTo>
                  <a:lnTo>
                    <a:pt x="99060" y="3441"/>
                  </a:lnTo>
                  <a:lnTo>
                    <a:pt x="90551" y="3060"/>
                  </a:lnTo>
                  <a:lnTo>
                    <a:pt x="81915" y="3060"/>
                  </a:lnTo>
                  <a:lnTo>
                    <a:pt x="81153" y="3314"/>
                  </a:lnTo>
                  <a:lnTo>
                    <a:pt x="81153" y="4838"/>
                  </a:lnTo>
                  <a:lnTo>
                    <a:pt x="81788" y="5219"/>
                  </a:lnTo>
                  <a:lnTo>
                    <a:pt x="86360" y="5346"/>
                  </a:lnTo>
                  <a:lnTo>
                    <a:pt x="87630" y="5727"/>
                  </a:lnTo>
                  <a:lnTo>
                    <a:pt x="94361" y="70370"/>
                  </a:lnTo>
                  <a:lnTo>
                    <a:pt x="94107" y="78498"/>
                  </a:lnTo>
                  <a:lnTo>
                    <a:pt x="75057" y="113042"/>
                  </a:lnTo>
                  <a:lnTo>
                    <a:pt x="61468" y="116090"/>
                  </a:lnTo>
                  <a:lnTo>
                    <a:pt x="52705" y="116090"/>
                  </a:lnTo>
                  <a:lnTo>
                    <a:pt x="45847" y="114693"/>
                  </a:lnTo>
                  <a:lnTo>
                    <a:pt x="26797" y="70370"/>
                  </a:lnTo>
                  <a:lnTo>
                    <a:pt x="26797" y="18300"/>
                  </a:lnTo>
                  <a:lnTo>
                    <a:pt x="27432" y="9029"/>
                  </a:lnTo>
                  <a:lnTo>
                    <a:pt x="28575" y="6235"/>
                  </a:lnTo>
                  <a:lnTo>
                    <a:pt x="35433" y="5219"/>
                  </a:lnTo>
                  <a:lnTo>
                    <a:pt x="37211" y="5219"/>
                  </a:lnTo>
                  <a:lnTo>
                    <a:pt x="37719" y="4838"/>
                  </a:lnTo>
                  <a:lnTo>
                    <a:pt x="37719" y="3314"/>
                  </a:lnTo>
                  <a:lnTo>
                    <a:pt x="37084" y="3060"/>
                  </a:lnTo>
                  <a:lnTo>
                    <a:pt x="30734" y="3060"/>
                  </a:lnTo>
                  <a:lnTo>
                    <a:pt x="18669" y="3441"/>
                  </a:lnTo>
                  <a:lnTo>
                    <a:pt x="9398" y="3060"/>
                  </a:lnTo>
                  <a:lnTo>
                    <a:pt x="762" y="3060"/>
                  </a:lnTo>
                  <a:lnTo>
                    <a:pt x="0" y="3314"/>
                  </a:lnTo>
                  <a:lnTo>
                    <a:pt x="0" y="4838"/>
                  </a:lnTo>
                  <a:lnTo>
                    <a:pt x="635" y="5219"/>
                  </a:lnTo>
                  <a:lnTo>
                    <a:pt x="5207" y="5346"/>
                  </a:lnTo>
                  <a:lnTo>
                    <a:pt x="6477" y="5727"/>
                  </a:lnTo>
                  <a:lnTo>
                    <a:pt x="13335" y="70370"/>
                  </a:lnTo>
                  <a:lnTo>
                    <a:pt x="14351" y="85229"/>
                  </a:lnTo>
                  <a:lnTo>
                    <a:pt x="35560" y="117106"/>
                  </a:lnTo>
                  <a:lnTo>
                    <a:pt x="58420" y="121932"/>
                  </a:lnTo>
                  <a:lnTo>
                    <a:pt x="65659" y="121551"/>
                  </a:lnTo>
                  <a:lnTo>
                    <a:pt x="73533" y="119900"/>
                  </a:lnTo>
                  <a:lnTo>
                    <a:pt x="81788" y="116471"/>
                  </a:lnTo>
                  <a:lnTo>
                    <a:pt x="82296" y="116090"/>
                  </a:lnTo>
                  <a:lnTo>
                    <a:pt x="103759" y="76974"/>
                  </a:lnTo>
                  <a:lnTo>
                    <a:pt x="104394" y="18300"/>
                  </a:lnTo>
                  <a:lnTo>
                    <a:pt x="112141" y="5346"/>
                  </a:lnTo>
                  <a:lnTo>
                    <a:pt x="114668" y="5219"/>
                  </a:lnTo>
                  <a:lnTo>
                    <a:pt x="115303" y="4838"/>
                  </a:lnTo>
                  <a:lnTo>
                    <a:pt x="115303" y="3314"/>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print"/>
            <a:stretch>
              <a:fillRect/>
            </a:stretch>
          </p:blipFill>
          <p:spPr>
            <a:xfrm>
              <a:off x="3610354" y="1523960"/>
              <a:ext cx="117252" cy="115575"/>
            </a:xfrm>
            <a:prstGeom prst="rect">
              <a:avLst/>
            </a:prstGeom>
          </p:spPr>
        </p:pic>
        <p:pic>
          <p:nvPicPr>
            <p:cNvPr id="31" name="object 31"/>
            <p:cNvPicPr/>
            <p:nvPr/>
          </p:nvPicPr>
          <p:blipFill>
            <a:blip r:embed="rId19" cstate="print"/>
            <a:stretch>
              <a:fillRect/>
            </a:stretch>
          </p:blipFill>
          <p:spPr>
            <a:xfrm>
              <a:off x="3794759" y="1520913"/>
              <a:ext cx="121819" cy="121671"/>
            </a:xfrm>
            <a:prstGeom prst="rect">
              <a:avLst/>
            </a:prstGeom>
          </p:spPr>
        </p:pic>
        <p:sp>
          <p:nvSpPr>
            <p:cNvPr id="32" name="object 32"/>
            <p:cNvSpPr/>
            <p:nvPr/>
          </p:nvSpPr>
          <p:spPr>
            <a:xfrm>
              <a:off x="4011066" y="1520919"/>
              <a:ext cx="59055" cy="121920"/>
            </a:xfrm>
            <a:custGeom>
              <a:avLst/>
              <a:gdLst/>
              <a:ahLst/>
              <a:cxnLst/>
              <a:rect l="l" t="t" r="r" b="b"/>
              <a:pathLst>
                <a:path w="59054" h="121919">
                  <a:moveTo>
                    <a:pt x="41389" y="0"/>
                  </a:moveTo>
                  <a:lnTo>
                    <a:pt x="35420" y="0"/>
                  </a:lnTo>
                  <a:lnTo>
                    <a:pt x="22085" y="2032"/>
                  </a:lnTo>
                  <a:lnTo>
                    <a:pt x="12052" y="7747"/>
                  </a:lnTo>
                  <a:lnTo>
                    <a:pt x="5714" y="16510"/>
                  </a:lnTo>
                  <a:lnTo>
                    <a:pt x="3556" y="27940"/>
                  </a:lnTo>
                  <a:lnTo>
                    <a:pt x="4318" y="35687"/>
                  </a:lnTo>
                  <a:lnTo>
                    <a:pt x="7365" y="43688"/>
                  </a:lnTo>
                  <a:lnTo>
                    <a:pt x="13576" y="52070"/>
                  </a:lnTo>
                  <a:lnTo>
                    <a:pt x="23482" y="61595"/>
                  </a:lnTo>
                  <a:lnTo>
                    <a:pt x="30467" y="67310"/>
                  </a:lnTo>
                  <a:lnTo>
                    <a:pt x="38722" y="74802"/>
                  </a:lnTo>
                  <a:lnTo>
                    <a:pt x="44183" y="81407"/>
                  </a:lnTo>
                  <a:lnTo>
                    <a:pt x="47104" y="87885"/>
                  </a:lnTo>
                  <a:lnTo>
                    <a:pt x="47993" y="95251"/>
                  </a:lnTo>
                  <a:lnTo>
                    <a:pt x="46723" y="102617"/>
                  </a:lnTo>
                  <a:lnTo>
                    <a:pt x="42659" y="109221"/>
                  </a:lnTo>
                  <a:lnTo>
                    <a:pt x="35801" y="114047"/>
                  </a:lnTo>
                  <a:lnTo>
                    <a:pt x="26149" y="115825"/>
                  </a:lnTo>
                  <a:lnTo>
                    <a:pt x="18529" y="115063"/>
                  </a:lnTo>
                  <a:lnTo>
                    <a:pt x="2794" y="92584"/>
                  </a:lnTo>
                  <a:lnTo>
                    <a:pt x="1143" y="92584"/>
                  </a:lnTo>
                  <a:lnTo>
                    <a:pt x="762" y="93346"/>
                  </a:lnTo>
                  <a:lnTo>
                    <a:pt x="126" y="101728"/>
                  </a:lnTo>
                  <a:lnTo>
                    <a:pt x="0" y="116333"/>
                  </a:lnTo>
                  <a:lnTo>
                    <a:pt x="8509" y="120524"/>
                  </a:lnTo>
                  <a:lnTo>
                    <a:pt x="15481" y="121540"/>
                  </a:lnTo>
                  <a:lnTo>
                    <a:pt x="30975" y="121540"/>
                  </a:lnTo>
                  <a:lnTo>
                    <a:pt x="39357" y="119762"/>
                  </a:lnTo>
                  <a:lnTo>
                    <a:pt x="44945" y="115825"/>
                  </a:lnTo>
                  <a:lnTo>
                    <a:pt x="58915" y="89282"/>
                  </a:lnTo>
                  <a:lnTo>
                    <a:pt x="36563" y="52959"/>
                  </a:lnTo>
                  <a:lnTo>
                    <a:pt x="23101" y="41783"/>
                  </a:lnTo>
                  <a:lnTo>
                    <a:pt x="17259" y="35433"/>
                  </a:lnTo>
                  <a:lnTo>
                    <a:pt x="14338" y="29591"/>
                  </a:lnTo>
                  <a:lnTo>
                    <a:pt x="13449" y="23368"/>
                  </a:lnTo>
                  <a:lnTo>
                    <a:pt x="14973" y="15875"/>
                  </a:lnTo>
                  <a:lnTo>
                    <a:pt x="18910" y="10160"/>
                  </a:lnTo>
                  <a:lnTo>
                    <a:pt x="25006" y="6731"/>
                  </a:lnTo>
                  <a:lnTo>
                    <a:pt x="32372" y="5461"/>
                  </a:lnTo>
                  <a:lnTo>
                    <a:pt x="46596" y="5461"/>
                  </a:lnTo>
                  <a:lnTo>
                    <a:pt x="50660" y="11938"/>
                  </a:lnTo>
                  <a:lnTo>
                    <a:pt x="52565" y="15367"/>
                  </a:lnTo>
                  <a:lnTo>
                    <a:pt x="53454" y="19558"/>
                  </a:lnTo>
                  <a:lnTo>
                    <a:pt x="53962" y="23368"/>
                  </a:lnTo>
                  <a:lnTo>
                    <a:pt x="55613" y="23368"/>
                  </a:lnTo>
                  <a:lnTo>
                    <a:pt x="55867" y="22606"/>
                  </a:lnTo>
                  <a:lnTo>
                    <a:pt x="55867" y="9398"/>
                  </a:lnTo>
                  <a:lnTo>
                    <a:pt x="56375" y="5461"/>
                  </a:lnTo>
                  <a:lnTo>
                    <a:pt x="56502" y="2667"/>
                  </a:lnTo>
                  <a:lnTo>
                    <a:pt x="56248" y="2413"/>
                  </a:lnTo>
                  <a:lnTo>
                    <a:pt x="53835" y="2413"/>
                  </a:lnTo>
                  <a:lnTo>
                    <a:pt x="45834" y="635"/>
                  </a:lnTo>
                  <a:lnTo>
                    <a:pt x="41389"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stretch>
              <a:fillRect/>
            </a:stretch>
          </p:blipFill>
          <p:spPr>
            <a:xfrm>
              <a:off x="4157471" y="1523960"/>
              <a:ext cx="115714" cy="118623"/>
            </a:xfrm>
            <a:prstGeom prst="rect">
              <a:avLst/>
            </a:prstGeom>
          </p:spPr>
        </p:pic>
        <p:sp>
          <p:nvSpPr>
            <p:cNvPr id="34" name="object 34"/>
            <p:cNvSpPr/>
            <p:nvPr/>
          </p:nvSpPr>
          <p:spPr>
            <a:xfrm>
              <a:off x="284217" y="761"/>
              <a:ext cx="19444335" cy="6797040"/>
            </a:xfrm>
            <a:custGeom>
              <a:avLst/>
              <a:gdLst/>
              <a:ahLst/>
              <a:cxnLst/>
              <a:rect l="l" t="t" r="r" b="b"/>
              <a:pathLst>
                <a:path w="19444335" h="6797040">
                  <a:moveTo>
                    <a:pt x="0" y="0"/>
                  </a:moveTo>
                  <a:lnTo>
                    <a:pt x="0" y="6796488"/>
                  </a:lnTo>
                  <a:lnTo>
                    <a:pt x="19443715" y="6796488"/>
                  </a:lnTo>
                  <a:lnTo>
                    <a:pt x="19443715" y="0"/>
                  </a:lnTo>
                </a:path>
              </a:pathLst>
            </a:custGeom>
            <a:ln w="10469">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29464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3572"/>
            <a:ext cx="20104100" cy="11308556"/>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sp>
        <p:nvSpPr>
          <p:cNvPr id="43" name="object 2">
            <a:extLst>
              <a:ext uri="{FF2B5EF4-FFF2-40B4-BE49-F238E27FC236}">
                <a16:creationId xmlns:a16="http://schemas.microsoft.com/office/drawing/2014/main" id="{623BE4DA-2DF0-93B2-1BD8-BBCAD549625E}"/>
              </a:ext>
            </a:extLst>
          </p:cNvPr>
          <p:cNvSpPr/>
          <p:nvPr/>
        </p:nvSpPr>
        <p:spPr>
          <a:xfrm>
            <a:off x="0" y="6724650"/>
            <a:ext cx="12510007" cy="4587478"/>
          </a:xfrm>
          <a:custGeom>
            <a:avLst/>
            <a:gdLst/>
            <a:ahLst/>
            <a:cxnLst/>
            <a:rect l="l" t="t" r="r" b="b"/>
            <a:pathLst>
              <a:path w="11760200" h="4261484">
                <a:moveTo>
                  <a:pt x="0" y="0"/>
                </a:moveTo>
                <a:lnTo>
                  <a:pt x="11759875" y="4260861"/>
                </a:lnTo>
              </a:path>
            </a:pathLst>
          </a:custGeom>
          <a:ln w="13694">
            <a:solidFill>
              <a:srgbClr val="858286"/>
            </a:solidFill>
          </a:ln>
        </p:spPr>
        <p:txBody>
          <a:bodyPr wrap="square" lIns="0" tIns="0" rIns="0" bIns="0" rtlCol="0"/>
          <a:lstStyle/>
          <a:p>
            <a:endParaRPr/>
          </a:p>
        </p:txBody>
      </p:sp>
      <p:grpSp>
        <p:nvGrpSpPr>
          <p:cNvPr id="4" name="Group 4"/>
          <p:cNvGrpSpPr/>
          <p:nvPr/>
        </p:nvGrpSpPr>
        <p:grpSpPr>
          <a:xfrm>
            <a:off x="4848147" y="-4742"/>
            <a:ext cx="1880869" cy="11320442"/>
            <a:chOff x="0" y="0"/>
            <a:chExt cx="450623" cy="2811518"/>
          </a:xfrm>
        </p:grpSpPr>
        <p:sp>
          <p:nvSpPr>
            <p:cNvPr id="5" name="Freeform 5"/>
            <p:cNvSpPr/>
            <p:nvPr/>
          </p:nvSpPr>
          <p:spPr>
            <a:xfrm>
              <a:off x="0" y="0"/>
              <a:ext cx="450623" cy="2811518"/>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txBody>
            <a:bodyPr/>
            <a:lstStyle/>
            <a:p>
              <a:endParaRPr lang="en-US"/>
            </a:p>
          </p:txBody>
        </p:sp>
        <p:sp>
          <p:nvSpPr>
            <p:cNvPr id="6" name="TextBox 6"/>
            <p:cNvSpPr txBox="1"/>
            <p:nvPr/>
          </p:nvSpPr>
          <p:spPr>
            <a:xfrm>
              <a:off x="0" y="-19050"/>
              <a:ext cx="450623" cy="2830568"/>
            </a:xfrm>
            <a:prstGeom prst="rect">
              <a:avLst/>
            </a:prstGeom>
          </p:spPr>
          <p:txBody>
            <a:bodyPr lIns="55845" tIns="55845" rIns="55845" bIns="55845" rtlCol="0" anchor="ctr"/>
            <a:lstStyle/>
            <a:p>
              <a:pPr algn="ctr">
                <a:lnSpc>
                  <a:spcPts val="3143"/>
                </a:lnSpc>
                <a:spcBef>
                  <a:spcPct val="0"/>
                </a:spcBef>
              </a:pPr>
              <a:endParaRPr sz="1979"/>
            </a:p>
          </p:txBody>
        </p:sp>
      </p:grpSp>
      <p:sp>
        <p:nvSpPr>
          <p:cNvPr id="7" name="Freeform 7"/>
          <p:cNvSpPr/>
          <p:nvPr/>
        </p:nvSpPr>
        <p:spPr>
          <a:xfrm>
            <a:off x="0" y="3572"/>
            <a:ext cx="5464413" cy="11308556"/>
          </a:xfrm>
          <a:custGeom>
            <a:avLst/>
            <a:gdLst/>
            <a:ahLst/>
            <a:cxnLst/>
            <a:rect l="l" t="t" r="r" b="b"/>
            <a:pathLst>
              <a:path w="4970786" h="10287000">
                <a:moveTo>
                  <a:pt x="0" y="0"/>
                </a:moveTo>
                <a:lnTo>
                  <a:pt x="4970786" y="0"/>
                </a:lnTo>
                <a:lnTo>
                  <a:pt x="4970786" y="10287000"/>
                </a:lnTo>
                <a:lnTo>
                  <a:pt x="0" y="10287000"/>
                </a:lnTo>
                <a:lnTo>
                  <a:pt x="0" y="0"/>
                </a:lnTo>
                <a:close/>
              </a:path>
            </a:pathLst>
          </a:custGeom>
          <a:blipFill>
            <a:blip r:embed="rId3">
              <a:extLst>
                <a:ext uri="{BEBA8EAE-BF5A-486C-A8C5-ECC9F3942E4B}">
                  <a14:imgProps xmlns:a14="http://schemas.microsoft.com/office/drawing/2010/main">
                    <a14:imgLayer r:embed="rId4">
                      <a14:imgEffect>
                        <a14:saturation sat="0"/>
                      </a14:imgEffect>
                    </a14:imgLayer>
                  </a14:imgProps>
                </a:ext>
              </a:extLst>
            </a:blip>
            <a:stretch>
              <a:fillRect l="-121386" r="-121386"/>
            </a:stretch>
          </a:blipFill>
        </p:spPr>
        <p:txBody>
          <a:bodyPr/>
          <a:lstStyle/>
          <a:p>
            <a:endParaRPr lang="en-US" dirty="0"/>
          </a:p>
        </p:txBody>
      </p:sp>
      <p:pic>
        <p:nvPicPr>
          <p:cNvPr id="3" name="Picture 3"/>
          <p:cNvPicPr>
            <a:picLocks noChangeAspect="1"/>
          </p:cNvPicPr>
          <p:nvPr/>
        </p:nvPicPr>
        <p:blipFill>
          <a:blip r:embed="rId5"/>
          <a:stretch>
            <a:fillRect/>
          </a:stretch>
        </p:blipFill>
        <p:spPr>
          <a:xfrm>
            <a:off x="6583986" y="5907750"/>
            <a:ext cx="4987116" cy="1538202"/>
          </a:xfrm>
          <a:prstGeom prst="rect">
            <a:avLst/>
          </a:prstGeom>
        </p:spPr>
      </p:pic>
      <p:sp>
        <p:nvSpPr>
          <p:cNvPr id="9" name="TextBox 9"/>
          <p:cNvSpPr txBox="1"/>
          <p:nvPr/>
        </p:nvSpPr>
        <p:spPr>
          <a:xfrm>
            <a:off x="5376625" y="3797494"/>
            <a:ext cx="7236317" cy="2510752"/>
          </a:xfrm>
          <a:prstGeom prst="rect">
            <a:avLst/>
          </a:prstGeom>
        </p:spPr>
        <p:txBody>
          <a:bodyPr wrap="square" lIns="0" tIns="0" rIns="0" bIns="0" rtlCol="0" anchor="t">
            <a:spAutoFit/>
          </a:bodyPr>
          <a:lstStyle/>
          <a:p>
            <a:pPr algn="ctr">
              <a:lnSpc>
                <a:spcPts val="19137"/>
              </a:lnSpc>
              <a:spcBef>
                <a:spcPct val="0"/>
              </a:spcBef>
            </a:pPr>
            <a:r>
              <a:rPr lang="en-US" sz="19900" dirty="0">
                <a:solidFill>
                  <a:srgbClr val="010101"/>
                </a:solidFill>
                <a:latin typeface="Archivo Black"/>
              </a:rPr>
              <a:t>85</a:t>
            </a:r>
            <a:r>
              <a:rPr lang="en-US" sz="16600" dirty="0">
                <a:solidFill>
                  <a:srgbClr val="010101"/>
                </a:solidFill>
                <a:latin typeface="Archivo Black"/>
              </a:rPr>
              <a:t>%</a:t>
            </a:r>
          </a:p>
        </p:txBody>
      </p:sp>
      <p:grpSp>
        <p:nvGrpSpPr>
          <p:cNvPr id="14" name="Group 13">
            <a:extLst>
              <a:ext uri="{FF2B5EF4-FFF2-40B4-BE49-F238E27FC236}">
                <a16:creationId xmlns:a16="http://schemas.microsoft.com/office/drawing/2014/main" id="{7D9FE91A-8F62-0D45-A8C8-B357A920CC2E}"/>
              </a:ext>
            </a:extLst>
          </p:cNvPr>
          <p:cNvGrpSpPr/>
          <p:nvPr/>
        </p:nvGrpSpPr>
        <p:grpSpPr>
          <a:xfrm>
            <a:off x="222250" y="333511"/>
            <a:ext cx="2057400" cy="1822266"/>
            <a:chOff x="17531651" y="220973"/>
            <a:chExt cx="2362136" cy="2285720"/>
          </a:xfrm>
        </p:grpSpPr>
        <p:pic>
          <p:nvPicPr>
            <p:cNvPr id="15" name="object 5">
              <a:extLst>
                <a:ext uri="{FF2B5EF4-FFF2-40B4-BE49-F238E27FC236}">
                  <a16:creationId xmlns:a16="http://schemas.microsoft.com/office/drawing/2014/main" id="{66CF2744-E3DF-0113-7D21-02FE2BC27176}"/>
                </a:ext>
              </a:extLst>
            </p:cNvPr>
            <p:cNvPicPr/>
            <p:nvPr/>
          </p:nvPicPr>
          <p:blipFill>
            <a:blip r:embed="rId6" cstate="print"/>
            <a:stretch>
              <a:fillRect/>
            </a:stretch>
          </p:blipFill>
          <p:spPr>
            <a:xfrm>
              <a:off x="18062447" y="220973"/>
              <a:ext cx="1301000" cy="1543531"/>
            </a:xfrm>
            <a:prstGeom prst="rect">
              <a:avLst/>
            </a:prstGeom>
          </p:spPr>
        </p:pic>
        <p:sp>
          <p:nvSpPr>
            <p:cNvPr id="16" name="object 6">
              <a:extLst>
                <a:ext uri="{FF2B5EF4-FFF2-40B4-BE49-F238E27FC236}">
                  <a16:creationId xmlns:a16="http://schemas.microsoft.com/office/drawing/2014/main" id="{5F898D21-6005-4688-717F-4D7AFF35BC46}"/>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a:p>
          </p:txBody>
        </p:sp>
        <p:pic>
          <p:nvPicPr>
            <p:cNvPr id="17" name="object 7">
              <a:extLst>
                <a:ext uri="{FF2B5EF4-FFF2-40B4-BE49-F238E27FC236}">
                  <a16:creationId xmlns:a16="http://schemas.microsoft.com/office/drawing/2014/main" id="{126E1AC9-CCC3-1538-A0D2-D692D3A3F855}"/>
                </a:ext>
              </a:extLst>
            </p:cNvPr>
            <p:cNvPicPr/>
            <p:nvPr/>
          </p:nvPicPr>
          <p:blipFill>
            <a:blip r:embed="rId7" cstate="print"/>
            <a:stretch>
              <a:fillRect/>
            </a:stretch>
          </p:blipFill>
          <p:spPr>
            <a:xfrm>
              <a:off x="17708626" y="2132065"/>
              <a:ext cx="112520" cy="134851"/>
            </a:xfrm>
            <a:prstGeom prst="rect">
              <a:avLst/>
            </a:prstGeom>
          </p:spPr>
        </p:pic>
        <p:sp>
          <p:nvSpPr>
            <p:cNvPr id="18" name="object 8">
              <a:extLst>
                <a:ext uri="{FF2B5EF4-FFF2-40B4-BE49-F238E27FC236}">
                  <a16:creationId xmlns:a16="http://schemas.microsoft.com/office/drawing/2014/main" id="{A79B03AE-EC19-D860-E75B-55C33C25F501}"/>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a:p>
          </p:txBody>
        </p:sp>
        <p:pic>
          <p:nvPicPr>
            <p:cNvPr id="19" name="object 9">
              <a:extLst>
                <a:ext uri="{FF2B5EF4-FFF2-40B4-BE49-F238E27FC236}">
                  <a16:creationId xmlns:a16="http://schemas.microsoft.com/office/drawing/2014/main" id="{569BD16A-6BF8-3064-9298-971414376889}"/>
                </a:ext>
              </a:extLst>
            </p:cNvPr>
            <p:cNvPicPr/>
            <p:nvPr/>
          </p:nvPicPr>
          <p:blipFill>
            <a:blip r:embed="rId8" cstate="print"/>
            <a:stretch>
              <a:fillRect/>
            </a:stretch>
          </p:blipFill>
          <p:spPr>
            <a:xfrm>
              <a:off x="18795110" y="2127599"/>
              <a:ext cx="281940" cy="150519"/>
            </a:xfrm>
            <a:prstGeom prst="rect">
              <a:avLst/>
            </a:prstGeom>
          </p:spPr>
        </p:pic>
        <p:sp>
          <p:nvSpPr>
            <p:cNvPr id="20" name="object 10">
              <a:extLst>
                <a:ext uri="{FF2B5EF4-FFF2-40B4-BE49-F238E27FC236}">
                  <a16:creationId xmlns:a16="http://schemas.microsoft.com/office/drawing/2014/main" id="{A9695D1B-0101-47BE-F849-6D7EADD63561}"/>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a:p>
          </p:txBody>
        </p:sp>
        <p:pic>
          <p:nvPicPr>
            <p:cNvPr id="21" name="object 11">
              <a:extLst>
                <a:ext uri="{FF2B5EF4-FFF2-40B4-BE49-F238E27FC236}">
                  <a16:creationId xmlns:a16="http://schemas.microsoft.com/office/drawing/2014/main" id="{D10CA9E0-A7FB-05B3-C582-F0455F878CB5}"/>
                </a:ext>
              </a:extLst>
            </p:cNvPr>
            <p:cNvPicPr/>
            <p:nvPr/>
          </p:nvPicPr>
          <p:blipFill>
            <a:blip r:embed="rId9" cstate="print"/>
            <a:stretch>
              <a:fillRect/>
            </a:stretch>
          </p:blipFill>
          <p:spPr>
            <a:xfrm>
              <a:off x="18789396" y="1985486"/>
              <a:ext cx="246761" cy="135126"/>
            </a:xfrm>
            <a:prstGeom prst="rect">
              <a:avLst/>
            </a:prstGeom>
          </p:spPr>
        </p:pic>
        <p:pic>
          <p:nvPicPr>
            <p:cNvPr id="22" name="object 12">
              <a:extLst>
                <a:ext uri="{FF2B5EF4-FFF2-40B4-BE49-F238E27FC236}">
                  <a16:creationId xmlns:a16="http://schemas.microsoft.com/office/drawing/2014/main" id="{1CAA240E-2E23-0BC0-58CB-1B27BB4FE2C1}"/>
                </a:ext>
              </a:extLst>
            </p:cNvPr>
            <p:cNvPicPr/>
            <p:nvPr/>
          </p:nvPicPr>
          <p:blipFill>
            <a:blip r:embed="rId10" cstate="print"/>
            <a:stretch>
              <a:fillRect/>
            </a:stretch>
          </p:blipFill>
          <p:spPr>
            <a:xfrm>
              <a:off x="19119608" y="1985486"/>
              <a:ext cx="201154" cy="294359"/>
            </a:xfrm>
            <a:prstGeom prst="rect">
              <a:avLst/>
            </a:prstGeom>
          </p:spPr>
        </p:pic>
        <p:sp>
          <p:nvSpPr>
            <p:cNvPr id="23" name="object 13">
              <a:extLst>
                <a:ext uri="{FF2B5EF4-FFF2-40B4-BE49-F238E27FC236}">
                  <a16:creationId xmlns:a16="http://schemas.microsoft.com/office/drawing/2014/main" id="{0060A9F2-136B-A765-186A-B81890C3C2D8}"/>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a:p>
          </p:txBody>
        </p:sp>
        <p:grpSp>
          <p:nvGrpSpPr>
            <p:cNvPr id="24" name="object 14">
              <a:extLst>
                <a:ext uri="{FF2B5EF4-FFF2-40B4-BE49-F238E27FC236}">
                  <a16:creationId xmlns:a16="http://schemas.microsoft.com/office/drawing/2014/main" id="{D41385F8-748C-F21E-72CC-E7653A038019}"/>
                </a:ext>
              </a:extLst>
            </p:cNvPr>
            <p:cNvGrpSpPr/>
            <p:nvPr/>
          </p:nvGrpSpPr>
          <p:grpSpPr>
            <a:xfrm>
              <a:off x="19383260" y="1979631"/>
              <a:ext cx="288925" cy="298450"/>
              <a:chOff x="19383260" y="1979631"/>
              <a:chExt cx="288925" cy="298450"/>
            </a:xfrm>
          </p:grpSpPr>
          <p:pic>
            <p:nvPicPr>
              <p:cNvPr id="41" name="object 15">
                <a:extLst>
                  <a:ext uri="{FF2B5EF4-FFF2-40B4-BE49-F238E27FC236}">
                    <a16:creationId xmlns:a16="http://schemas.microsoft.com/office/drawing/2014/main" id="{A3E337BF-E4A0-B64A-089C-2EE51A24D576}"/>
                  </a:ext>
                </a:extLst>
              </p:cNvPr>
              <p:cNvPicPr/>
              <p:nvPr/>
            </p:nvPicPr>
            <p:blipFill>
              <a:blip r:embed="rId11" cstate="print"/>
              <a:stretch>
                <a:fillRect/>
              </a:stretch>
            </p:blipFill>
            <p:spPr>
              <a:xfrm>
                <a:off x="19559396" y="2163413"/>
                <a:ext cx="112267" cy="114425"/>
              </a:xfrm>
              <a:prstGeom prst="rect">
                <a:avLst/>
              </a:prstGeom>
            </p:spPr>
          </p:pic>
          <p:sp>
            <p:nvSpPr>
              <p:cNvPr id="42" name="object 16">
                <a:extLst>
                  <a:ext uri="{FF2B5EF4-FFF2-40B4-BE49-F238E27FC236}">
                    <a16:creationId xmlns:a16="http://schemas.microsoft.com/office/drawing/2014/main" id="{246A3D48-C0E4-83E4-AE44-925408C69E03}"/>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a:p>
            </p:txBody>
          </p:sp>
        </p:grpSp>
        <p:pic>
          <p:nvPicPr>
            <p:cNvPr id="25" name="object 17">
              <a:extLst>
                <a:ext uri="{FF2B5EF4-FFF2-40B4-BE49-F238E27FC236}">
                  <a16:creationId xmlns:a16="http://schemas.microsoft.com/office/drawing/2014/main" id="{B5B7C22D-C148-A54D-9EFF-094CBB669207}"/>
                </a:ext>
              </a:extLst>
            </p:cNvPr>
            <p:cNvPicPr/>
            <p:nvPr/>
          </p:nvPicPr>
          <p:blipFill>
            <a:blip r:embed="rId12" cstate="print"/>
            <a:stretch>
              <a:fillRect/>
            </a:stretch>
          </p:blipFill>
          <p:spPr>
            <a:xfrm>
              <a:off x="18595847" y="1985721"/>
              <a:ext cx="98577" cy="293895"/>
            </a:xfrm>
            <a:prstGeom prst="rect">
              <a:avLst/>
            </a:prstGeom>
          </p:spPr>
        </p:pic>
        <p:pic>
          <p:nvPicPr>
            <p:cNvPr id="26" name="object 18">
              <a:extLst>
                <a:ext uri="{FF2B5EF4-FFF2-40B4-BE49-F238E27FC236}">
                  <a16:creationId xmlns:a16="http://schemas.microsoft.com/office/drawing/2014/main" id="{D57C3CD2-553B-ECCE-8AC9-29FF7D884012}"/>
                </a:ext>
              </a:extLst>
            </p:cNvPr>
            <p:cNvPicPr/>
            <p:nvPr/>
          </p:nvPicPr>
          <p:blipFill>
            <a:blip r:embed="rId13" cstate="print"/>
            <a:stretch>
              <a:fillRect/>
            </a:stretch>
          </p:blipFill>
          <p:spPr>
            <a:xfrm>
              <a:off x="17762219" y="2375856"/>
              <a:ext cx="127558" cy="130837"/>
            </a:xfrm>
            <a:prstGeom prst="rect">
              <a:avLst/>
            </a:prstGeom>
          </p:spPr>
        </p:pic>
        <p:pic>
          <p:nvPicPr>
            <p:cNvPr id="27" name="object 19">
              <a:extLst>
                <a:ext uri="{FF2B5EF4-FFF2-40B4-BE49-F238E27FC236}">
                  <a16:creationId xmlns:a16="http://schemas.microsoft.com/office/drawing/2014/main" id="{9890D6AF-3DC7-E2A1-361A-108B70FB0DA9}"/>
                </a:ext>
              </a:extLst>
            </p:cNvPr>
            <p:cNvPicPr/>
            <p:nvPr/>
          </p:nvPicPr>
          <p:blipFill>
            <a:blip r:embed="rId14" cstate="print"/>
            <a:stretch>
              <a:fillRect/>
            </a:stretch>
          </p:blipFill>
          <p:spPr>
            <a:xfrm>
              <a:off x="17532095" y="2375856"/>
              <a:ext cx="133664" cy="127789"/>
            </a:xfrm>
            <a:prstGeom prst="rect">
              <a:avLst/>
            </a:prstGeom>
          </p:spPr>
        </p:pic>
        <p:pic>
          <p:nvPicPr>
            <p:cNvPr id="28" name="object 20">
              <a:extLst>
                <a:ext uri="{FF2B5EF4-FFF2-40B4-BE49-F238E27FC236}">
                  <a16:creationId xmlns:a16="http://schemas.microsoft.com/office/drawing/2014/main" id="{0BFCA7C9-C885-C97E-0715-D85DDC16CCB6}"/>
                </a:ext>
              </a:extLst>
            </p:cNvPr>
            <p:cNvPicPr/>
            <p:nvPr/>
          </p:nvPicPr>
          <p:blipFill>
            <a:blip r:embed="rId15" cstate="print"/>
            <a:stretch>
              <a:fillRect/>
            </a:stretch>
          </p:blipFill>
          <p:spPr>
            <a:xfrm>
              <a:off x="17990819" y="2375856"/>
              <a:ext cx="126032" cy="127789"/>
            </a:xfrm>
            <a:prstGeom prst="rect">
              <a:avLst/>
            </a:prstGeom>
          </p:spPr>
        </p:pic>
        <p:pic>
          <p:nvPicPr>
            <p:cNvPr id="29" name="object 21">
              <a:extLst>
                <a:ext uri="{FF2B5EF4-FFF2-40B4-BE49-F238E27FC236}">
                  <a16:creationId xmlns:a16="http://schemas.microsoft.com/office/drawing/2014/main" id="{18311D5F-FE57-4A89-CD1C-11C922B81AB9}"/>
                </a:ext>
              </a:extLst>
            </p:cNvPr>
            <p:cNvPicPr/>
            <p:nvPr/>
          </p:nvPicPr>
          <p:blipFill>
            <a:blip r:embed="rId16" cstate="print"/>
            <a:stretch>
              <a:fillRect/>
            </a:stretch>
          </p:blipFill>
          <p:spPr>
            <a:xfrm>
              <a:off x="18185891" y="2375856"/>
              <a:ext cx="127546" cy="130837"/>
            </a:xfrm>
            <a:prstGeom prst="rect">
              <a:avLst/>
            </a:prstGeom>
          </p:spPr>
        </p:pic>
        <p:pic>
          <p:nvPicPr>
            <p:cNvPr id="30" name="object 22">
              <a:extLst>
                <a:ext uri="{FF2B5EF4-FFF2-40B4-BE49-F238E27FC236}">
                  <a16:creationId xmlns:a16="http://schemas.microsoft.com/office/drawing/2014/main" id="{E230F478-5009-3831-A6C5-138DD0D52919}"/>
                </a:ext>
              </a:extLst>
            </p:cNvPr>
            <p:cNvPicPr/>
            <p:nvPr/>
          </p:nvPicPr>
          <p:blipFill>
            <a:blip r:embed="rId17" cstate="print"/>
            <a:stretch>
              <a:fillRect/>
            </a:stretch>
          </p:blipFill>
          <p:spPr>
            <a:xfrm>
              <a:off x="18412967" y="2375856"/>
              <a:ext cx="126022" cy="127789"/>
            </a:xfrm>
            <a:prstGeom prst="rect">
              <a:avLst/>
            </a:prstGeom>
          </p:spPr>
        </p:pic>
        <p:pic>
          <p:nvPicPr>
            <p:cNvPr id="31" name="object 23">
              <a:extLst>
                <a:ext uri="{FF2B5EF4-FFF2-40B4-BE49-F238E27FC236}">
                  <a16:creationId xmlns:a16="http://schemas.microsoft.com/office/drawing/2014/main" id="{07098FC9-57AF-1682-0CB9-1C4955F0ED54}"/>
                </a:ext>
              </a:extLst>
            </p:cNvPr>
            <p:cNvPicPr/>
            <p:nvPr/>
          </p:nvPicPr>
          <p:blipFill>
            <a:blip r:embed="rId18" cstate="print"/>
            <a:stretch>
              <a:fillRect/>
            </a:stretch>
          </p:blipFill>
          <p:spPr>
            <a:xfrm>
              <a:off x="18749771" y="2375856"/>
              <a:ext cx="87909" cy="127789"/>
            </a:xfrm>
            <a:prstGeom prst="rect">
              <a:avLst/>
            </a:prstGeom>
          </p:spPr>
        </p:pic>
        <p:sp>
          <p:nvSpPr>
            <p:cNvPr id="32" name="object 24">
              <a:extLst>
                <a:ext uri="{FF2B5EF4-FFF2-40B4-BE49-F238E27FC236}">
                  <a16:creationId xmlns:a16="http://schemas.microsoft.com/office/drawing/2014/main" id="{10A963FA-A70A-C26E-62B0-E72418565C21}"/>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a:p>
          </p:txBody>
        </p:sp>
        <p:pic>
          <p:nvPicPr>
            <p:cNvPr id="33" name="object 25">
              <a:extLst>
                <a:ext uri="{FF2B5EF4-FFF2-40B4-BE49-F238E27FC236}">
                  <a16:creationId xmlns:a16="http://schemas.microsoft.com/office/drawing/2014/main" id="{D5E5E6DB-1775-F58B-2996-7FD8AA844CE0}"/>
                </a:ext>
              </a:extLst>
            </p:cNvPr>
            <p:cNvPicPr/>
            <p:nvPr/>
          </p:nvPicPr>
          <p:blipFill>
            <a:blip r:embed="rId19" cstate="print"/>
            <a:stretch>
              <a:fillRect/>
            </a:stretch>
          </p:blipFill>
          <p:spPr>
            <a:xfrm>
              <a:off x="19365467" y="2372808"/>
              <a:ext cx="133616" cy="133884"/>
            </a:xfrm>
            <a:prstGeom prst="rect">
              <a:avLst/>
            </a:prstGeom>
          </p:spPr>
        </p:pic>
        <p:pic>
          <p:nvPicPr>
            <p:cNvPr id="34" name="object 26">
              <a:extLst>
                <a:ext uri="{FF2B5EF4-FFF2-40B4-BE49-F238E27FC236}">
                  <a16:creationId xmlns:a16="http://schemas.microsoft.com/office/drawing/2014/main" id="{0DBE06FA-1800-448C-6DAD-468042C4B796}"/>
                </a:ext>
              </a:extLst>
            </p:cNvPr>
            <p:cNvPicPr/>
            <p:nvPr/>
          </p:nvPicPr>
          <p:blipFill>
            <a:blip r:embed="rId20" cstate="print"/>
            <a:stretch>
              <a:fillRect/>
            </a:stretch>
          </p:blipFill>
          <p:spPr>
            <a:xfrm>
              <a:off x="19162776" y="2375856"/>
              <a:ext cx="127520" cy="127789"/>
            </a:xfrm>
            <a:prstGeom prst="rect">
              <a:avLst/>
            </a:prstGeom>
          </p:spPr>
        </p:pic>
        <p:pic>
          <p:nvPicPr>
            <p:cNvPr id="35" name="object 27">
              <a:extLst>
                <a:ext uri="{FF2B5EF4-FFF2-40B4-BE49-F238E27FC236}">
                  <a16:creationId xmlns:a16="http://schemas.microsoft.com/office/drawing/2014/main" id="{16AA5C5E-E698-4A9B-6C2A-96934C6C083D}"/>
                </a:ext>
              </a:extLst>
            </p:cNvPr>
            <p:cNvPicPr/>
            <p:nvPr/>
          </p:nvPicPr>
          <p:blipFill>
            <a:blip r:embed="rId21" cstate="print"/>
            <a:stretch>
              <a:fillRect/>
            </a:stretch>
          </p:blipFill>
          <p:spPr>
            <a:xfrm>
              <a:off x="19604736" y="2372808"/>
              <a:ext cx="65033" cy="133884"/>
            </a:xfrm>
            <a:prstGeom prst="rect">
              <a:avLst/>
            </a:prstGeom>
          </p:spPr>
        </p:pic>
        <p:sp>
          <p:nvSpPr>
            <p:cNvPr id="36" name="object 28">
              <a:extLst>
                <a:ext uri="{FF2B5EF4-FFF2-40B4-BE49-F238E27FC236}">
                  <a16:creationId xmlns:a16="http://schemas.microsoft.com/office/drawing/2014/main" id="{CF4519D9-B95A-3365-514D-C9CF5DF3A769}"/>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a:p>
          </p:txBody>
        </p:sp>
        <p:grpSp>
          <p:nvGrpSpPr>
            <p:cNvPr id="37" name="object 29">
              <a:extLst>
                <a:ext uri="{FF2B5EF4-FFF2-40B4-BE49-F238E27FC236}">
                  <a16:creationId xmlns:a16="http://schemas.microsoft.com/office/drawing/2014/main" id="{3BA0A7A4-A3DB-DE5A-46F9-273025AE5174}"/>
                </a:ext>
              </a:extLst>
            </p:cNvPr>
            <p:cNvGrpSpPr/>
            <p:nvPr/>
          </p:nvGrpSpPr>
          <p:grpSpPr>
            <a:xfrm>
              <a:off x="19739863" y="1979631"/>
              <a:ext cx="149225" cy="313690"/>
              <a:chOff x="19739863" y="1979631"/>
              <a:chExt cx="149225" cy="313690"/>
            </a:xfrm>
          </p:grpSpPr>
          <p:pic>
            <p:nvPicPr>
              <p:cNvPr id="39" name="object 30">
                <a:extLst>
                  <a:ext uri="{FF2B5EF4-FFF2-40B4-BE49-F238E27FC236}">
                    <a16:creationId xmlns:a16="http://schemas.microsoft.com/office/drawing/2014/main" id="{FDA12631-FCE8-45AE-216E-A579206A9934}"/>
                  </a:ext>
                </a:extLst>
              </p:cNvPr>
              <p:cNvPicPr/>
              <p:nvPr/>
            </p:nvPicPr>
            <p:blipFill>
              <a:blip r:embed="rId22" cstate="print"/>
              <a:stretch>
                <a:fillRect/>
              </a:stretch>
            </p:blipFill>
            <p:spPr>
              <a:xfrm>
                <a:off x="19739863" y="2211279"/>
                <a:ext cx="88392" cy="81648"/>
              </a:xfrm>
              <a:prstGeom prst="rect">
                <a:avLst/>
              </a:prstGeom>
            </p:spPr>
          </p:pic>
          <p:sp>
            <p:nvSpPr>
              <p:cNvPr id="40" name="object 31">
                <a:extLst>
                  <a:ext uri="{FF2B5EF4-FFF2-40B4-BE49-F238E27FC236}">
                    <a16:creationId xmlns:a16="http://schemas.microsoft.com/office/drawing/2014/main" id="{EC7D0AD0-1C1A-50E3-268F-04EA0B9A4634}"/>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a:p>
            </p:txBody>
          </p:sp>
        </p:grpSp>
        <p:pic>
          <p:nvPicPr>
            <p:cNvPr id="38" name="object 32">
              <a:extLst>
                <a:ext uri="{FF2B5EF4-FFF2-40B4-BE49-F238E27FC236}">
                  <a16:creationId xmlns:a16="http://schemas.microsoft.com/office/drawing/2014/main" id="{1CFF76F2-C175-C60C-3383-D10CFCD42580}"/>
                </a:ext>
              </a:extLst>
            </p:cNvPr>
            <p:cNvPicPr/>
            <p:nvPr/>
          </p:nvPicPr>
          <p:blipFill>
            <a:blip r:embed="rId23" cstate="print"/>
            <a:stretch>
              <a:fillRect/>
            </a:stretch>
          </p:blipFill>
          <p:spPr>
            <a:xfrm>
              <a:off x="19766280" y="2375856"/>
              <a:ext cx="127507" cy="130837"/>
            </a:xfrm>
            <a:prstGeom prst="rect">
              <a:avLst/>
            </a:prstGeom>
          </p:spPr>
        </p:pic>
      </p:grpSp>
      <p:sp>
        <p:nvSpPr>
          <p:cNvPr id="44" name="object 4">
            <a:extLst>
              <a:ext uri="{FF2B5EF4-FFF2-40B4-BE49-F238E27FC236}">
                <a16:creationId xmlns:a16="http://schemas.microsoft.com/office/drawing/2014/main" id="{E38F1328-96AD-8ADF-7ED6-AC498BFF5742}"/>
              </a:ext>
            </a:extLst>
          </p:cNvPr>
          <p:cNvSpPr/>
          <p:nvPr/>
        </p:nvSpPr>
        <p:spPr>
          <a:xfrm rot="360270">
            <a:off x="13103272" y="4036"/>
            <a:ext cx="7107896" cy="11715568"/>
          </a:xfrm>
          <a:custGeom>
            <a:avLst/>
            <a:gdLst/>
            <a:ahLst/>
            <a:cxnLst/>
            <a:rect l="l" t="t" r="r" b="b"/>
            <a:pathLst>
              <a:path w="6315709" h="11085195">
                <a:moveTo>
                  <a:pt x="0" y="11084734"/>
                </a:moveTo>
                <a:lnTo>
                  <a:pt x="6315169" y="5984723"/>
                </a:lnTo>
                <a:lnTo>
                  <a:pt x="2514408" y="0"/>
                </a:lnTo>
              </a:path>
            </a:pathLst>
          </a:custGeom>
          <a:ln w="13694">
            <a:solidFill>
              <a:srgbClr val="858286"/>
            </a:solidFill>
          </a:ln>
        </p:spPr>
        <p:txBody>
          <a:bodyPr wrap="square" lIns="0" tIns="0" rIns="0" bIns="0" rtlCol="0"/>
          <a:lstStyle/>
          <a:p>
            <a:endParaRPr dirty="0"/>
          </a:p>
        </p:txBody>
      </p:sp>
      <p:cxnSp>
        <p:nvCxnSpPr>
          <p:cNvPr id="50" name="Straight Connector 49">
            <a:extLst>
              <a:ext uri="{FF2B5EF4-FFF2-40B4-BE49-F238E27FC236}">
                <a16:creationId xmlns:a16="http://schemas.microsoft.com/office/drawing/2014/main" id="{D58BBA37-1EF6-C33C-22E3-04BA9785784A}"/>
              </a:ext>
            </a:extLst>
          </p:cNvPr>
          <p:cNvCxnSpPr/>
          <p:nvPr/>
        </p:nvCxnSpPr>
        <p:spPr>
          <a:xfrm>
            <a:off x="11957050" y="2762250"/>
            <a:ext cx="0" cy="5105400"/>
          </a:xfrm>
          <a:prstGeom prst="line">
            <a:avLst/>
          </a:prstGeom>
          <a:ln w="63500">
            <a:solidFill>
              <a:schemeClr val="dk1">
                <a:shade val="95000"/>
                <a:satMod val="105000"/>
              </a:schemeClr>
            </a:solidFill>
            <a:prstDash val="sysDot"/>
          </a:ln>
        </p:spPr>
        <p:style>
          <a:lnRef idx="1">
            <a:schemeClr val="dk1"/>
          </a:lnRef>
          <a:fillRef idx="0">
            <a:schemeClr val="dk1"/>
          </a:fillRef>
          <a:effectRef idx="0">
            <a:schemeClr val="dk1"/>
          </a:effectRef>
          <a:fontRef idx="minor">
            <a:schemeClr val="tx1"/>
          </a:fontRef>
        </p:style>
      </p:cxnSp>
      <p:sp>
        <p:nvSpPr>
          <p:cNvPr id="51" name="TextBox 11">
            <a:extLst>
              <a:ext uri="{FF2B5EF4-FFF2-40B4-BE49-F238E27FC236}">
                <a16:creationId xmlns:a16="http://schemas.microsoft.com/office/drawing/2014/main" id="{0A371A22-3D18-13B1-26BA-B295C2A9AD5C}"/>
              </a:ext>
            </a:extLst>
          </p:cNvPr>
          <p:cNvSpPr txBox="1"/>
          <p:nvPr/>
        </p:nvSpPr>
        <p:spPr>
          <a:xfrm>
            <a:off x="12101133" y="4406419"/>
            <a:ext cx="6878584" cy="1944122"/>
          </a:xfrm>
          <a:prstGeom prst="rect">
            <a:avLst/>
          </a:prstGeom>
        </p:spPr>
        <p:txBody>
          <a:bodyPr wrap="square" lIns="0" tIns="0" rIns="0" bIns="0" rtlCol="0" anchor="t">
            <a:spAutoFit/>
          </a:bodyPr>
          <a:lstStyle/>
          <a:p>
            <a:pPr algn="ctr">
              <a:lnSpc>
                <a:spcPct val="150000"/>
              </a:lnSpc>
            </a:pPr>
            <a:r>
              <a:rPr lang="en-GB" sz="2400" b="0" i="0" u="none" strike="noStrike" dirty="0">
                <a:solidFill>
                  <a:srgbClr val="333333"/>
                </a:solidFill>
                <a:effectLst/>
                <a:highlight>
                  <a:srgbClr val="F4F4F5"/>
                </a:highlight>
                <a:latin typeface="Georgia" panose="02040502050405020303" pitchFamily="18" charset="0"/>
              </a:rPr>
              <a:t>In 2023, </a:t>
            </a:r>
            <a:r>
              <a:rPr lang="en-GB" sz="2400" b="1" i="0" u="none" strike="noStrike" dirty="0">
                <a:solidFill>
                  <a:srgbClr val="333333"/>
                </a:solidFill>
                <a:effectLst/>
                <a:highlight>
                  <a:srgbClr val="F4F4F5"/>
                </a:highlight>
                <a:latin typeface="Georgia" panose="02040502050405020303" pitchFamily="18" charset="0"/>
              </a:rPr>
              <a:t>85% of International Chamber of Commerce (ICC) mediations </a:t>
            </a:r>
            <a:r>
              <a:rPr lang="en-GB" sz="2400" b="0" i="0" u="none" strike="noStrike" dirty="0">
                <a:solidFill>
                  <a:srgbClr val="333333"/>
                </a:solidFill>
                <a:effectLst/>
                <a:highlight>
                  <a:srgbClr val="F4F4F5"/>
                </a:highlight>
                <a:latin typeface="Georgia" panose="02040502050405020303" pitchFamily="18" charset="0"/>
              </a:rPr>
              <a:t>resulted in settlement.</a:t>
            </a:r>
          </a:p>
          <a:p>
            <a:pPr>
              <a:lnSpc>
                <a:spcPts val="2187"/>
              </a:lnSpc>
            </a:pPr>
            <a:endParaRPr lang="en-US" sz="2000" spc="155" dirty="0">
              <a:solidFill>
                <a:srgbClr val="000000"/>
              </a:solidFill>
              <a:latin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bject 3"/>
          <p:cNvSpPr txBox="1"/>
          <p:nvPr/>
        </p:nvSpPr>
        <p:spPr>
          <a:xfrm>
            <a:off x="8943177" y="3185180"/>
            <a:ext cx="10896600" cy="4891083"/>
          </a:xfrm>
          <a:prstGeom prst="rect">
            <a:avLst/>
          </a:prstGeom>
        </p:spPr>
        <p:txBody>
          <a:bodyPr vert="horz" wrap="square" lIns="0" tIns="12700" rIns="0" bIns="0" rtlCol="0">
            <a:spAutoFit/>
          </a:bodyPr>
          <a:lstStyle/>
          <a:p>
            <a:pPr marL="12700" marR="5080" algn="just">
              <a:lnSpc>
                <a:spcPct val="100000"/>
              </a:lnSpc>
              <a:spcBef>
                <a:spcPts val="100"/>
              </a:spcBef>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In mediation, parties retain the right to terminate the process if they perceive it as inadequate. However, should they achieve consensus on resolving the dispute, the mediator plays a crucial role in facilitating closure. At this juncture, the mediator performs two vital functions: </a:t>
            </a:r>
          </a:p>
          <a:p>
            <a:pPr marL="12700" marR="5080" algn="just">
              <a:lnSpc>
                <a:spcPct val="100000"/>
              </a:lnSpc>
              <a:spcBef>
                <a:spcPts val="100"/>
              </a:spcBef>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AutoNum type="arabicParenR"/>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Firstly, the mediator ensures parties formally accept the settlement, emphasizing its binding nature.</a:t>
            </a:r>
          </a:p>
          <a:p>
            <a:pPr marL="469900" marR="5080" indent="-457200" algn="just">
              <a:lnSpc>
                <a:spcPct val="100000"/>
              </a:lnSpc>
              <a:spcBef>
                <a:spcPts val="100"/>
              </a:spcBef>
              <a:buAutoNum type="arabicParenR"/>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AutoNum type="arabicParenR"/>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Secondly, the mediator aids in drafting the agreement, facilitating an immediate, binding resolution. </a:t>
            </a:r>
          </a:p>
          <a:p>
            <a:pPr marL="12700" marR="5080" algn="just">
              <a:lnSpc>
                <a:spcPct val="100000"/>
              </a:lnSpc>
              <a:spcBef>
                <a:spcPts val="100"/>
              </a:spcBef>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2700" marR="5080" algn="just">
              <a:lnSpc>
                <a:spcPct val="100000"/>
              </a:lnSpc>
              <a:spcBef>
                <a:spcPts val="100"/>
              </a:spcBef>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Such resolutions, often perceived as "win-win" outcomes, are highly desirable due to their finality and immediate implementation. </a:t>
            </a:r>
          </a:p>
        </p:txBody>
      </p:sp>
      <p:sp>
        <p:nvSpPr>
          <p:cNvPr id="8" name="object 8"/>
          <p:cNvSpPr txBox="1">
            <a:spLocks noGrp="1"/>
          </p:cNvSpPr>
          <p:nvPr>
            <p:ph type="title"/>
          </p:nvPr>
        </p:nvSpPr>
        <p:spPr>
          <a:xfrm>
            <a:off x="7537450" y="998858"/>
            <a:ext cx="12109450" cy="932948"/>
          </a:xfrm>
          <a:prstGeom prst="rect">
            <a:avLst/>
          </a:prstGeom>
        </p:spPr>
        <p:txBody>
          <a:bodyPr vert="horz" wrap="square" lIns="0" tIns="9525" rIns="0" bIns="0" rtlCol="0">
            <a:spAutoFit/>
          </a:bodyPr>
          <a:lstStyle/>
          <a:p>
            <a:pPr marL="12700" marR="5080" algn="ctr">
              <a:lnSpc>
                <a:spcPct val="100299"/>
              </a:lnSpc>
              <a:spcBef>
                <a:spcPts val="75"/>
              </a:spcBef>
            </a:pPr>
            <a:r>
              <a:rPr lang="en-GB" sz="6000" dirty="0">
                <a:solidFill>
                  <a:schemeClr val="bg1"/>
                </a:solidFill>
                <a:effectLst>
                  <a:reflection blurRad="213081"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Closure and Resolution </a:t>
            </a:r>
            <a:endParaRPr sz="6000" dirty="0">
              <a:solidFill>
                <a:schemeClr val="bg1"/>
              </a:solidFill>
              <a:effectLst>
                <a:reflection blurRad="213081"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p:nvPr/>
        </p:nvSpPr>
        <p:spPr>
          <a:xfrm rot="21232676">
            <a:off x="8428555" y="6304329"/>
            <a:ext cx="11651286" cy="4919137"/>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sp>
        <p:nvSpPr>
          <p:cNvPr id="37" name="object 37"/>
          <p:cNvSpPr/>
          <p:nvPr/>
        </p:nvSpPr>
        <p:spPr>
          <a:xfrm rot="21232676">
            <a:off x="16589328" y="-172403"/>
            <a:ext cx="3402169"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a:extLst>
              <a:ext uri="{FF2B5EF4-FFF2-40B4-BE49-F238E27FC236}">
                <a16:creationId xmlns:a16="http://schemas.microsoft.com/office/drawing/2014/main" id="{3425D358-3B0A-3ACA-66DA-013B1C021773}"/>
              </a:ext>
            </a:extLst>
          </p:cNvPr>
          <p:cNvGrpSpPr/>
          <p:nvPr/>
        </p:nvGrpSpPr>
        <p:grpSpPr>
          <a:xfrm>
            <a:off x="8623419" y="9804251"/>
            <a:ext cx="3648138" cy="1476711"/>
            <a:chOff x="8950450" y="9581146"/>
            <a:chExt cx="3648138" cy="1476711"/>
          </a:xfrm>
        </p:grpSpPr>
        <p:pic>
          <p:nvPicPr>
            <p:cNvPr id="5" name="object 10">
              <a:extLst>
                <a:ext uri="{FF2B5EF4-FFF2-40B4-BE49-F238E27FC236}">
                  <a16:creationId xmlns:a16="http://schemas.microsoft.com/office/drawing/2014/main" id="{598C40DD-F769-38B9-8373-914BC8F5F1A0}"/>
                </a:ext>
              </a:extLst>
            </p:cNvPr>
            <p:cNvPicPr/>
            <p:nvPr/>
          </p:nvPicPr>
          <p:blipFill>
            <a:blip r:embed="rId3" cstate="print"/>
            <a:stretch>
              <a:fillRect/>
            </a:stretch>
          </p:blipFill>
          <p:spPr>
            <a:xfrm>
              <a:off x="8950450" y="9581146"/>
              <a:ext cx="1258564" cy="1476711"/>
            </a:xfrm>
            <a:prstGeom prst="rect">
              <a:avLst/>
            </a:prstGeom>
          </p:spPr>
        </p:pic>
        <p:sp>
          <p:nvSpPr>
            <p:cNvPr id="6" name="object 11">
              <a:extLst>
                <a:ext uri="{FF2B5EF4-FFF2-40B4-BE49-F238E27FC236}">
                  <a16:creationId xmlns:a16="http://schemas.microsoft.com/office/drawing/2014/main" id="{0456FDB4-925E-4B23-3452-4315A1CEF485}"/>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7" name="object 12">
              <a:extLst>
                <a:ext uri="{FF2B5EF4-FFF2-40B4-BE49-F238E27FC236}">
                  <a16:creationId xmlns:a16="http://schemas.microsoft.com/office/drawing/2014/main" id="{71F33771-F13C-13C5-BBFB-3227FFEB8C95}"/>
                </a:ext>
              </a:extLst>
            </p:cNvPr>
            <p:cNvPicPr/>
            <p:nvPr/>
          </p:nvPicPr>
          <p:blipFill>
            <a:blip r:embed="rId4" cstate="print"/>
            <a:stretch>
              <a:fillRect/>
            </a:stretch>
          </p:blipFill>
          <p:spPr>
            <a:xfrm>
              <a:off x="10618087" y="10219187"/>
              <a:ext cx="101344" cy="121043"/>
            </a:xfrm>
            <a:prstGeom prst="rect">
              <a:avLst/>
            </a:prstGeom>
          </p:spPr>
        </p:pic>
        <p:sp>
          <p:nvSpPr>
            <p:cNvPr id="9" name="object 13">
              <a:extLst>
                <a:ext uri="{FF2B5EF4-FFF2-40B4-BE49-F238E27FC236}">
                  <a16:creationId xmlns:a16="http://schemas.microsoft.com/office/drawing/2014/main" id="{3AE77EDE-803A-11DA-47D4-1BF1613C9545}"/>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10" name="object 14">
              <a:extLst>
                <a:ext uri="{FF2B5EF4-FFF2-40B4-BE49-F238E27FC236}">
                  <a16:creationId xmlns:a16="http://schemas.microsoft.com/office/drawing/2014/main" id="{1B396D39-C938-38EB-1C79-FDE23C5B8E06}"/>
                </a:ext>
              </a:extLst>
            </p:cNvPr>
            <p:cNvPicPr/>
            <p:nvPr/>
          </p:nvPicPr>
          <p:blipFill>
            <a:blip r:embed="rId5" cstate="print"/>
            <a:stretch>
              <a:fillRect/>
            </a:stretch>
          </p:blipFill>
          <p:spPr>
            <a:xfrm>
              <a:off x="11602845" y="10214488"/>
              <a:ext cx="253745" cy="135978"/>
            </a:xfrm>
            <a:prstGeom prst="rect">
              <a:avLst/>
            </a:prstGeom>
          </p:spPr>
        </p:pic>
        <p:sp>
          <p:nvSpPr>
            <p:cNvPr id="11" name="object 15">
              <a:extLst>
                <a:ext uri="{FF2B5EF4-FFF2-40B4-BE49-F238E27FC236}">
                  <a16:creationId xmlns:a16="http://schemas.microsoft.com/office/drawing/2014/main" id="{C9238F25-DCE2-70CD-28E4-B545A112CC95}"/>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12" name="object 16">
              <a:extLst>
                <a:ext uri="{FF2B5EF4-FFF2-40B4-BE49-F238E27FC236}">
                  <a16:creationId xmlns:a16="http://schemas.microsoft.com/office/drawing/2014/main" id="{96338099-716B-960A-8D16-907A8D4AB686}"/>
                </a:ext>
              </a:extLst>
            </p:cNvPr>
            <p:cNvPicPr/>
            <p:nvPr/>
          </p:nvPicPr>
          <p:blipFill>
            <a:blip r:embed="rId6" cstate="print"/>
            <a:stretch>
              <a:fillRect/>
            </a:stretch>
          </p:blipFill>
          <p:spPr>
            <a:xfrm>
              <a:off x="11597638" y="10085545"/>
              <a:ext cx="222123" cy="122604"/>
            </a:xfrm>
            <a:prstGeom prst="rect">
              <a:avLst/>
            </a:prstGeom>
          </p:spPr>
        </p:pic>
        <p:pic>
          <p:nvPicPr>
            <p:cNvPr id="13" name="object 17">
              <a:extLst>
                <a:ext uri="{FF2B5EF4-FFF2-40B4-BE49-F238E27FC236}">
                  <a16:creationId xmlns:a16="http://schemas.microsoft.com/office/drawing/2014/main" id="{8BDEFCA7-63A9-DA14-CD8F-EF154D9978CF}"/>
                </a:ext>
              </a:extLst>
            </p:cNvPr>
            <p:cNvPicPr/>
            <p:nvPr/>
          </p:nvPicPr>
          <p:blipFill>
            <a:blip r:embed="rId7" cstate="print"/>
            <a:stretch>
              <a:fillRect/>
            </a:stretch>
          </p:blipFill>
          <p:spPr>
            <a:xfrm>
              <a:off x="11896039" y="10085545"/>
              <a:ext cx="181278" cy="266216"/>
            </a:xfrm>
            <a:prstGeom prst="rect">
              <a:avLst/>
            </a:prstGeom>
          </p:spPr>
        </p:pic>
        <p:sp>
          <p:nvSpPr>
            <p:cNvPr id="14" name="object 18">
              <a:extLst>
                <a:ext uri="{FF2B5EF4-FFF2-40B4-BE49-F238E27FC236}">
                  <a16:creationId xmlns:a16="http://schemas.microsoft.com/office/drawing/2014/main" id="{74D80F9A-1C15-98A6-F097-17B5661A3EC5}"/>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15" name="object 19">
              <a:extLst>
                <a:ext uri="{FF2B5EF4-FFF2-40B4-BE49-F238E27FC236}">
                  <a16:creationId xmlns:a16="http://schemas.microsoft.com/office/drawing/2014/main" id="{B8B4390D-624C-24C5-5502-C2EF3CE100DA}"/>
                </a:ext>
              </a:extLst>
            </p:cNvPr>
            <p:cNvPicPr/>
            <p:nvPr/>
          </p:nvPicPr>
          <p:blipFill>
            <a:blip r:embed="rId8" cstate="print"/>
            <a:stretch>
              <a:fillRect/>
            </a:stretch>
          </p:blipFill>
          <p:spPr>
            <a:xfrm>
              <a:off x="12294360" y="10247025"/>
              <a:ext cx="101726" cy="103237"/>
            </a:xfrm>
            <a:prstGeom prst="rect">
              <a:avLst/>
            </a:prstGeom>
          </p:spPr>
        </p:pic>
        <p:sp>
          <p:nvSpPr>
            <p:cNvPr id="16" name="object 20">
              <a:extLst>
                <a:ext uri="{FF2B5EF4-FFF2-40B4-BE49-F238E27FC236}">
                  <a16:creationId xmlns:a16="http://schemas.microsoft.com/office/drawing/2014/main" id="{533D22AE-84C9-E2D8-64DC-921A9D9E990D}"/>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17" name="object 21">
              <a:extLst>
                <a:ext uri="{FF2B5EF4-FFF2-40B4-BE49-F238E27FC236}">
                  <a16:creationId xmlns:a16="http://schemas.microsoft.com/office/drawing/2014/main" id="{7A2833A1-0E7C-6CB5-2A7E-47DBF3CEFC1A}"/>
                </a:ext>
              </a:extLst>
            </p:cNvPr>
            <p:cNvPicPr/>
            <p:nvPr/>
          </p:nvPicPr>
          <p:blipFill>
            <a:blip r:embed="rId9" cstate="print"/>
            <a:stretch>
              <a:fillRect/>
            </a:stretch>
          </p:blipFill>
          <p:spPr>
            <a:xfrm>
              <a:off x="12254355" y="10132370"/>
              <a:ext cx="66800" cy="102120"/>
            </a:xfrm>
            <a:prstGeom prst="rect">
              <a:avLst/>
            </a:prstGeom>
          </p:spPr>
        </p:pic>
        <p:pic>
          <p:nvPicPr>
            <p:cNvPr id="18" name="object 22">
              <a:extLst>
                <a:ext uri="{FF2B5EF4-FFF2-40B4-BE49-F238E27FC236}">
                  <a16:creationId xmlns:a16="http://schemas.microsoft.com/office/drawing/2014/main" id="{046C0C81-479A-7476-AB4E-C92949B7525D}"/>
                </a:ext>
              </a:extLst>
            </p:cNvPr>
            <p:cNvPicPr/>
            <p:nvPr/>
          </p:nvPicPr>
          <p:blipFill>
            <a:blip r:embed="rId10" cstate="print"/>
            <a:stretch>
              <a:fillRect/>
            </a:stretch>
          </p:blipFill>
          <p:spPr>
            <a:xfrm>
              <a:off x="11422378" y="10085576"/>
              <a:ext cx="89623" cy="266669"/>
            </a:xfrm>
            <a:prstGeom prst="rect">
              <a:avLst/>
            </a:prstGeom>
          </p:spPr>
        </p:pic>
        <p:pic>
          <p:nvPicPr>
            <p:cNvPr id="19" name="object 23">
              <a:extLst>
                <a:ext uri="{FF2B5EF4-FFF2-40B4-BE49-F238E27FC236}">
                  <a16:creationId xmlns:a16="http://schemas.microsoft.com/office/drawing/2014/main" id="{A1E9390E-A0B8-D422-63F2-E4D3F15F59BA}"/>
                </a:ext>
              </a:extLst>
            </p:cNvPr>
            <p:cNvPicPr/>
            <p:nvPr/>
          </p:nvPicPr>
          <p:blipFill>
            <a:blip r:embed="rId11" cstate="print"/>
            <a:stretch>
              <a:fillRect/>
            </a:stretch>
          </p:blipFill>
          <p:spPr>
            <a:xfrm>
              <a:off x="12458382" y="10289800"/>
              <a:ext cx="78612" cy="74117"/>
            </a:xfrm>
            <a:prstGeom prst="rect">
              <a:avLst/>
            </a:prstGeom>
          </p:spPr>
        </p:pic>
        <p:sp>
          <p:nvSpPr>
            <p:cNvPr id="20" name="object 24">
              <a:extLst>
                <a:ext uri="{FF2B5EF4-FFF2-40B4-BE49-F238E27FC236}">
                  <a16:creationId xmlns:a16="http://schemas.microsoft.com/office/drawing/2014/main" id="{12779D1D-E53F-8E24-7040-748A7969095F}"/>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21" name="object 25">
              <a:extLst>
                <a:ext uri="{FF2B5EF4-FFF2-40B4-BE49-F238E27FC236}">
                  <a16:creationId xmlns:a16="http://schemas.microsoft.com/office/drawing/2014/main" id="{E0123B41-1A48-20B8-900C-B18FD062BD9C}"/>
                </a:ext>
              </a:extLst>
            </p:cNvPr>
            <p:cNvPicPr/>
            <p:nvPr/>
          </p:nvPicPr>
          <p:blipFill>
            <a:blip r:embed="rId12" cstate="print"/>
            <a:stretch>
              <a:fillRect/>
            </a:stretch>
          </p:blipFill>
          <p:spPr>
            <a:xfrm>
              <a:off x="10459211" y="10439135"/>
              <a:ext cx="120128" cy="115801"/>
            </a:xfrm>
            <a:prstGeom prst="rect">
              <a:avLst/>
            </a:prstGeom>
          </p:spPr>
        </p:pic>
        <p:pic>
          <p:nvPicPr>
            <p:cNvPr id="22" name="object 26">
              <a:extLst>
                <a:ext uri="{FF2B5EF4-FFF2-40B4-BE49-F238E27FC236}">
                  <a16:creationId xmlns:a16="http://schemas.microsoft.com/office/drawing/2014/main" id="{69137691-5A93-E215-D60D-D6E675BB99EB}"/>
                </a:ext>
              </a:extLst>
            </p:cNvPr>
            <p:cNvPicPr/>
            <p:nvPr/>
          </p:nvPicPr>
          <p:blipFill>
            <a:blip r:embed="rId13" cstate="print"/>
            <a:stretch>
              <a:fillRect/>
            </a:stretch>
          </p:blipFill>
          <p:spPr>
            <a:xfrm>
              <a:off x="10667998" y="10439135"/>
              <a:ext cx="115550" cy="118848"/>
            </a:xfrm>
            <a:prstGeom prst="rect">
              <a:avLst/>
            </a:prstGeom>
          </p:spPr>
        </p:pic>
        <p:pic>
          <p:nvPicPr>
            <p:cNvPr id="23" name="object 27">
              <a:extLst>
                <a:ext uri="{FF2B5EF4-FFF2-40B4-BE49-F238E27FC236}">
                  <a16:creationId xmlns:a16="http://schemas.microsoft.com/office/drawing/2014/main" id="{CF4D1875-FC9C-85B0-DAFF-69FD9BA2F7F4}"/>
                </a:ext>
              </a:extLst>
            </p:cNvPr>
            <p:cNvPicPr/>
            <p:nvPr/>
          </p:nvPicPr>
          <p:blipFill>
            <a:blip r:embed="rId14" cstate="print"/>
            <a:stretch>
              <a:fillRect/>
            </a:stretch>
          </p:blipFill>
          <p:spPr>
            <a:xfrm>
              <a:off x="10873738" y="10439135"/>
              <a:ext cx="114019" cy="115801"/>
            </a:xfrm>
            <a:prstGeom prst="rect">
              <a:avLst/>
            </a:prstGeom>
          </p:spPr>
        </p:pic>
        <p:pic>
          <p:nvPicPr>
            <p:cNvPr id="24" name="object 28">
              <a:extLst>
                <a:ext uri="{FF2B5EF4-FFF2-40B4-BE49-F238E27FC236}">
                  <a16:creationId xmlns:a16="http://schemas.microsoft.com/office/drawing/2014/main" id="{8F57770F-370B-A74D-205C-68322BD92C70}"/>
                </a:ext>
              </a:extLst>
            </p:cNvPr>
            <p:cNvPicPr/>
            <p:nvPr/>
          </p:nvPicPr>
          <p:blipFill>
            <a:blip r:embed="rId15" cstate="print"/>
            <a:stretch>
              <a:fillRect/>
            </a:stretch>
          </p:blipFill>
          <p:spPr>
            <a:xfrm>
              <a:off x="11050522" y="10439135"/>
              <a:ext cx="115540" cy="118848"/>
            </a:xfrm>
            <a:prstGeom prst="rect">
              <a:avLst/>
            </a:prstGeom>
          </p:spPr>
        </p:pic>
        <p:pic>
          <p:nvPicPr>
            <p:cNvPr id="25" name="object 29">
              <a:extLst>
                <a:ext uri="{FF2B5EF4-FFF2-40B4-BE49-F238E27FC236}">
                  <a16:creationId xmlns:a16="http://schemas.microsoft.com/office/drawing/2014/main" id="{8043DED6-62CB-6906-E2D8-2DD9C0C4A60B}"/>
                </a:ext>
              </a:extLst>
            </p:cNvPr>
            <p:cNvPicPr/>
            <p:nvPr/>
          </p:nvPicPr>
          <p:blipFill>
            <a:blip r:embed="rId16" cstate="print"/>
            <a:stretch>
              <a:fillRect/>
            </a:stretch>
          </p:blipFill>
          <p:spPr>
            <a:xfrm>
              <a:off x="11256262" y="10439135"/>
              <a:ext cx="114010" cy="115801"/>
            </a:xfrm>
            <a:prstGeom prst="rect">
              <a:avLst/>
            </a:prstGeom>
          </p:spPr>
        </p:pic>
        <p:pic>
          <p:nvPicPr>
            <p:cNvPr id="26" name="object 30">
              <a:extLst>
                <a:ext uri="{FF2B5EF4-FFF2-40B4-BE49-F238E27FC236}">
                  <a16:creationId xmlns:a16="http://schemas.microsoft.com/office/drawing/2014/main" id="{4F483E07-38C4-0746-CB46-67E299A965DA}"/>
                </a:ext>
              </a:extLst>
            </p:cNvPr>
            <p:cNvPicPr/>
            <p:nvPr/>
          </p:nvPicPr>
          <p:blipFill>
            <a:blip r:embed="rId17" cstate="print"/>
            <a:stretch>
              <a:fillRect/>
            </a:stretch>
          </p:blipFill>
          <p:spPr>
            <a:xfrm>
              <a:off x="11562586" y="10439135"/>
              <a:ext cx="78953" cy="117325"/>
            </a:xfrm>
            <a:prstGeom prst="rect">
              <a:avLst/>
            </a:prstGeom>
          </p:spPr>
        </p:pic>
        <p:sp>
          <p:nvSpPr>
            <p:cNvPr id="27" name="object 31">
              <a:extLst>
                <a:ext uri="{FF2B5EF4-FFF2-40B4-BE49-F238E27FC236}">
                  <a16:creationId xmlns:a16="http://schemas.microsoft.com/office/drawing/2014/main" id="{EF5428C6-2617-86A1-56CB-6C5524C4A10A}"/>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28" name="object 32">
              <a:extLst>
                <a:ext uri="{FF2B5EF4-FFF2-40B4-BE49-F238E27FC236}">
                  <a16:creationId xmlns:a16="http://schemas.microsoft.com/office/drawing/2014/main" id="{007BB36B-573A-9E9E-CD96-D1E541661E1F}"/>
                </a:ext>
              </a:extLst>
            </p:cNvPr>
            <p:cNvPicPr/>
            <p:nvPr/>
          </p:nvPicPr>
          <p:blipFill>
            <a:blip r:embed="rId18" cstate="print"/>
            <a:stretch>
              <a:fillRect/>
            </a:stretch>
          </p:blipFill>
          <p:spPr>
            <a:xfrm>
              <a:off x="11934442" y="10439135"/>
              <a:ext cx="117042" cy="115801"/>
            </a:xfrm>
            <a:prstGeom prst="rect">
              <a:avLst/>
            </a:prstGeom>
          </p:spPr>
        </p:pic>
        <p:pic>
          <p:nvPicPr>
            <p:cNvPr id="29" name="object 33">
              <a:extLst>
                <a:ext uri="{FF2B5EF4-FFF2-40B4-BE49-F238E27FC236}">
                  <a16:creationId xmlns:a16="http://schemas.microsoft.com/office/drawing/2014/main" id="{D39F1781-764F-96A9-B940-CFC899698C52}"/>
                </a:ext>
              </a:extLst>
            </p:cNvPr>
            <p:cNvPicPr/>
            <p:nvPr/>
          </p:nvPicPr>
          <p:blipFill>
            <a:blip r:embed="rId19" cstate="print"/>
            <a:stretch>
              <a:fillRect/>
            </a:stretch>
          </p:blipFill>
          <p:spPr>
            <a:xfrm>
              <a:off x="12118847" y="10436087"/>
              <a:ext cx="121609" cy="121897"/>
            </a:xfrm>
            <a:prstGeom prst="rect">
              <a:avLst/>
            </a:prstGeom>
          </p:spPr>
        </p:pic>
        <p:sp>
          <p:nvSpPr>
            <p:cNvPr id="30" name="object 34">
              <a:extLst>
                <a:ext uri="{FF2B5EF4-FFF2-40B4-BE49-F238E27FC236}">
                  <a16:creationId xmlns:a16="http://schemas.microsoft.com/office/drawing/2014/main" id="{09291923-DC0E-23F7-0B46-E0333EF9E349}"/>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a:latin typeface="Verdana" panose="020B0604030504040204" pitchFamily="34" charset="0"/>
                <a:ea typeface="Verdana" panose="020B0604030504040204" pitchFamily="34" charset="0"/>
                <a:cs typeface="Verdana" panose="020B0604030504040204" pitchFamily="34" charset="0"/>
              </a:endParaRPr>
            </a:p>
          </p:txBody>
        </p:sp>
        <p:pic>
          <p:nvPicPr>
            <p:cNvPr id="31" name="object 35">
              <a:extLst>
                <a:ext uri="{FF2B5EF4-FFF2-40B4-BE49-F238E27FC236}">
                  <a16:creationId xmlns:a16="http://schemas.microsoft.com/office/drawing/2014/main" id="{FAB30B4E-50B8-2765-869D-13040D4B0C70}"/>
                </a:ext>
              </a:extLst>
            </p:cNvPr>
            <p:cNvPicPr/>
            <p:nvPr/>
          </p:nvPicPr>
          <p:blipFill>
            <a:blip r:embed="rId20" cstate="print"/>
            <a:stretch>
              <a:fillRect/>
            </a:stretch>
          </p:blipFill>
          <p:spPr>
            <a:xfrm>
              <a:off x="12483083" y="10439135"/>
              <a:ext cx="115505" cy="118848"/>
            </a:xfrm>
            <a:prstGeom prst="rect">
              <a:avLst/>
            </a:prstGeom>
          </p:spPr>
        </p:pic>
      </p:grpSp>
      <p:sp>
        <p:nvSpPr>
          <p:cNvPr id="32" name="Freeform 2">
            <a:extLst>
              <a:ext uri="{FF2B5EF4-FFF2-40B4-BE49-F238E27FC236}">
                <a16:creationId xmlns:a16="http://schemas.microsoft.com/office/drawing/2014/main" id="{76B9DADA-5553-D53F-3C25-A84DEE5C7274}"/>
              </a:ext>
            </a:extLst>
          </p:cNvPr>
          <p:cNvSpPr/>
          <p:nvPr/>
        </p:nvSpPr>
        <p:spPr>
          <a:xfrm>
            <a:off x="-32099" y="58770"/>
            <a:ext cx="8506131" cy="11315700"/>
          </a:xfrm>
          <a:custGeom>
            <a:avLst/>
            <a:gdLst/>
            <a:ahLst/>
            <a:cxnLst/>
            <a:rect l="l" t="t" r="r" b="b"/>
            <a:pathLst>
              <a:path w="15412378" h="10287000">
                <a:moveTo>
                  <a:pt x="0" y="0"/>
                </a:moveTo>
                <a:lnTo>
                  <a:pt x="15412378" y="0"/>
                </a:lnTo>
                <a:lnTo>
                  <a:pt x="15412378" y="10287000"/>
                </a:lnTo>
                <a:lnTo>
                  <a:pt x="0" y="10287000"/>
                </a:lnTo>
                <a:lnTo>
                  <a:pt x="0" y="0"/>
                </a:lnTo>
                <a:close/>
              </a:path>
            </a:pathLst>
          </a:custGeom>
          <a:blipFill>
            <a:blip r:embed="rId21">
              <a:extLst>
                <a:ext uri="{BEBA8EAE-BF5A-486C-A8C5-ECC9F3942E4B}">
                  <a14:imgProps xmlns:a14="http://schemas.microsoft.com/office/drawing/2010/main">
                    <a14:imgLayer r:embed="rId22">
                      <a14:imgEffect>
                        <a14:colorTemperature colorTemp="7200"/>
                      </a14:imgEffect>
                      <a14:imgEffect>
                        <a14:saturation sat="0"/>
                      </a14:imgEffect>
                    </a14:imgLayer>
                  </a14:imgProps>
                </a:ext>
              </a:extLst>
            </a:blip>
            <a:stretch>
              <a:fillRect l="-3" r="-3"/>
            </a:stretch>
          </a:blipFill>
          <a:ln>
            <a:noFill/>
          </a:ln>
          <a:effectLst>
            <a:softEdge rad="158750"/>
          </a:effectLst>
        </p:spPr>
        <p: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844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343075" y="3729417"/>
            <a:ext cx="9194153" cy="2225609"/>
          </a:xfrm>
          <a:prstGeom prst="rect">
            <a:avLst/>
          </a:prstGeom>
        </p:spPr>
        <p:txBody>
          <a:bodyPr vert="horz" wrap="square" lIns="0" tIns="9525" rIns="0" bIns="0" rtlCol="0">
            <a:spAutoFit/>
          </a:bodyPr>
          <a:lstStyle/>
          <a:p>
            <a:pPr marL="12700" marR="5080" algn="ctr">
              <a:lnSpc>
                <a:spcPct val="100299"/>
              </a:lnSpc>
              <a:spcBef>
                <a:spcPts val="75"/>
              </a:spcBef>
            </a:pPr>
            <a:r>
              <a:rPr sz="4800" spc="125" dirty="0">
                <a:solidFill>
                  <a:srgbClr val="FFFFFF"/>
                </a:solidFill>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Mediation </a:t>
            </a:r>
            <a:r>
              <a:rPr lang="en-GB" sz="4800" spc="130" dirty="0">
                <a:solidFill>
                  <a:srgbClr val="FFFFFF"/>
                </a:solidFill>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Process In Commercial Disputes: </a:t>
            </a:r>
            <a:r>
              <a:rPr lang="en-GB" sz="4800" spc="130" dirty="0" err="1">
                <a:solidFill>
                  <a:srgbClr val="FFFFFF"/>
                </a:solidFill>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Türkiye</a:t>
            </a:r>
            <a:endParaRPr sz="4800" dirty="0">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 name="Freeform 2">
            <a:extLst>
              <a:ext uri="{FF2B5EF4-FFF2-40B4-BE49-F238E27FC236}">
                <a16:creationId xmlns:a16="http://schemas.microsoft.com/office/drawing/2014/main" id="{A56BF393-2AA5-5FD2-AE38-0D4B03D267D6}"/>
              </a:ext>
            </a:extLst>
          </p:cNvPr>
          <p:cNvSpPr/>
          <p:nvPr/>
        </p:nvSpPr>
        <p:spPr>
          <a:xfrm>
            <a:off x="10431923" y="7910"/>
            <a:ext cx="9656711" cy="11299880"/>
          </a:xfrm>
          <a:custGeom>
            <a:avLst/>
            <a:gdLst/>
            <a:ahLst/>
            <a:cxnLst/>
            <a:rect l="l" t="t" r="r" b="b"/>
            <a:pathLst>
              <a:path w="13843992" h="10287000">
                <a:moveTo>
                  <a:pt x="0" y="0"/>
                </a:moveTo>
                <a:lnTo>
                  <a:pt x="13843992" y="0"/>
                </a:lnTo>
                <a:lnTo>
                  <a:pt x="13843992" y="10287000"/>
                </a:lnTo>
                <a:lnTo>
                  <a:pt x="0" y="10287000"/>
                </a:lnTo>
                <a:lnTo>
                  <a:pt x="0" y="0"/>
                </a:lnTo>
                <a:close/>
              </a:path>
            </a:pathLst>
          </a:custGeom>
          <a:blipFill>
            <a:blip r:embed="rId2">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Lst>
            </a:blip>
            <a:stretch>
              <a:fillRect l="-30617" t="-3" r="-6953" b="-3"/>
            </a:stretch>
          </a:blipFill>
        </p:spPr>
        <p:txBody>
          <a:bodyPr/>
          <a:lstStyle/>
          <a:p>
            <a:endParaRPr lang="en-US" dirty="0"/>
          </a:p>
        </p:txBody>
      </p:sp>
      <p:grpSp>
        <p:nvGrpSpPr>
          <p:cNvPr id="6" name="Group 5">
            <a:extLst>
              <a:ext uri="{FF2B5EF4-FFF2-40B4-BE49-F238E27FC236}">
                <a16:creationId xmlns:a16="http://schemas.microsoft.com/office/drawing/2014/main" id="{FB1F362A-16E8-3549-C770-068138652FA0}"/>
              </a:ext>
            </a:extLst>
          </p:cNvPr>
          <p:cNvGrpSpPr/>
          <p:nvPr/>
        </p:nvGrpSpPr>
        <p:grpSpPr>
          <a:xfrm>
            <a:off x="343075" y="323850"/>
            <a:ext cx="3648138" cy="1476711"/>
            <a:chOff x="8950450" y="9581146"/>
            <a:chExt cx="3648138" cy="1476711"/>
          </a:xfrm>
        </p:grpSpPr>
        <p:pic>
          <p:nvPicPr>
            <p:cNvPr id="7" name="object 10">
              <a:extLst>
                <a:ext uri="{FF2B5EF4-FFF2-40B4-BE49-F238E27FC236}">
                  <a16:creationId xmlns:a16="http://schemas.microsoft.com/office/drawing/2014/main" id="{BA2D3A11-2210-1067-040F-820D69C2C175}"/>
                </a:ext>
              </a:extLst>
            </p:cNvPr>
            <p:cNvPicPr/>
            <p:nvPr/>
          </p:nvPicPr>
          <p:blipFill>
            <a:blip r:embed="rId4" cstate="print"/>
            <a:stretch>
              <a:fillRect/>
            </a:stretch>
          </p:blipFill>
          <p:spPr>
            <a:xfrm>
              <a:off x="8950450" y="9581146"/>
              <a:ext cx="1258564" cy="1476711"/>
            </a:xfrm>
            <a:prstGeom prst="rect">
              <a:avLst/>
            </a:prstGeom>
          </p:spPr>
        </p:pic>
        <p:sp>
          <p:nvSpPr>
            <p:cNvPr id="8" name="object 11">
              <a:extLst>
                <a:ext uri="{FF2B5EF4-FFF2-40B4-BE49-F238E27FC236}">
                  <a16:creationId xmlns:a16="http://schemas.microsoft.com/office/drawing/2014/main" id="{709FB5D7-9934-6B33-D5FD-0D6ECF8AB57A}"/>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9" name="object 12">
              <a:extLst>
                <a:ext uri="{FF2B5EF4-FFF2-40B4-BE49-F238E27FC236}">
                  <a16:creationId xmlns:a16="http://schemas.microsoft.com/office/drawing/2014/main" id="{5713C58B-ACE8-C071-D2C7-A3AE8EF2C8C7}"/>
                </a:ext>
              </a:extLst>
            </p:cNvPr>
            <p:cNvPicPr/>
            <p:nvPr/>
          </p:nvPicPr>
          <p:blipFill>
            <a:blip r:embed="rId5" cstate="print"/>
            <a:stretch>
              <a:fillRect/>
            </a:stretch>
          </p:blipFill>
          <p:spPr>
            <a:xfrm>
              <a:off x="10618087" y="10219187"/>
              <a:ext cx="101344" cy="121043"/>
            </a:xfrm>
            <a:prstGeom prst="rect">
              <a:avLst/>
            </a:prstGeom>
          </p:spPr>
        </p:pic>
        <p:sp>
          <p:nvSpPr>
            <p:cNvPr id="10" name="object 13">
              <a:extLst>
                <a:ext uri="{FF2B5EF4-FFF2-40B4-BE49-F238E27FC236}">
                  <a16:creationId xmlns:a16="http://schemas.microsoft.com/office/drawing/2014/main" id="{110CA25C-49C7-4B1F-C81D-7FF539092777}"/>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1" name="object 14">
              <a:extLst>
                <a:ext uri="{FF2B5EF4-FFF2-40B4-BE49-F238E27FC236}">
                  <a16:creationId xmlns:a16="http://schemas.microsoft.com/office/drawing/2014/main" id="{2BA07548-2655-F0E7-1AD7-1D7F5B764118}"/>
                </a:ext>
              </a:extLst>
            </p:cNvPr>
            <p:cNvPicPr/>
            <p:nvPr/>
          </p:nvPicPr>
          <p:blipFill>
            <a:blip r:embed="rId6" cstate="print"/>
            <a:stretch>
              <a:fillRect/>
            </a:stretch>
          </p:blipFill>
          <p:spPr>
            <a:xfrm>
              <a:off x="11602845" y="10214488"/>
              <a:ext cx="253745" cy="135978"/>
            </a:xfrm>
            <a:prstGeom prst="rect">
              <a:avLst/>
            </a:prstGeom>
          </p:spPr>
        </p:pic>
        <p:sp>
          <p:nvSpPr>
            <p:cNvPr id="12" name="object 15">
              <a:extLst>
                <a:ext uri="{FF2B5EF4-FFF2-40B4-BE49-F238E27FC236}">
                  <a16:creationId xmlns:a16="http://schemas.microsoft.com/office/drawing/2014/main" id="{1DEBDA5F-C961-FCF5-9791-9E05812306C9}"/>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2" name="object 16">
              <a:extLst>
                <a:ext uri="{FF2B5EF4-FFF2-40B4-BE49-F238E27FC236}">
                  <a16:creationId xmlns:a16="http://schemas.microsoft.com/office/drawing/2014/main" id="{5C4FB473-3364-E60C-F4B9-4611CF4A00CB}"/>
                </a:ext>
              </a:extLst>
            </p:cNvPr>
            <p:cNvPicPr/>
            <p:nvPr/>
          </p:nvPicPr>
          <p:blipFill>
            <a:blip r:embed="rId7" cstate="print"/>
            <a:stretch>
              <a:fillRect/>
            </a:stretch>
          </p:blipFill>
          <p:spPr>
            <a:xfrm>
              <a:off x="11597638" y="10085545"/>
              <a:ext cx="222123" cy="122604"/>
            </a:xfrm>
            <a:prstGeom prst="rect">
              <a:avLst/>
            </a:prstGeom>
          </p:spPr>
        </p:pic>
        <p:pic>
          <p:nvPicPr>
            <p:cNvPr id="43" name="object 17">
              <a:extLst>
                <a:ext uri="{FF2B5EF4-FFF2-40B4-BE49-F238E27FC236}">
                  <a16:creationId xmlns:a16="http://schemas.microsoft.com/office/drawing/2014/main" id="{2CC0C0BC-FA64-E707-CACC-63398F8498E2}"/>
                </a:ext>
              </a:extLst>
            </p:cNvPr>
            <p:cNvPicPr/>
            <p:nvPr/>
          </p:nvPicPr>
          <p:blipFill>
            <a:blip r:embed="rId8" cstate="print"/>
            <a:stretch>
              <a:fillRect/>
            </a:stretch>
          </p:blipFill>
          <p:spPr>
            <a:xfrm>
              <a:off x="11896039" y="10085545"/>
              <a:ext cx="181278" cy="266216"/>
            </a:xfrm>
            <a:prstGeom prst="rect">
              <a:avLst/>
            </a:prstGeom>
          </p:spPr>
        </p:pic>
        <p:sp>
          <p:nvSpPr>
            <p:cNvPr id="44" name="object 18">
              <a:extLst>
                <a:ext uri="{FF2B5EF4-FFF2-40B4-BE49-F238E27FC236}">
                  <a16:creationId xmlns:a16="http://schemas.microsoft.com/office/drawing/2014/main" id="{43C0E772-3ECB-4905-8A9D-BB2629E0EB92}"/>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5" name="object 19">
              <a:extLst>
                <a:ext uri="{FF2B5EF4-FFF2-40B4-BE49-F238E27FC236}">
                  <a16:creationId xmlns:a16="http://schemas.microsoft.com/office/drawing/2014/main" id="{00AFF712-3F6C-DDD6-5905-9EFBA6E06BA2}"/>
                </a:ext>
              </a:extLst>
            </p:cNvPr>
            <p:cNvPicPr/>
            <p:nvPr/>
          </p:nvPicPr>
          <p:blipFill>
            <a:blip r:embed="rId9" cstate="print"/>
            <a:stretch>
              <a:fillRect/>
            </a:stretch>
          </p:blipFill>
          <p:spPr>
            <a:xfrm>
              <a:off x="12294360" y="10247025"/>
              <a:ext cx="101726" cy="103237"/>
            </a:xfrm>
            <a:prstGeom prst="rect">
              <a:avLst/>
            </a:prstGeom>
          </p:spPr>
        </p:pic>
        <p:sp>
          <p:nvSpPr>
            <p:cNvPr id="46" name="object 20">
              <a:extLst>
                <a:ext uri="{FF2B5EF4-FFF2-40B4-BE49-F238E27FC236}">
                  <a16:creationId xmlns:a16="http://schemas.microsoft.com/office/drawing/2014/main" id="{B3B3E052-8A72-114D-FC70-AA0154F9A01F}"/>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7" name="object 21">
              <a:extLst>
                <a:ext uri="{FF2B5EF4-FFF2-40B4-BE49-F238E27FC236}">
                  <a16:creationId xmlns:a16="http://schemas.microsoft.com/office/drawing/2014/main" id="{ADDEDB7B-5634-05CE-F5E6-BD007943598B}"/>
                </a:ext>
              </a:extLst>
            </p:cNvPr>
            <p:cNvPicPr/>
            <p:nvPr/>
          </p:nvPicPr>
          <p:blipFill>
            <a:blip r:embed="rId10" cstate="print"/>
            <a:stretch>
              <a:fillRect/>
            </a:stretch>
          </p:blipFill>
          <p:spPr>
            <a:xfrm>
              <a:off x="12254355" y="10132370"/>
              <a:ext cx="66800" cy="102120"/>
            </a:xfrm>
            <a:prstGeom prst="rect">
              <a:avLst/>
            </a:prstGeom>
          </p:spPr>
        </p:pic>
        <p:pic>
          <p:nvPicPr>
            <p:cNvPr id="48" name="object 22">
              <a:extLst>
                <a:ext uri="{FF2B5EF4-FFF2-40B4-BE49-F238E27FC236}">
                  <a16:creationId xmlns:a16="http://schemas.microsoft.com/office/drawing/2014/main" id="{39913D8F-3401-1295-1C22-9EB1D1697539}"/>
                </a:ext>
              </a:extLst>
            </p:cNvPr>
            <p:cNvPicPr/>
            <p:nvPr/>
          </p:nvPicPr>
          <p:blipFill>
            <a:blip r:embed="rId11" cstate="print"/>
            <a:stretch>
              <a:fillRect/>
            </a:stretch>
          </p:blipFill>
          <p:spPr>
            <a:xfrm>
              <a:off x="11422378" y="10085576"/>
              <a:ext cx="89623" cy="266669"/>
            </a:xfrm>
            <a:prstGeom prst="rect">
              <a:avLst/>
            </a:prstGeom>
          </p:spPr>
        </p:pic>
        <p:pic>
          <p:nvPicPr>
            <p:cNvPr id="49" name="object 23">
              <a:extLst>
                <a:ext uri="{FF2B5EF4-FFF2-40B4-BE49-F238E27FC236}">
                  <a16:creationId xmlns:a16="http://schemas.microsoft.com/office/drawing/2014/main" id="{BD3E4796-A089-28F0-DD86-8817A9D85243}"/>
                </a:ext>
              </a:extLst>
            </p:cNvPr>
            <p:cNvPicPr/>
            <p:nvPr/>
          </p:nvPicPr>
          <p:blipFill>
            <a:blip r:embed="rId12" cstate="print"/>
            <a:stretch>
              <a:fillRect/>
            </a:stretch>
          </p:blipFill>
          <p:spPr>
            <a:xfrm>
              <a:off x="12458382" y="10289800"/>
              <a:ext cx="78612" cy="74117"/>
            </a:xfrm>
            <a:prstGeom prst="rect">
              <a:avLst/>
            </a:prstGeom>
          </p:spPr>
        </p:pic>
        <p:sp>
          <p:nvSpPr>
            <p:cNvPr id="50" name="object 24">
              <a:extLst>
                <a:ext uri="{FF2B5EF4-FFF2-40B4-BE49-F238E27FC236}">
                  <a16:creationId xmlns:a16="http://schemas.microsoft.com/office/drawing/2014/main" id="{726E0FCE-EEFC-772D-7CD3-B6AD2F436833}"/>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1" name="object 25">
              <a:extLst>
                <a:ext uri="{FF2B5EF4-FFF2-40B4-BE49-F238E27FC236}">
                  <a16:creationId xmlns:a16="http://schemas.microsoft.com/office/drawing/2014/main" id="{56BC3207-B305-5A9C-E381-4A3CFF678C31}"/>
                </a:ext>
              </a:extLst>
            </p:cNvPr>
            <p:cNvPicPr/>
            <p:nvPr/>
          </p:nvPicPr>
          <p:blipFill>
            <a:blip r:embed="rId13" cstate="print"/>
            <a:stretch>
              <a:fillRect/>
            </a:stretch>
          </p:blipFill>
          <p:spPr>
            <a:xfrm>
              <a:off x="10459211" y="10439135"/>
              <a:ext cx="120128" cy="115801"/>
            </a:xfrm>
            <a:prstGeom prst="rect">
              <a:avLst/>
            </a:prstGeom>
          </p:spPr>
        </p:pic>
        <p:pic>
          <p:nvPicPr>
            <p:cNvPr id="52" name="object 26">
              <a:extLst>
                <a:ext uri="{FF2B5EF4-FFF2-40B4-BE49-F238E27FC236}">
                  <a16:creationId xmlns:a16="http://schemas.microsoft.com/office/drawing/2014/main" id="{361DA296-7AEB-7067-E5F3-9DB3F10AD8F9}"/>
                </a:ext>
              </a:extLst>
            </p:cNvPr>
            <p:cNvPicPr/>
            <p:nvPr/>
          </p:nvPicPr>
          <p:blipFill>
            <a:blip r:embed="rId14" cstate="print"/>
            <a:stretch>
              <a:fillRect/>
            </a:stretch>
          </p:blipFill>
          <p:spPr>
            <a:xfrm>
              <a:off x="10667998" y="10439135"/>
              <a:ext cx="115550" cy="118848"/>
            </a:xfrm>
            <a:prstGeom prst="rect">
              <a:avLst/>
            </a:prstGeom>
          </p:spPr>
        </p:pic>
        <p:pic>
          <p:nvPicPr>
            <p:cNvPr id="53" name="object 27">
              <a:extLst>
                <a:ext uri="{FF2B5EF4-FFF2-40B4-BE49-F238E27FC236}">
                  <a16:creationId xmlns:a16="http://schemas.microsoft.com/office/drawing/2014/main" id="{12169B64-10F6-C4B0-E413-5DFFA8918E52}"/>
                </a:ext>
              </a:extLst>
            </p:cNvPr>
            <p:cNvPicPr/>
            <p:nvPr/>
          </p:nvPicPr>
          <p:blipFill>
            <a:blip r:embed="rId15" cstate="print"/>
            <a:stretch>
              <a:fillRect/>
            </a:stretch>
          </p:blipFill>
          <p:spPr>
            <a:xfrm>
              <a:off x="10873738" y="10439135"/>
              <a:ext cx="114019" cy="115801"/>
            </a:xfrm>
            <a:prstGeom prst="rect">
              <a:avLst/>
            </a:prstGeom>
          </p:spPr>
        </p:pic>
        <p:pic>
          <p:nvPicPr>
            <p:cNvPr id="54" name="object 28">
              <a:extLst>
                <a:ext uri="{FF2B5EF4-FFF2-40B4-BE49-F238E27FC236}">
                  <a16:creationId xmlns:a16="http://schemas.microsoft.com/office/drawing/2014/main" id="{3D8B776F-2C83-0907-7CC4-C83D1A6A77DE}"/>
                </a:ext>
              </a:extLst>
            </p:cNvPr>
            <p:cNvPicPr/>
            <p:nvPr/>
          </p:nvPicPr>
          <p:blipFill>
            <a:blip r:embed="rId16" cstate="print"/>
            <a:stretch>
              <a:fillRect/>
            </a:stretch>
          </p:blipFill>
          <p:spPr>
            <a:xfrm>
              <a:off x="11050522" y="10439135"/>
              <a:ext cx="115540" cy="118848"/>
            </a:xfrm>
            <a:prstGeom prst="rect">
              <a:avLst/>
            </a:prstGeom>
          </p:spPr>
        </p:pic>
        <p:pic>
          <p:nvPicPr>
            <p:cNvPr id="55" name="object 29">
              <a:extLst>
                <a:ext uri="{FF2B5EF4-FFF2-40B4-BE49-F238E27FC236}">
                  <a16:creationId xmlns:a16="http://schemas.microsoft.com/office/drawing/2014/main" id="{7CD695BA-9433-11C8-77B6-9199A71D9613}"/>
                </a:ext>
              </a:extLst>
            </p:cNvPr>
            <p:cNvPicPr/>
            <p:nvPr/>
          </p:nvPicPr>
          <p:blipFill>
            <a:blip r:embed="rId17" cstate="print"/>
            <a:stretch>
              <a:fillRect/>
            </a:stretch>
          </p:blipFill>
          <p:spPr>
            <a:xfrm>
              <a:off x="11256262" y="10439135"/>
              <a:ext cx="114010" cy="115801"/>
            </a:xfrm>
            <a:prstGeom prst="rect">
              <a:avLst/>
            </a:prstGeom>
          </p:spPr>
        </p:pic>
        <p:pic>
          <p:nvPicPr>
            <p:cNvPr id="56" name="object 30">
              <a:extLst>
                <a:ext uri="{FF2B5EF4-FFF2-40B4-BE49-F238E27FC236}">
                  <a16:creationId xmlns:a16="http://schemas.microsoft.com/office/drawing/2014/main" id="{E4E08BF8-D72A-6C5B-7FE3-997034BB648D}"/>
                </a:ext>
              </a:extLst>
            </p:cNvPr>
            <p:cNvPicPr/>
            <p:nvPr/>
          </p:nvPicPr>
          <p:blipFill>
            <a:blip r:embed="rId18" cstate="print"/>
            <a:stretch>
              <a:fillRect/>
            </a:stretch>
          </p:blipFill>
          <p:spPr>
            <a:xfrm>
              <a:off x="11562586" y="10439135"/>
              <a:ext cx="78953" cy="117325"/>
            </a:xfrm>
            <a:prstGeom prst="rect">
              <a:avLst/>
            </a:prstGeom>
          </p:spPr>
        </p:pic>
        <p:sp>
          <p:nvSpPr>
            <p:cNvPr id="57" name="object 31">
              <a:extLst>
                <a:ext uri="{FF2B5EF4-FFF2-40B4-BE49-F238E27FC236}">
                  <a16:creationId xmlns:a16="http://schemas.microsoft.com/office/drawing/2014/main" id="{B97863AD-A270-757B-B0DD-405DA9021624}"/>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8" name="object 32">
              <a:extLst>
                <a:ext uri="{FF2B5EF4-FFF2-40B4-BE49-F238E27FC236}">
                  <a16:creationId xmlns:a16="http://schemas.microsoft.com/office/drawing/2014/main" id="{0A61E7F6-E232-0477-0110-888FE7F832C4}"/>
                </a:ext>
              </a:extLst>
            </p:cNvPr>
            <p:cNvPicPr/>
            <p:nvPr/>
          </p:nvPicPr>
          <p:blipFill>
            <a:blip r:embed="rId19" cstate="print"/>
            <a:stretch>
              <a:fillRect/>
            </a:stretch>
          </p:blipFill>
          <p:spPr>
            <a:xfrm>
              <a:off x="11934442" y="10439135"/>
              <a:ext cx="117042" cy="115801"/>
            </a:xfrm>
            <a:prstGeom prst="rect">
              <a:avLst/>
            </a:prstGeom>
          </p:spPr>
        </p:pic>
        <p:pic>
          <p:nvPicPr>
            <p:cNvPr id="59" name="object 33">
              <a:extLst>
                <a:ext uri="{FF2B5EF4-FFF2-40B4-BE49-F238E27FC236}">
                  <a16:creationId xmlns:a16="http://schemas.microsoft.com/office/drawing/2014/main" id="{B6ACBE60-4952-1847-F878-D46D75A70F16}"/>
                </a:ext>
              </a:extLst>
            </p:cNvPr>
            <p:cNvPicPr/>
            <p:nvPr/>
          </p:nvPicPr>
          <p:blipFill>
            <a:blip r:embed="rId20" cstate="print"/>
            <a:stretch>
              <a:fillRect/>
            </a:stretch>
          </p:blipFill>
          <p:spPr>
            <a:xfrm>
              <a:off x="12118847" y="10436087"/>
              <a:ext cx="121609" cy="121897"/>
            </a:xfrm>
            <a:prstGeom prst="rect">
              <a:avLst/>
            </a:prstGeom>
          </p:spPr>
        </p:pic>
        <p:sp>
          <p:nvSpPr>
            <p:cNvPr id="60" name="object 34">
              <a:extLst>
                <a:ext uri="{FF2B5EF4-FFF2-40B4-BE49-F238E27FC236}">
                  <a16:creationId xmlns:a16="http://schemas.microsoft.com/office/drawing/2014/main" id="{E1C24CEE-D000-A0CA-F582-92D351B808A7}"/>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1" name="object 35">
              <a:extLst>
                <a:ext uri="{FF2B5EF4-FFF2-40B4-BE49-F238E27FC236}">
                  <a16:creationId xmlns:a16="http://schemas.microsoft.com/office/drawing/2014/main" id="{1CE94BFA-7890-869F-3AA9-C33BA15B03A0}"/>
                </a:ext>
              </a:extLst>
            </p:cNvPr>
            <p:cNvPicPr/>
            <p:nvPr/>
          </p:nvPicPr>
          <p:blipFill>
            <a:blip r:embed="rId21" cstate="print"/>
            <a:stretch>
              <a:fillRect/>
            </a:stretch>
          </p:blipFill>
          <p:spPr>
            <a:xfrm>
              <a:off x="12483083" y="10439135"/>
              <a:ext cx="115505" cy="118848"/>
            </a:xfrm>
            <a:prstGeom prst="rect">
              <a:avLst/>
            </a:prstGeom>
          </p:spPr>
        </p:pic>
      </p:grpSp>
      <p:cxnSp>
        <p:nvCxnSpPr>
          <p:cNvPr id="62" name="Straight Connector 61">
            <a:extLst>
              <a:ext uri="{FF2B5EF4-FFF2-40B4-BE49-F238E27FC236}">
                <a16:creationId xmlns:a16="http://schemas.microsoft.com/office/drawing/2014/main" id="{C12F4A00-EADF-C8DE-C2A3-84E437F99207}"/>
              </a:ext>
            </a:extLst>
          </p:cNvPr>
          <p:cNvCxnSpPr/>
          <p:nvPr/>
        </p:nvCxnSpPr>
        <p:spPr>
          <a:xfrm>
            <a:off x="10109868" y="8961"/>
            <a:ext cx="0" cy="11306739"/>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85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object 2">
            <a:extLst>
              <a:ext uri="{FF2B5EF4-FFF2-40B4-BE49-F238E27FC236}">
                <a16:creationId xmlns:a16="http://schemas.microsoft.com/office/drawing/2014/main" id="{B5918DC2-62E9-4CBA-8AD5-B6E2C8E82E33}"/>
              </a:ext>
            </a:extLst>
          </p:cNvPr>
          <p:cNvPicPr/>
          <p:nvPr/>
        </p:nvPicPr>
        <p:blipFill>
          <a:blip r:embed="rId2" cstate="print"/>
          <a:stretch>
            <a:fillRect/>
          </a:stretch>
        </p:blipFill>
        <p:spPr>
          <a:xfrm>
            <a:off x="14194" y="7599537"/>
            <a:ext cx="20104100" cy="4361642"/>
          </a:xfrm>
          <a:prstGeom prst="rect">
            <a:avLst/>
          </a:prstGeom>
        </p:spPr>
      </p:pic>
      <p:sp>
        <p:nvSpPr>
          <p:cNvPr id="2" name="Title 1">
            <a:extLst>
              <a:ext uri="{FF2B5EF4-FFF2-40B4-BE49-F238E27FC236}">
                <a16:creationId xmlns:a16="http://schemas.microsoft.com/office/drawing/2014/main" id="{C4FD482A-36F6-E6F0-221D-ACB7C79EE940}"/>
              </a:ext>
            </a:extLst>
          </p:cNvPr>
          <p:cNvSpPr>
            <a:spLocks noGrp="1"/>
          </p:cNvSpPr>
          <p:nvPr>
            <p:ph type="title"/>
          </p:nvPr>
        </p:nvSpPr>
        <p:spPr>
          <a:xfrm>
            <a:off x="3568870" y="839535"/>
            <a:ext cx="14198378" cy="461665"/>
          </a:xfrm>
        </p:spPr>
        <p:txBody>
          <a:bodyPr/>
          <a:lstStyle/>
          <a:p>
            <a:r>
              <a:rPr lang="en-US" dirty="0">
                <a:solidFill>
                  <a:schemeClr val="tx1"/>
                </a:solidFill>
                <a:effectLst>
                  <a:reflection blurRad="166039" stA="41964" endPos="71804"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Overview of Mediation System in </a:t>
            </a:r>
            <a:r>
              <a:rPr lang="en-US" dirty="0" err="1">
                <a:solidFill>
                  <a:schemeClr val="tx1"/>
                </a:solidFill>
                <a:effectLst>
                  <a:reflection blurRad="166039" stA="41964" endPos="71804"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Türkiye</a:t>
            </a:r>
            <a:r>
              <a:rPr lang="en-US" dirty="0">
                <a:solidFill>
                  <a:schemeClr val="tx1"/>
                </a:solidFill>
                <a:effectLst>
                  <a:reflection blurRad="166039" stA="41964" endPos="71804"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 for Commercial Disputes</a:t>
            </a:r>
          </a:p>
        </p:txBody>
      </p:sp>
      <p:sp>
        <p:nvSpPr>
          <p:cNvPr id="4" name="Freeform 2">
            <a:extLst>
              <a:ext uri="{FF2B5EF4-FFF2-40B4-BE49-F238E27FC236}">
                <a16:creationId xmlns:a16="http://schemas.microsoft.com/office/drawing/2014/main" id="{616FBF1C-3B22-FBCC-07B0-3B8900619931}"/>
              </a:ext>
            </a:extLst>
          </p:cNvPr>
          <p:cNvSpPr/>
          <p:nvPr/>
        </p:nvSpPr>
        <p:spPr>
          <a:xfrm>
            <a:off x="11579" y="7599537"/>
            <a:ext cx="20104100" cy="3062774"/>
          </a:xfrm>
          <a:custGeom>
            <a:avLst/>
            <a:gdLst/>
            <a:ahLst/>
            <a:cxnLst/>
            <a:rect l="l" t="t" r="r" b="b"/>
            <a:pathLst>
              <a:path w="13602645" h="8229600">
                <a:moveTo>
                  <a:pt x="0" y="0"/>
                </a:moveTo>
                <a:lnTo>
                  <a:pt x="13602644" y="0"/>
                </a:lnTo>
                <a:lnTo>
                  <a:pt x="13602644" y="8229600"/>
                </a:lnTo>
                <a:lnTo>
                  <a:pt x="0" y="8229600"/>
                </a:lnTo>
                <a:lnTo>
                  <a:pt x="0" y="0"/>
                </a:lnTo>
                <a:close/>
              </a:path>
            </a:pathLst>
          </a:custGeom>
          <a:blipFill>
            <a:blip r:embed="rId3">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20000" contrast="20000"/>
                      </a14:imgEffect>
                    </a14:imgLayer>
                  </a14:imgProps>
                </a:ext>
              </a:extLst>
            </a:blip>
            <a:stretch>
              <a:fillRect t="-8474" b="-5812"/>
            </a:stretch>
          </a:blipFill>
          <a:effectLst>
            <a:reflection endPos="65000" dist="50800" dir="5400000" sy="-100000" algn="bl" rotWithShape="0"/>
            <a:softEdge rad="0"/>
          </a:effectLst>
        </p:spPr>
        <p:txBody>
          <a:bodyPr/>
          <a:lstStyle/>
          <a:p>
            <a:endParaRPr lang="en-US" b="1" dirty="0"/>
          </a:p>
        </p:txBody>
      </p:sp>
      <p:grpSp>
        <p:nvGrpSpPr>
          <p:cNvPr id="33" name="Group 32">
            <a:extLst>
              <a:ext uri="{FF2B5EF4-FFF2-40B4-BE49-F238E27FC236}">
                <a16:creationId xmlns:a16="http://schemas.microsoft.com/office/drawing/2014/main" id="{F9B04E2C-1ACA-3769-7510-8A269EE7C4F0}"/>
              </a:ext>
            </a:extLst>
          </p:cNvPr>
          <p:cNvGrpSpPr/>
          <p:nvPr/>
        </p:nvGrpSpPr>
        <p:grpSpPr>
          <a:xfrm>
            <a:off x="222250" y="333511"/>
            <a:ext cx="2057400" cy="1822266"/>
            <a:chOff x="17531651" y="220973"/>
            <a:chExt cx="2362136" cy="2285720"/>
          </a:xfrm>
        </p:grpSpPr>
        <p:pic>
          <p:nvPicPr>
            <p:cNvPr id="34" name="object 5">
              <a:extLst>
                <a:ext uri="{FF2B5EF4-FFF2-40B4-BE49-F238E27FC236}">
                  <a16:creationId xmlns:a16="http://schemas.microsoft.com/office/drawing/2014/main" id="{E2EC3784-2A11-E52E-C62B-8104A394EAF2}"/>
                </a:ext>
              </a:extLst>
            </p:cNvPr>
            <p:cNvPicPr/>
            <p:nvPr/>
          </p:nvPicPr>
          <p:blipFill>
            <a:blip r:embed="rId5" cstate="print"/>
            <a:stretch>
              <a:fillRect/>
            </a:stretch>
          </p:blipFill>
          <p:spPr>
            <a:xfrm>
              <a:off x="18062447" y="220973"/>
              <a:ext cx="1301000" cy="1543531"/>
            </a:xfrm>
            <a:prstGeom prst="rect">
              <a:avLst/>
            </a:prstGeom>
          </p:spPr>
        </p:pic>
        <p:sp>
          <p:nvSpPr>
            <p:cNvPr id="35" name="object 6">
              <a:extLst>
                <a:ext uri="{FF2B5EF4-FFF2-40B4-BE49-F238E27FC236}">
                  <a16:creationId xmlns:a16="http://schemas.microsoft.com/office/drawing/2014/main" id="{FAB2AEC3-B6EC-63B5-2151-A2B908548E6D}"/>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b="1"/>
            </a:p>
          </p:txBody>
        </p:sp>
        <p:pic>
          <p:nvPicPr>
            <p:cNvPr id="36" name="object 7">
              <a:extLst>
                <a:ext uri="{FF2B5EF4-FFF2-40B4-BE49-F238E27FC236}">
                  <a16:creationId xmlns:a16="http://schemas.microsoft.com/office/drawing/2014/main" id="{E65EDC24-8085-A358-FCC9-99A6B3622BB8}"/>
                </a:ext>
              </a:extLst>
            </p:cNvPr>
            <p:cNvPicPr/>
            <p:nvPr/>
          </p:nvPicPr>
          <p:blipFill>
            <a:blip r:embed="rId6" cstate="print"/>
            <a:stretch>
              <a:fillRect/>
            </a:stretch>
          </p:blipFill>
          <p:spPr>
            <a:xfrm>
              <a:off x="17708626" y="2132065"/>
              <a:ext cx="112520" cy="134851"/>
            </a:xfrm>
            <a:prstGeom prst="rect">
              <a:avLst/>
            </a:prstGeom>
          </p:spPr>
        </p:pic>
        <p:sp>
          <p:nvSpPr>
            <p:cNvPr id="37" name="object 8">
              <a:extLst>
                <a:ext uri="{FF2B5EF4-FFF2-40B4-BE49-F238E27FC236}">
                  <a16:creationId xmlns:a16="http://schemas.microsoft.com/office/drawing/2014/main" id="{8E2A640E-6F84-A498-E0CD-973AF9F6A0D8}"/>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b="1"/>
            </a:p>
          </p:txBody>
        </p:sp>
        <p:pic>
          <p:nvPicPr>
            <p:cNvPr id="38" name="object 9">
              <a:extLst>
                <a:ext uri="{FF2B5EF4-FFF2-40B4-BE49-F238E27FC236}">
                  <a16:creationId xmlns:a16="http://schemas.microsoft.com/office/drawing/2014/main" id="{CF5AD141-2108-E482-1407-BFB843067DC1}"/>
                </a:ext>
              </a:extLst>
            </p:cNvPr>
            <p:cNvPicPr/>
            <p:nvPr/>
          </p:nvPicPr>
          <p:blipFill>
            <a:blip r:embed="rId7" cstate="print"/>
            <a:stretch>
              <a:fillRect/>
            </a:stretch>
          </p:blipFill>
          <p:spPr>
            <a:xfrm>
              <a:off x="18795110" y="2127599"/>
              <a:ext cx="281940" cy="150519"/>
            </a:xfrm>
            <a:prstGeom prst="rect">
              <a:avLst/>
            </a:prstGeom>
          </p:spPr>
        </p:pic>
        <p:sp>
          <p:nvSpPr>
            <p:cNvPr id="39" name="object 10">
              <a:extLst>
                <a:ext uri="{FF2B5EF4-FFF2-40B4-BE49-F238E27FC236}">
                  <a16:creationId xmlns:a16="http://schemas.microsoft.com/office/drawing/2014/main" id="{51A29B13-A389-1462-D90E-C3B6935936AF}"/>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b="1"/>
            </a:p>
          </p:txBody>
        </p:sp>
        <p:pic>
          <p:nvPicPr>
            <p:cNvPr id="40" name="object 11">
              <a:extLst>
                <a:ext uri="{FF2B5EF4-FFF2-40B4-BE49-F238E27FC236}">
                  <a16:creationId xmlns:a16="http://schemas.microsoft.com/office/drawing/2014/main" id="{99F257B1-794F-C7D9-4EDF-63DC270C8E0A}"/>
                </a:ext>
              </a:extLst>
            </p:cNvPr>
            <p:cNvPicPr/>
            <p:nvPr/>
          </p:nvPicPr>
          <p:blipFill>
            <a:blip r:embed="rId8" cstate="print"/>
            <a:stretch>
              <a:fillRect/>
            </a:stretch>
          </p:blipFill>
          <p:spPr>
            <a:xfrm>
              <a:off x="18789396" y="1985486"/>
              <a:ext cx="246761" cy="135126"/>
            </a:xfrm>
            <a:prstGeom prst="rect">
              <a:avLst/>
            </a:prstGeom>
          </p:spPr>
        </p:pic>
        <p:pic>
          <p:nvPicPr>
            <p:cNvPr id="41" name="object 12">
              <a:extLst>
                <a:ext uri="{FF2B5EF4-FFF2-40B4-BE49-F238E27FC236}">
                  <a16:creationId xmlns:a16="http://schemas.microsoft.com/office/drawing/2014/main" id="{4A5E35B2-1DDA-39D4-E85D-3A43EE83BBC6}"/>
                </a:ext>
              </a:extLst>
            </p:cNvPr>
            <p:cNvPicPr/>
            <p:nvPr/>
          </p:nvPicPr>
          <p:blipFill>
            <a:blip r:embed="rId9" cstate="print"/>
            <a:stretch>
              <a:fillRect/>
            </a:stretch>
          </p:blipFill>
          <p:spPr>
            <a:xfrm>
              <a:off x="19119608" y="1985486"/>
              <a:ext cx="201154" cy="294359"/>
            </a:xfrm>
            <a:prstGeom prst="rect">
              <a:avLst/>
            </a:prstGeom>
          </p:spPr>
        </p:pic>
        <p:sp>
          <p:nvSpPr>
            <p:cNvPr id="42" name="object 13">
              <a:extLst>
                <a:ext uri="{FF2B5EF4-FFF2-40B4-BE49-F238E27FC236}">
                  <a16:creationId xmlns:a16="http://schemas.microsoft.com/office/drawing/2014/main" id="{59E468F9-8F0E-1749-15AA-77FCEC18D8EF}"/>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b="1"/>
            </a:p>
          </p:txBody>
        </p:sp>
        <p:grpSp>
          <p:nvGrpSpPr>
            <p:cNvPr id="43" name="object 14">
              <a:extLst>
                <a:ext uri="{FF2B5EF4-FFF2-40B4-BE49-F238E27FC236}">
                  <a16:creationId xmlns:a16="http://schemas.microsoft.com/office/drawing/2014/main" id="{2C268872-90CC-F8BE-025C-925045424544}"/>
                </a:ext>
              </a:extLst>
            </p:cNvPr>
            <p:cNvGrpSpPr/>
            <p:nvPr/>
          </p:nvGrpSpPr>
          <p:grpSpPr>
            <a:xfrm>
              <a:off x="19383260" y="1979631"/>
              <a:ext cx="288925" cy="298450"/>
              <a:chOff x="19383260" y="1979631"/>
              <a:chExt cx="288925" cy="298450"/>
            </a:xfrm>
          </p:grpSpPr>
          <p:pic>
            <p:nvPicPr>
              <p:cNvPr id="60" name="object 15">
                <a:extLst>
                  <a:ext uri="{FF2B5EF4-FFF2-40B4-BE49-F238E27FC236}">
                    <a16:creationId xmlns:a16="http://schemas.microsoft.com/office/drawing/2014/main" id="{77827E9D-4B2C-3E22-382D-E206CB39FD1D}"/>
                  </a:ext>
                </a:extLst>
              </p:cNvPr>
              <p:cNvPicPr/>
              <p:nvPr/>
            </p:nvPicPr>
            <p:blipFill>
              <a:blip r:embed="rId10" cstate="print"/>
              <a:stretch>
                <a:fillRect/>
              </a:stretch>
            </p:blipFill>
            <p:spPr>
              <a:xfrm>
                <a:off x="19559396" y="2163413"/>
                <a:ext cx="112267" cy="114425"/>
              </a:xfrm>
              <a:prstGeom prst="rect">
                <a:avLst/>
              </a:prstGeom>
            </p:spPr>
          </p:pic>
          <p:sp>
            <p:nvSpPr>
              <p:cNvPr id="61" name="object 16">
                <a:extLst>
                  <a:ext uri="{FF2B5EF4-FFF2-40B4-BE49-F238E27FC236}">
                    <a16:creationId xmlns:a16="http://schemas.microsoft.com/office/drawing/2014/main" id="{161DD57F-4002-6BA9-F9DE-4F670AE0A06F}"/>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b="1"/>
              </a:p>
            </p:txBody>
          </p:sp>
        </p:grpSp>
        <p:pic>
          <p:nvPicPr>
            <p:cNvPr id="44" name="object 17">
              <a:extLst>
                <a:ext uri="{FF2B5EF4-FFF2-40B4-BE49-F238E27FC236}">
                  <a16:creationId xmlns:a16="http://schemas.microsoft.com/office/drawing/2014/main" id="{BA4BDB94-BBA7-81BC-2467-2F82238FC6AF}"/>
                </a:ext>
              </a:extLst>
            </p:cNvPr>
            <p:cNvPicPr/>
            <p:nvPr/>
          </p:nvPicPr>
          <p:blipFill>
            <a:blip r:embed="rId11" cstate="print"/>
            <a:stretch>
              <a:fillRect/>
            </a:stretch>
          </p:blipFill>
          <p:spPr>
            <a:xfrm>
              <a:off x="18595847" y="1985721"/>
              <a:ext cx="98577" cy="293895"/>
            </a:xfrm>
            <a:prstGeom prst="rect">
              <a:avLst/>
            </a:prstGeom>
          </p:spPr>
        </p:pic>
        <p:pic>
          <p:nvPicPr>
            <p:cNvPr id="45" name="object 18">
              <a:extLst>
                <a:ext uri="{FF2B5EF4-FFF2-40B4-BE49-F238E27FC236}">
                  <a16:creationId xmlns:a16="http://schemas.microsoft.com/office/drawing/2014/main" id="{F4CD51CE-225E-275E-AAC2-7964FAE4DAF1}"/>
                </a:ext>
              </a:extLst>
            </p:cNvPr>
            <p:cNvPicPr/>
            <p:nvPr/>
          </p:nvPicPr>
          <p:blipFill>
            <a:blip r:embed="rId12" cstate="print"/>
            <a:stretch>
              <a:fillRect/>
            </a:stretch>
          </p:blipFill>
          <p:spPr>
            <a:xfrm>
              <a:off x="17762219" y="2375856"/>
              <a:ext cx="127558" cy="130837"/>
            </a:xfrm>
            <a:prstGeom prst="rect">
              <a:avLst/>
            </a:prstGeom>
          </p:spPr>
        </p:pic>
        <p:pic>
          <p:nvPicPr>
            <p:cNvPr id="46" name="object 19">
              <a:extLst>
                <a:ext uri="{FF2B5EF4-FFF2-40B4-BE49-F238E27FC236}">
                  <a16:creationId xmlns:a16="http://schemas.microsoft.com/office/drawing/2014/main" id="{443A62EC-CE7F-5A94-5963-2E829319D896}"/>
                </a:ext>
              </a:extLst>
            </p:cNvPr>
            <p:cNvPicPr/>
            <p:nvPr/>
          </p:nvPicPr>
          <p:blipFill>
            <a:blip r:embed="rId13" cstate="print"/>
            <a:stretch>
              <a:fillRect/>
            </a:stretch>
          </p:blipFill>
          <p:spPr>
            <a:xfrm>
              <a:off x="17532095" y="2375856"/>
              <a:ext cx="133664" cy="127789"/>
            </a:xfrm>
            <a:prstGeom prst="rect">
              <a:avLst/>
            </a:prstGeom>
          </p:spPr>
        </p:pic>
        <p:pic>
          <p:nvPicPr>
            <p:cNvPr id="47" name="object 20">
              <a:extLst>
                <a:ext uri="{FF2B5EF4-FFF2-40B4-BE49-F238E27FC236}">
                  <a16:creationId xmlns:a16="http://schemas.microsoft.com/office/drawing/2014/main" id="{3DE5CDA4-BF0E-E911-E49D-7F8AF3793D83}"/>
                </a:ext>
              </a:extLst>
            </p:cNvPr>
            <p:cNvPicPr/>
            <p:nvPr/>
          </p:nvPicPr>
          <p:blipFill>
            <a:blip r:embed="rId14" cstate="print"/>
            <a:stretch>
              <a:fillRect/>
            </a:stretch>
          </p:blipFill>
          <p:spPr>
            <a:xfrm>
              <a:off x="17990819" y="2375856"/>
              <a:ext cx="126032" cy="127789"/>
            </a:xfrm>
            <a:prstGeom prst="rect">
              <a:avLst/>
            </a:prstGeom>
          </p:spPr>
        </p:pic>
        <p:pic>
          <p:nvPicPr>
            <p:cNvPr id="48" name="object 21">
              <a:extLst>
                <a:ext uri="{FF2B5EF4-FFF2-40B4-BE49-F238E27FC236}">
                  <a16:creationId xmlns:a16="http://schemas.microsoft.com/office/drawing/2014/main" id="{2C29A23B-F7A2-6D05-3B79-8A48C8074BDF}"/>
                </a:ext>
              </a:extLst>
            </p:cNvPr>
            <p:cNvPicPr/>
            <p:nvPr/>
          </p:nvPicPr>
          <p:blipFill>
            <a:blip r:embed="rId15" cstate="print"/>
            <a:stretch>
              <a:fillRect/>
            </a:stretch>
          </p:blipFill>
          <p:spPr>
            <a:xfrm>
              <a:off x="18185891" y="2375856"/>
              <a:ext cx="127546" cy="130837"/>
            </a:xfrm>
            <a:prstGeom prst="rect">
              <a:avLst/>
            </a:prstGeom>
          </p:spPr>
        </p:pic>
        <p:pic>
          <p:nvPicPr>
            <p:cNvPr id="49" name="object 22">
              <a:extLst>
                <a:ext uri="{FF2B5EF4-FFF2-40B4-BE49-F238E27FC236}">
                  <a16:creationId xmlns:a16="http://schemas.microsoft.com/office/drawing/2014/main" id="{F043DEAE-533E-5255-84B8-6E98BA27A947}"/>
                </a:ext>
              </a:extLst>
            </p:cNvPr>
            <p:cNvPicPr/>
            <p:nvPr/>
          </p:nvPicPr>
          <p:blipFill>
            <a:blip r:embed="rId16" cstate="print"/>
            <a:stretch>
              <a:fillRect/>
            </a:stretch>
          </p:blipFill>
          <p:spPr>
            <a:xfrm>
              <a:off x="18412967" y="2375856"/>
              <a:ext cx="126022" cy="127789"/>
            </a:xfrm>
            <a:prstGeom prst="rect">
              <a:avLst/>
            </a:prstGeom>
          </p:spPr>
        </p:pic>
        <p:pic>
          <p:nvPicPr>
            <p:cNvPr id="50" name="object 23">
              <a:extLst>
                <a:ext uri="{FF2B5EF4-FFF2-40B4-BE49-F238E27FC236}">
                  <a16:creationId xmlns:a16="http://schemas.microsoft.com/office/drawing/2014/main" id="{AEAFB4C4-D2CA-30F3-B4D3-E6AFF1991954}"/>
                </a:ext>
              </a:extLst>
            </p:cNvPr>
            <p:cNvPicPr/>
            <p:nvPr/>
          </p:nvPicPr>
          <p:blipFill>
            <a:blip r:embed="rId17" cstate="print"/>
            <a:stretch>
              <a:fillRect/>
            </a:stretch>
          </p:blipFill>
          <p:spPr>
            <a:xfrm>
              <a:off x="18749771" y="2375856"/>
              <a:ext cx="87909" cy="127789"/>
            </a:xfrm>
            <a:prstGeom prst="rect">
              <a:avLst/>
            </a:prstGeom>
          </p:spPr>
        </p:pic>
        <p:sp>
          <p:nvSpPr>
            <p:cNvPr id="51" name="object 24">
              <a:extLst>
                <a:ext uri="{FF2B5EF4-FFF2-40B4-BE49-F238E27FC236}">
                  <a16:creationId xmlns:a16="http://schemas.microsoft.com/office/drawing/2014/main" id="{16446203-2D9F-1CAE-6DEA-9B975D5716C4}"/>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b="1"/>
            </a:p>
          </p:txBody>
        </p:sp>
        <p:pic>
          <p:nvPicPr>
            <p:cNvPr id="52" name="object 25">
              <a:extLst>
                <a:ext uri="{FF2B5EF4-FFF2-40B4-BE49-F238E27FC236}">
                  <a16:creationId xmlns:a16="http://schemas.microsoft.com/office/drawing/2014/main" id="{053F79BC-6332-334E-FD91-4B1B1DB2C949}"/>
                </a:ext>
              </a:extLst>
            </p:cNvPr>
            <p:cNvPicPr/>
            <p:nvPr/>
          </p:nvPicPr>
          <p:blipFill>
            <a:blip r:embed="rId18" cstate="print"/>
            <a:stretch>
              <a:fillRect/>
            </a:stretch>
          </p:blipFill>
          <p:spPr>
            <a:xfrm>
              <a:off x="19365467" y="2372808"/>
              <a:ext cx="133616" cy="133884"/>
            </a:xfrm>
            <a:prstGeom prst="rect">
              <a:avLst/>
            </a:prstGeom>
          </p:spPr>
        </p:pic>
        <p:pic>
          <p:nvPicPr>
            <p:cNvPr id="53" name="object 26">
              <a:extLst>
                <a:ext uri="{FF2B5EF4-FFF2-40B4-BE49-F238E27FC236}">
                  <a16:creationId xmlns:a16="http://schemas.microsoft.com/office/drawing/2014/main" id="{F6173375-99F6-D4B4-19F8-50D6BDDCA386}"/>
                </a:ext>
              </a:extLst>
            </p:cNvPr>
            <p:cNvPicPr/>
            <p:nvPr/>
          </p:nvPicPr>
          <p:blipFill>
            <a:blip r:embed="rId19" cstate="print"/>
            <a:stretch>
              <a:fillRect/>
            </a:stretch>
          </p:blipFill>
          <p:spPr>
            <a:xfrm>
              <a:off x="19162776" y="2375856"/>
              <a:ext cx="127520" cy="127789"/>
            </a:xfrm>
            <a:prstGeom prst="rect">
              <a:avLst/>
            </a:prstGeom>
          </p:spPr>
        </p:pic>
        <p:pic>
          <p:nvPicPr>
            <p:cNvPr id="54" name="object 27">
              <a:extLst>
                <a:ext uri="{FF2B5EF4-FFF2-40B4-BE49-F238E27FC236}">
                  <a16:creationId xmlns:a16="http://schemas.microsoft.com/office/drawing/2014/main" id="{6D575E41-5CFD-4F84-AB31-EEECC41CCB86}"/>
                </a:ext>
              </a:extLst>
            </p:cNvPr>
            <p:cNvPicPr/>
            <p:nvPr/>
          </p:nvPicPr>
          <p:blipFill>
            <a:blip r:embed="rId20" cstate="print"/>
            <a:stretch>
              <a:fillRect/>
            </a:stretch>
          </p:blipFill>
          <p:spPr>
            <a:xfrm>
              <a:off x="19604736" y="2372808"/>
              <a:ext cx="65033" cy="133884"/>
            </a:xfrm>
            <a:prstGeom prst="rect">
              <a:avLst/>
            </a:prstGeom>
          </p:spPr>
        </p:pic>
        <p:sp>
          <p:nvSpPr>
            <p:cNvPr id="55" name="object 28">
              <a:extLst>
                <a:ext uri="{FF2B5EF4-FFF2-40B4-BE49-F238E27FC236}">
                  <a16:creationId xmlns:a16="http://schemas.microsoft.com/office/drawing/2014/main" id="{3BD6818F-1931-1301-005D-8EDA74902F24}"/>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b="1"/>
            </a:p>
          </p:txBody>
        </p:sp>
        <p:grpSp>
          <p:nvGrpSpPr>
            <p:cNvPr id="56" name="object 29">
              <a:extLst>
                <a:ext uri="{FF2B5EF4-FFF2-40B4-BE49-F238E27FC236}">
                  <a16:creationId xmlns:a16="http://schemas.microsoft.com/office/drawing/2014/main" id="{6846FAA5-38C4-7626-5FA8-B02343DF8C79}"/>
                </a:ext>
              </a:extLst>
            </p:cNvPr>
            <p:cNvGrpSpPr/>
            <p:nvPr/>
          </p:nvGrpSpPr>
          <p:grpSpPr>
            <a:xfrm>
              <a:off x="19739863" y="1979631"/>
              <a:ext cx="149225" cy="313690"/>
              <a:chOff x="19739863" y="1979631"/>
              <a:chExt cx="149225" cy="313690"/>
            </a:xfrm>
          </p:grpSpPr>
          <p:pic>
            <p:nvPicPr>
              <p:cNvPr id="58" name="object 30">
                <a:extLst>
                  <a:ext uri="{FF2B5EF4-FFF2-40B4-BE49-F238E27FC236}">
                    <a16:creationId xmlns:a16="http://schemas.microsoft.com/office/drawing/2014/main" id="{6A9EA937-A3A2-69EB-9C16-990C86539FE2}"/>
                  </a:ext>
                </a:extLst>
              </p:cNvPr>
              <p:cNvPicPr/>
              <p:nvPr/>
            </p:nvPicPr>
            <p:blipFill>
              <a:blip r:embed="rId21" cstate="print"/>
              <a:stretch>
                <a:fillRect/>
              </a:stretch>
            </p:blipFill>
            <p:spPr>
              <a:xfrm>
                <a:off x="19739863" y="2211279"/>
                <a:ext cx="88392" cy="81648"/>
              </a:xfrm>
              <a:prstGeom prst="rect">
                <a:avLst/>
              </a:prstGeom>
            </p:spPr>
          </p:pic>
          <p:sp>
            <p:nvSpPr>
              <p:cNvPr id="59" name="object 31">
                <a:extLst>
                  <a:ext uri="{FF2B5EF4-FFF2-40B4-BE49-F238E27FC236}">
                    <a16:creationId xmlns:a16="http://schemas.microsoft.com/office/drawing/2014/main" id="{198B062C-AE01-6A0C-6200-B15A00CC0639}"/>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b="1"/>
              </a:p>
            </p:txBody>
          </p:sp>
        </p:grpSp>
        <p:pic>
          <p:nvPicPr>
            <p:cNvPr id="57" name="object 32">
              <a:extLst>
                <a:ext uri="{FF2B5EF4-FFF2-40B4-BE49-F238E27FC236}">
                  <a16:creationId xmlns:a16="http://schemas.microsoft.com/office/drawing/2014/main" id="{B966860D-C44A-272D-2B4D-DD9BFCAB2563}"/>
                </a:ext>
              </a:extLst>
            </p:cNvPr>
            <p:cNvPicPr/>
            <p:nvPr/>
          </p:nvPicPr>
          <p:blipFill>
            <a:blip r:embed="rId22" cstate="print"/>
            <a:stretch>
              <a:fillRect/>
            </a:stretch>
          </p:blipFill>
          <p:spPr>
            <a:xfrm>
              <a:off x="19766280" y="2375856"/>
              <a:ext cx="127507" cy="130837"/>
            </a:xfrm>
            <a:prstGeom prst="rect">
              <a:avLst/>
            </a:prstGeom>
          </p:spPr>
        </p:pic>
      </p:grpSp>
      <p:sp>
        <p:nvSpPr>
          <p:cNvPr id="65" name="object 2">
            <a:extLst>
              <a:ext uri="{FF2B5EF4-FFF2-40B4-BE49-F238E27FC236}">
                <a16:creationId xmlns:a16="http://schemas.microsoft.com/office/drawing/2014/main" id="{4FBD1C76-0B77-D030-D3D5-D54FA87536C2}"/>
              </a:ext>
            </a:extLst>
          </p:cNvPr>
          <p:cNvSpPr txBox="1"/>
          <p:nvPr/>
        </p:nvSpPr>
        <p:spPr>
          <a:xfrm>
            <a:off x="4032250" y="2126760"/>
            <a:ext cx="4034652" cy="397545"/>
          </a:xfrm>
          <a:prstGeom prst="rect">
            <a:avLst/>
          </a:prstGeom>
        </p:spPr>
        <p:txBody>
          <a:bodyPr vert="horz" wrap="square" lIns="0" tIns="12700" rIns="0" bIns="0" rtlCol="0">
            <a:spAutoFit/>
          </a:bodyPr>
          <a:lstStyle/>
          <a:p>
            <a:pPr marL="12700">
              <a:lnSpc>
                <a:spcPct val="100000"/>
              </a:lnSpc>
              <a:spcBef>
                <a:spcPts val="100"/>
              </a:spcBef>
            </a:pPr>
            <a:r>
              <a:rPr sz="2500" b="1" spc="-90" dirty="0">
                <a:latin typeface="Times New Roman"/>
                <a:cs typeface="Times New Roman"/>
              </a:rPr>
              <a:t>1</a:t>
            </a:r>
            <a:r>
              <a:rPr sz="2500" b="1" dirty="0">
                <a:latin typeface="Times New Roman"/>
                <a:cs typeface="Times New Roman"/>
              </a:rPr>
              <a:t>)</a:t>
            </a:r>
            <a:r>
              <a:rPr sz="2500" b="1" spc="-165" dirty="0">
                <a:latin typeface="Times New Roman"/>
                <a:cs typeface="Times New Roman"/>
              </a:rPr>
              <a:t> </a:t>
            </a:r>
            <a:r>
              <a:rPr lang="en-GB" sz="2500" b="1" spc="-110" dirty="0">
                <a:latin typeface="Times New Roman"/>
                <a:cs typeface="Times New Roman"/>
              </a:rPr>
              <a:t>Voluntary </a:t>
            </a:r>
            <a:r>
              <a:rPr sz="2500" b="1" spc="-114" dirty="0">
                <a:latin typeface="Times New Roman"/>
                <a:cs typeface="Times New Roman"/>
              </a:rPr>
              <a:t>M</a:t>
            </a:r>
            <a:r>
              <a:rPr sz="2500" b="1" spc="-90" dirty="0">
                <a:latin typeface="Times New Roman"/>
                <a:cs typeface="Times New Roman"/>
              </a:rPr>
              <a:t>e</a:t>
            </a:r>
            <a:r>
              <a:rPr sz="2500" b="1" spc="-95" dirty="0">
                <a:latin typeface="Times New Roman"/>
                <a:cs typeface="Times New Roman"/>
              </a:rPr>
              <a:t>d</a:t>
            </a:r>
            <a:r>
              <a:rPr sz="2500" b="1" spc="-85" dirty="0">
                <a:latin typeface="Times New Roman"/>
                <a:cs typeface="Times New Roman"/>
              </a:rPr>
              <a:t>i</a:t>
            </a:r>
            <a:r>
              <a:rPr sz="2500" b="1" spc="-90" dirty="0">
                <a:latin typeface="Times New Roman"/>
                <a:cs typeface="Times New Roman"/>
              </a:rPr>
              <a:t>a</a:t>
            </a:r>
            <a:r>
              <a:rPr sz="2500" b="1" spc="-85" dirty="0">
                <a:latin typeface="Times New Roman"/>
                <a:cs typeface="Times New Roman"/>
              </a:rPr>
              <a:t>ti</a:t>
            </a:r>
            <a:r>
              <a:rPr sz="2500" b="1" spc="-90" dirty="0">
                <a:latin typeface="Times New Roman"/>
                <a:cs typeface="Times New Roman"/>
              </a:rPr>
              <a:t>o</a:t>
            </a:r>
            <a:r>
              <a:rPr sz="2500" b="1" dirty="0">
                <a:latin typeface="Times New Roman"/>
                <a:cs typeface="Times New Roman"/>
              </a:rPr>
              <a:t>n</a:t>
            </a:r>
            <a:endParaRPr sz="2500" dirty="0">
              <a:latin typeface="Times New Roman"/>
              <a:cs typeface="Times New Roman"/>
            </a:endParaRPr>
          </a:p>
        </p:txBody>
      </p:sp>
      <p:sp>
        <p:nvSpPr>
          <p:cNvPr id="66" name="object 3">
            <a:extLst>
              <a:ext uri="{FF2B5EF4-FFF2-40B4-BE49-F238E27FC236}">
                <a16:creationId xmlns:a16="http://schemas.microsoft.com/office/drawing/2014/main" id="{B2CB95D1-A6E0-9962-F96E-2827578CB5E5}"/>
              </a:ext>
            </a:extLst>
          </p:cNvPr>
          <p:cNvSpPr txBox="1"/>
          <p:nvPr/>
        </p:nvSpPr>
        <p:spPr>
          <a:xfrm>
            <a:off x="10317016" y="2126760"/>
            <a:ext cx="6812315" cy="397545"/>
          </a:xfrm>
          <a:prstGeom prst="rect">
            <a:avLst/>
          </a:prstGeom>
        </p:spPr>
        <p:txBody>
          <a:bodyPr vert="horz" wrap="square" lIns="0" tIns="12700" rIns="0" bIns="0" rtlCol="0">
            <a:spAutoFit/>
          </a:bodyPr>
          <a:lstStyle/>
          <a:p>
            <a:pPr marL="12700">
              <a:lnSpc>
                <a:spcPct val="100000"/>
              </a:lnSpc>
              <a:spcBef>
                <a:spcPts val="100"/>
              </a:spcBef>
            </a:pPr>
            <a:r>
              <a:rPr sz="2500" b="1" spc="-90" dirty="0">
                <a:latin typeface="Times New Roman"/>
                <a:cs typeface="Times New Roman"/>
              </a:rPr>
              <a:t>2</a:t>
            </a:r>
            <a:r>
              <a:rPr sz="2500" b="1" dirty="0">
                <a:latin typeface="Times New Roman"/>
                <a:cs typeface="Times New Roman"/>
              </a:rPr>
              <a:t>)</a:t>
            </a:r>
            <a:r>
              <a:rPr sz="2500" b="1" spc="-165" dirty="0">
                <a:latin typeface="Times New Roman"/>
                <a:cs typeface="Times New Roman"/>
              </a:rPr>
              <a:t> </a:t>
            </a:r>
            <a:r>
              <a:rPr lang="en-GB" sz="2500" b="1" spc="-95" dirty="0">
                <a:latin typeface="Times New Roman"/>
                <a:cs typeface="Times New Roman"/>
              </a:rPr>
              <a:t>Mandatory Mediation for Commercial Disputes</a:t>
            </a:r>
            <a:endParaRPr sz="2500" dirty="0">
              <a:latin typeface="Times New Roman"/>
              <a:cs typeface="Times New Roman"/>
            </a:endParaRPr>
          </a:p>
        </p:txBody>
      </p:sp>
      <p:sp>
        <p:nvSpPr>
          <p:cNvPr id="68" name="TextBox 67">
            <a:extLst>
              <a:ext uri="{FF2B5EF4-FFF2-40B4-BE49-F238E27FC236}">
                <a16:creationId xmlns:a16="http://schemas.microsoft.com/office/drawing/2014/main" id="{20A47472-384C-170A-E9DE-EE4D744878B1}"/>
              </a:ext>
            </a:extLst>
          </p:cNvPr>
          <p:cNvSpPr txBox="1"/>
          <p:nvPr/>
        </p:nvSpPr>
        <p:spPr>
          <a:xfrm>
            <a:off x="1044750" y="2844581"/>
            <a:ext cx="18495211" cy="400110"/>
          </a:xfrm>
          <a:prstGeom prst="rect">
            <a:avLst/>
          </a:prstGeom>
          <a:noFill/>
        </p:spPr>
        <p:txBody>
          <a:bodyPr wrap="square">
            <a:spAutoFit/>
          </a:bodyPr>
          <a:lstStyle/>
          <a:p>
            <a:pPr marL="12700" marR="5715" algn="ctr">
              <a:lnSpc>
                <a:spcPct val="100000"/>
              </a:lnSpc>
              <a:spcBef>
                <a:spcPts val="100"/>
              </a:spcBef>
            </a:pPr>
            <a:r>
              <a:rPr lang="en-GB" sz="2000" b="1" i="1" dirty="0">
                <a:latin typeface="Verdana" panose="020B0604030504040204" pitchFamily="34" charset="0"/>
                <a:ea typeface="Verdana" panose="020B0604030504040204" pitchFamily="34" charset="0"/>
                <a:cs typeface="Verdana" panose="020B0604030504040204" pitchFamily="34" charset="0"/>
              </a:rPr>
              <a:t>There are two types of Mediation in </a:t>
            </a:r>
            <a:r>
              <a:rPr lang="en-GB" sz="2000" b="1" i="1" spc="130" dirty="0" err="1">
                <a:effectLst/>
                <a:latin typeface="Verdana" panose="020B0604030504040204" pitchFamily="34" charset="0"/>
                <a:ea typeface="Verdana" panose="020B0604030504040204" pitchFamily="34" charset="0"/>
                <a:cs typeface="Verdana" panose="020B0604030504040204" pitchFamily="34" charset="0"/>
              </a:rPr>
              <a:t>Türkiye</a:t>
            </a:r>
            <a:r>
              <a:rPr lang="en-GB" sz="2000" b="1" i="1" spc="130" dirty="0">
                <a:effectLst/>
                <a:latin typeface="Verdana" panose="020B0604030504040204" pitchFamily="34" charset="0"/>
                <a:ea typeface="Verdana" panose="020B0604030504040204" pitchFamily="34" charset="0"/>
                <a:cs typeface="Verdana" panose="020B0604030504040204" pitchFamily="34" charset="0"/>
              </a:rPr>
              <a:t> </a:t>
            </a:r>
            <a:r>
              <a:rPr lang="en-GB" sz="2000" b="1" i="1" dirty="0">
                <a:latin typeface="Verdana" panose="020B0604030504040204" pitchFamily="34" charset="0"/>
                <a:ea typeface="Verdana" panose="020B0604030504040204" pitchFamily="34" charset="0"/>
                <a:cs typeface="Verdana" panose="020B0604030504040204" pitchFamily="34" charset="0"/>
              </a:rPr>
              <a:t>: </a:t>
            </a:r>
            <a:r>
              <a:rPr lang="en-GB" sz="2000" i="1" spc="-5" dirty="0">
                <a:latin typeface="Verdana" panose="020B0604030504040204" pitchFamily="34" charset="0"/>
                <a:ea typeface="Verdana" panose="020B0604030504040204" pitchFamily="34" charset="0"/>
                <a:cs typeface="Verdana" panose="020B0604030504040204" pitchFamily="34" charset="0"/>
              </a:rPr>
              <a:t>One </a:t>
            </a:r>
            <a:r>
              <a:rPr lang="en-GB" sz="2000" i="1" dirty="0">
                <a:latin typeface="Verdana" panose="020B0604030504040204" pitchFamily="34" charset="0"/>
                <a:ea typeface="Verdana" panose="020B0604030504040204" pitchFamily="34" charset="0"/>
                <a:cs typeface="Verdana" panose="020B0604030504040204" pitchFamily="34" charset="0"/>
              </a:rPr>
              <a:t>of these is discretionary mediation. </a:t>
            </a:r>
            <a:r>
              <a:rPr lang="en-GB" sz="2000" i="1" spc="-5" dirty="0">
                <a:latin typeface="Verdana" panose="020B0604030504040204" pitchFamily="34" charset="0"/>
                <a:ea typeface="Verdana" panose="020B0604030504040204" pitchFamily="34" charset="0"/>
                <a:cs typeface="Verdana" panose="020B0604030504040204" pitchFamily="34" charset="0"/>
              </a:rPr>
              <a:t>The </a:t>
            </a:r>
            <a:r>
              <a:rPr lang="en-GB" sz="2000" i="1" dirty="0">
                <a:latin typeface="Verdana" panose="020B0604030504040204" pitchFamily="34" charset="0"/>
                <a:ea typeface="Verdana" panose="020B0604030504040204" pitchFamily="34" charset="0"/>
                <a:cs typeface="Verdana" panose="020B0604030504040204" pitchFamily="34" charset="0"/>
              </a:rPr>
              <a:t>other is the </a:t>
            </a:r>
            <a:r>
              <a:rPr lang="en-GB" sz="2000" i="1" spc="5" dirty="0">
                <a:latin typeface="Verdana" panose="020B0604030504040204" pitchFamily="34" charset="0"/>
                <a:ea typeface="Verdana" panose="020B0604030504040204" pitchFamily="34" charset="0"/>
                <a:cs typeface="Verdana" panose="020B0604030504040204" pitchFamily="34" charset="0"/>
              </a:rPr>
              <a:t> </a:t>
            </a:r>
            <a:r>
              <a:rPr lang="en-GB" sz="2000" i="1" dirty="0">
                <a:latin typeface="Verdana" panose="020B0604030504040204" pitchFamily="34" charset="0"/>
                <a:ea typeface="Verdana" panose="020B0604030504040204" pitchFamily="34" charset="0"/>
                <a:cs typeface="Verdana" panose="020B0604030504040204" pitchFamily="34" charset="0"/>
              </a:rPr>
              <a:t>Condition</a:t>
            </a:r>
            <a:r>
              <a:rPr lang="en-GB" sz="2000" i="1" spc="-5" dirty="0">
                <a:latin typeface="Verdana" panose="020B0604030504040204" pitchFamily="34" charset="0"/>
                <a:ea typeface="Verdana" panose="020B0604030504040204" pitchFamily="34" charset="0"/>
                <a:cs typeface="Verdana" panose="020B0604030504040204" pitchFamily="34" charset="0"/>
              </a:rPr>
              <a:t> </a:t>
            </a:r>
            <a:r>
              <a:rPr lang="en-GB" sz="2000" i="1" dirty="0">
                <a:latin typeface="Verdana" panose="020B0604030504040204" pitchFamily="34" charset="0"/>
                <a:ea typeface="Verdana" panose="020B0604030504040204" pitchFamily="34" charset="0"/>
                <a:cs typeface="Verdana" panose="020B0604030504040204" pitchFamily="34" charset="0"/>
              </a:rPr>
              <a:t>of</a:t>
            </a:r>
            <a:r>
              <a:rPr lang="en-GB" sz="2000" i="1" spc="5" dirty="0">
                <a:latin typeface="Verdana" panose="020B0604030504040204" pitchFamily="34" charset="0"/>
                <a:ea typeface="Verdana" panose="020B0604030504040204" pitchFamily="34" charset="0"/>
                <a:cs typeface="Verdana" panose="020B0604030504040204" pitchFamily="34" charset="0"/>
              </a:rPr>
              <a:t> </a:t>
            </a:r>
            <a:r>
              <a:rPr lang="en-GB" sz="2000" i="1" dirty="0">
                <a:latin typeface="Verdana" panose="020B0604030504040204" pitchFamily="34" charset="0"/>
                <a:ea typeface="Verdana" panose="020B0604030504040204" pitchFamily="34" charset="0"/>
                <a:cs typeface="Verdana" panose="020B0604030504040204" pitchFamily="34" charset="0"/>
              </a:rPr>
              <a:t>Litigation Mediation.</a:t>
            </a:r>
          </a:p>
        </p:txBody>
      </p:sp>
      <p:sp>
        <p:nvSpPr>
          <p:cNvPr id="72" name="TextBox 71">
            <a:extLst>
              <a:ext uri="{FF2B5EF4-FFF2-40B4-BE49-F238E27FC236}">
                <a16:creationId xmlns:a16="http://schemas.microsoft.com/office/drawing/2014/main" id="{AE4EA9C2-8892-10EE-4798-CC7510BE45EC}"/>
              </a:ext>
            </a:extLst>
          </p:cNvPr>
          <p:cNvSpPr txBox="1"/>
          <p:nvPr/>
        </p:nvSpPr>
        <p:spPr>
          <a:xfrm>
            <a:off x="1443416" y="3888970"/>
            <a:ext cx="17371634" cy="3139321"/>
          </a:xfrm>
          <a:prstGeom prst="rect">
            <a:avLst/>
          </a:prstGeom>
          <a:noFill/>
        </p:spPr>
        <p:txBody>
          <a:bodyPr wrap="square">
            <a:spAutoFit/>
          </a:bodyPr>
          <a:lstStyle/>
          <a:p>
            <a:pPr algn="just"/>
            <a:r>
              <a:rPr lang="en-GB" sz="1800" spc="130" dirty="0" err="1">
                <a:effectLst/>
                <a:latin typeface="Verdana" panose="020B0604030504040204" pitchFamily="34" charset="0"/>
                <a:ea typeface="Verdana" panose="020B0604030504040204" pitchFamily="34" charset="0"/>
                <a:cs typeface="Verdana" panose="020B0604030504040204" pitchFamily="34" charset="0"/>
              </a:rPr>
              <a:t>Türkiye</a:t>
            </a:r>
            <a:r>
              <a:rPr lang="en-US" dirty="0">
                <a:latin typeface="Verdana" panose="020B0604030504040204" pitchFamily="34" charset="0"/>
                <a:ea typeface="Verdana" panose="020B0604030504040204" pitchFamily="34" charset="0"/>
                <a:cs typeface="Verdana" panose="020B0604030504040204" pitchFamily="34" charset="0"/>
              </a:rPr>
              <a:t> introduced new legislation which came into effect </a:t>
            </a:r>
            <a:r>
              <a:rPr lang="en-US" b="1" dirty="0">
                <a:latin typeface="Verdana" panose="020B0604030504040204" pitchFamily="34" charset="0"/>
                <a:ea typeface="Verdana" panose="020B0604030504040204" pitchFamily="34" charset="0"/>
                <a:cs typeface="Verdana" panose="020B0604030504040204" pitchFamily="34" charset="0"/>
              </a:rPr>
              <a:t>on 1 January 2019 </a:t>
            </a:r>
            <a:r>
              <a:rPr lang="en-US" dirty="0">
                <a:latin typeface="Verdana" panose="020B0604030504040204" pitchFamily="34" charset="0"/>
                <a:ea typeface="Verdana" panose="020B0604030504040204" pitchFamily="34" charset="0"/>
                <a:cs typeface="Verdana" panose="020B0604030504040204" pitchFamily="34" charset="0"/>
              </a:rPr>
              <a:t>providing for mandatory mediation as a prerequisite for commercial disputes before pursuing the dispute via the Turkish court system. </a:t>
            </a:r>
          </a:p>
          <a:p>
            <a:pPr algn="just"/>
            <a:endParaRPr lang="en-US" dirty="0">
              <a:latin typeface="Verdana" panose="020B0604030504040204" pitchFamily="34" charset="0"/>
              <a:ea typeface="Verdana" panose="020B0604030504040204" pitchFamily="34" charset="0"/>
              <a:cs typeface="Verdana" panose="020B0604030504040204" pitchFamily="34" charset="0"/>
            </a:endParaRPr>
          </a:p>
          <a:p>
            <a:pPr algn="just"/>
            <a:r>
              <a:rPr lang="en-US" dirty="0">
                <a:latin typeface="Verdana" panose="020B0604030504040204" pitchFamily="34" charset="0"/>
                <a:ea typeface="Verdana" panose="020B0604030504040204" pitchFamily="34" charset="0"/>
                <a:cs typeface="Verdana" panose="020B0604030504040204" pitchFamily="34" charset="0"/>
              </a:rPr>
              <a:t>The Law on Starting Legal Proceedings for Monetary Receivables Arising from Subscription Agreements No 7155 published in the Official Gazette No 30630, dated 19 December 2018, introduced new provisions to the Turkish Commercial Code No 6102 (“</a:t>
            </a:r>
            <a:r>
              <a:rPr lang="en-US" b="1" dirty="0">
                <a:latin typeface="Verdana" panose="020B0604030504040204" pitchFamily="34" charset="0"/>
                <a:ea typeface="Verdana" panose="020B0604030504040204" pitchFamily="34" charset="0"/>
                <a:cs typeface="Verdana" panose="020B0604030504040204" pitchFamily="34" charset="0"/>
              </a:rPr>
              <a:t>TCC</a:t>
            </a:r>
            <a:r>
              <a:rPr lang="en-US" dirty="0">
                <a:latin typeface="Verdana" panose="020B0604030504040204" pitchFamily="34" charset="0"/>
                <a:ea typeface="Verdana" panose="020B0604030504040204" pitchFamily="34" charset="0"/>
                <a:cs typeface="Verdana" panose="020B0604030504040204" pitchFamily="34" charset="0"/>
              </a:rPr>
              <a:t>“) and the Law on Mediation in Civil Disputes No 6325 (the “</a:t>
            </a:r>
            <a:r>
              <a:rPr lang="en-US" b="1" dirty="0">
                <a:latin typeface="Verdana" panose="020B0604030504040204" pitchFamily="34" charset="0"/>
                <a:ea typeface="Verdana" panose="020B0604030504040204" pitchFamily="34" charset="0"/>
                <a:cs typeface="Verdana" panose="020B0604030504040204" pitchFamily="34" charset="0"/>
              </a:rPr>
              <a:t>Mediation Law</a:t>
            </a:r>
            <a:r>
              <a:rPr lang="en-US" dirty="0">
                <a:latin typeface="Verdana" panose="020B0604030504040204" pitchFamily="34" charset="0"/>
                <a:ea typeface="Verdana" panose="020B0604030504040204" pitchFamily="34" charset="0"/>
                <a:cs typeface="Verdana" panose="020B0604030504040204" pitchFamily="34" charset="0"/>
              </a:rPr>
              <a:t>”).</a:t>
            </a:r>
          </a:p>
          <a:p>
            <a:pPr algn="just"/>
            <a:endParaRPr lang="en-US" dirty="0">
              <a:latin typeface="Verdana" panose="020B0604030504040204" pitchFamily="34" charset="0"/>
              <a:ea typeface="Verdana" panose="020B0604030504040204" pitchFamily="34" charset="0"/>
              <a:cs typeface="Verdana" panose="020B0604030504040204" pitchFamily="34" charset="0"/>
            </a:endParaRPr>
          </a:p>
          <a:p>
            <a:pPr algn="just"/>
            <a:r>
              <a:rPr lang="en-US" dirty="0">
                <a:latin typeface="Verdana" panose="020B0604030504040204" pitchFamily="34" charset="0"/>
                <a:ea typeface="Verdana" panose="020B0604030504040204" pitchFamily="34" charset="0"/>
                <a:cs typeface="Verdana" panose="020B0604030504040204" pitchFamily="34" charset="0"/>
              </a:rPr>
              <a:t>As per the recently adopted legislation, parties to a commercial dispute pertaining to monetary receivables cannot bring their case before a court unless the mandatory mediation process is completed and a final report is issued by the mediator putting forth the parties’ failure to settle the dispute. The parties must firstly apply for mediation; otherwise, the case will be dismissed on procedural grounds without further examination of its merits.</a:t>
            </a:r>
          </a:p>
        </p:txBody>
      </p:sp>
    </p:spTree>
    <p:extLst>
      <p:ext uri="{BB962C8B-B14F-4D97-AF65-F5344CB8AC3E}">
        <p14:creationId xmlns:p14="http://schemas.microsoft.com/office/powerpoint/2010/main" val="80872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722E-DE18-BB2B-4072-636F52652457}"/>
              </a:ext>
            </a:extLst>
          </p:cNvPr>
          <p:cNvSpPr>
            <a:spLocks noGrp="1"/>
          </p:cNvSpPr>
          <p:nvPr>
            <p:ph type="title"/>
          </p:nvPr>
        </p:nvSpPr>
        <p:spPr>
          <a:xfrm>
            <a:off x="450850" y="657084"/>
            <a:ext cx="8876027" cy="984885"/>
          </a:xfrm>
        </p:spPr>
        <p:txBody>
          <a:bodyPr/>
          <a:lstStyle/>
          <a:p>
            <a:pPr algn="ctr"/>
            <a:r>
              <a:rPr lang="en-US" sz="3200" dirty="0">
                <a:solidFill>
                  <a:schemeClr val="tx1">
                    <a:lumMod val="65000"/>
                    <a:lumOff val="35000"/>
                  </a:schemeClr>
                </a:solidFill>
                <a:latin typeface="+mn-lt"/>
              </a:rPr>
              <a:t>Success Rate of Voluntary Mediation in </a:t>
            </a:r>
            <a:r>
              <a:rPr lang="en-GB" sz="3200" spc="130" dirty="0" err="1">
                <a:solidFill>
                  <a:schemeClr val="tx1">
                    <a:lumMod val="65000"/>
                    <a:lumOff val="35000"/>
                  </a:schemeClr>
                </a:solidFill>
                <a:effectLst/>
                <a:latin typeface="+mn-lt"/>
                <a:ea typeface="Verdana" panose="020B0604030504040204" pitchFamily="34" charset="0"/>
                <a:cs typeface="Verdana" panose="020B0604030504040204" pitchFamily="34" charset="0"/>
              </a:rPr>
              <a:t>Türkiye</a:t>
            </a:r>
            <a:br>
              <a:rPr lang="en-US" sz="3200" dirty="0"/>
            </a:br>
            <a:r>
              <a:rPr lang="en-US" sz="3200" dirty="0"/>
              <a:t>(period between  December 2013 – December 2019)</a:t>
            </a:r>
          </a:p>
        </p:txBody>
      </p:sp>
      <p:sp>
        <p:nvSpPr>
          <p:cNvPr id="3" name="Text Placeholder 2">
            <a:extLst>
              <a:ext uri="{FF2B5EF4-FFF2-40B4-BE49-F238E27FC236}">
                <a16:creationId xmlns:a16="http://schemas.microsoft.com/office/drawing/2014/main" id="{070B42A3-5475-E17A-FC01-4B8E87E5CBC2}"/>
              </a:ext>
            </a:extLst>
          </p:cNvPr>
          <p:cNvSpPr>
            <a:spLocks noGrp="1"/>
          </p:cNvSpPr>
          <p:nvPr>
            <p:ph type="body" idx="1"/>
          </p:nvPr>
        </p:nvSpPr>
        <p:spPr>
          <a:xfrm>
            <a:off x="1001606" y="2338187"/>
            <a:ext cx="7391400" cy="1661993"/>
          </a:xfrm>
        </p:spPr>
        <p:txBody>
          <a:bodyPr/>
          <a:lstStyle/>
          <a:p>
            <a:pPr algn="just"/>
            <a:r>
              <a:rPr lang="en-GB"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In the period between 2013 and 19 December 2019, 239,927 disputes were referred to voluntary mediation. There is a reported 97% success rate in resolving disputes through voluntary mediation; 217,859 of the total disputes have been successfully concluded with a settlement. </a:t>
            </a:r>
            <a:endParaRPr lang="en-GB"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just"/>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a:extLst>
              <a:ext uri="{FF2B5EF4-FFF2-40B4-BE49-F238E27FC236}">
                <a16:creationId xmlns:a16="http://schemas.microsoft.com/office/drawing/2014/main" id="{033ACC57-5FD6-C55A-D198-A0AEDC8C9C83}"/>
              </a:ext>
            </a:extLst>
          </p:cNvPr>
          <p:cNvGraphicFramePr/>
          <p:nvPr>
            <p:extLst>
              <p:ext uri="{D42A27DB-BD31-4B8C-83A1-F6EECF244321}">
                <p14:modId xmlns:p14="http://schemas.microsoft.com/office/powerpoint/2010/main" val="2620233714"/>
              </p:ext>
            </p:extLst>
          </p:nvPr>
        </p:nvGraphicFramePr>
        <p:xfrm>
          <a:off x="102507" y="4554085"/>
          <a:ext cx="8453966" cy="530577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3A9701C-2D83-885C-25D0-A93AAB1510EB}"/>
              </a:ext>
            </a:extLst>
          </p:cNvPr>
          <p:cNvSpPr txBox="1"/>
          <p:nvPr/>
        </p:nvSpPr>
        <p:spPr>
          <a:xfrm>
            <a:off x="7095004" y="5657850"/>
            <a:ext cx="2652246" cy="874598"/>
          </a:xfrm>
          <a:prstGeom prst="rect">
            <a:avLst/>
          </a:prstGeom>
          <a:noFill/>
        </p:spPr>
        <p:txBody>
          <a:bodyPr wrap="square">
            <a:spAutoFit/>
          </a:bodyPr>
          <a:lstStyle/>
          <a:p>
            <a:pPr marL="12700" marR="5080" algn="ctr">
              <a:lnSpc>
                <a:spcPct val="100000"/>
              </a:lnSpc>
              <a:spcBef>
                <a:spcPts val="100"/>
              </a:spcBef>
            </a:pPr>
            <a:r>
              <a:rPr lang="en-GB" sz="1600" spc="-5" dirty="0">
                <a:solidFill>
                  <a:srgbClr val="595959"/>
                </a:solidFill>
                <a:latin typeface="Verdana" panose="020B0604030504040204" pitchFamily="34" charset="0"/>
                <a:ea typeface="Verdana" panose="020B0604030504040204" pitchFamily="34" charset="0"/>
                <a:cs typeface="Verdana" panose="020B0604030504040204" pitchFamily="34" charset="0"/>
              </a:rPr>
              <a:t>Total Number referred to Voluntary mediation:</a:t>
            </a:r>
          </a:p>
          <a:p>
            <a:pPr marL="12700" marR="5080" algn="ctr">
              <a:lnSpc>
                <a:spcPct val="100000"/>
              </a:lnSpc>
              <a:spcBef>
                <a:spcPts val="100"/>
              </a:spcBef>
            </a:pPr>
            <a:r>
              <a:rPr lang="en-GB" sz="1600" b="1" spc="-5" dirty="0">
                <a:solidFill>
                  <a:srgbClr val="595959"/>
                </a:solidFill>
                <a:latin typeface="Verdana" panose="020B0604030504040204" pitchFamily="34" charset="0"/>
                <a:ea typeface="Verdana" panose="020B0604030504040204" pitchFamily="34" charset="0"/>
                <a:cs typeface="Verdana" panose="020B0604030504040204" pitchFamily="34" charset="0"/>
              </a:rPr>
              <a:t>239,927</a:t>
            </a:r>
            <a:endParaRPr lang="en-GB" sz="1600" b="1" dirty="0">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a:extLst>
              <a:ext uri="{FF2B5EF4-FFF2-40B4-BE49-F238E27FC236}">
                <a16:creationId xmlns:a16="http://schemas.microsoft.com/office/drawing/2014/main" id="{C89C016F-BC3C-574B-283F-461F39F36264}"/>
              </a:ext>
            </a:extLst>
          </p:cNvPr>
          <p:cNvGrpSpPr/>
          <p:nvPr/>
        </p:nvGrpSpPr>
        <p:grpSpPr>
          <a:xfrm>
            <a:off x="17672050" y="9239250"/>
            <a:ext cx="2057400" cy="1838056"/>
            <a:chOff x="17531651" y="220973"/>
            <a:chExt cx="2362136" cy="2285720"/>
          </a:xfrm>
        </p:grpSpPr>
        <p:pic>
          <p:nvPicPr>
            <p:cNvPr id="9" name="object 5">
              <a:extLst>
                <a:ext uri="{FF2B5EF4-FFF2-40B4-BE49-F238E27FC236}">
                  <a16:creationId xmlns:a16="http://schemas.microsoft.com/office/drawing/2014/main" id="{86F4EC5E-CEF6-CBFD-0A65-13E4DC059FEE}"/>
                </a:ext>
              </a:extLst>
            </p:cNvPr>
            <p:cNvPicPr/>
            <p:nvPr/>
          </p:nvPicPr>
          <p:blipFill>
            <a:blip r:embed="rId3" cstate="print"/>
            <a:stretch>
              <a:fillRect/>
            </a:stretch>
          </p:blipFill>
          <p:spPr>
            <a:xfrm>
              <a:off x="18062447" y="220973"/>
              <a:ext cx="1301000" cy="1543531"/>
            </a:xfrm>
            <a:prstGeom prst="rect">
              <a:avLst/>
            </a:prstGeom>
          </p:spPr>
        </p:pic>
        <p:sp>
          <p:nvSpPr>
            <p:cNvPr id="10" name="object 6">
              <a:extLst>
                <a:ext uri="{FF2B5EF4-FFF2-40B4-BE49-F238E27FC236}">
                  <a16:creationId xmlns:a16="http://schemas.microsoft.com/office/drawing/2014/main" id="{9AA68001-4948-2ACC-BACF-82F100BCA5AE}"/>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11" name="object 7">
              <a:extLst>
                <a:ext uri="{FF2B5EF4-FFF2-40B4-BE49-F238E27FC236}">
                  <a16:creationId xmlns:a16="http://schemas.microsoft.com/office/drawing/2014/main" id="{03B81B4C-815F-14F5-BFEE-BABC41E68C04}"/>
                </a:ext>
              </a:extLst>
            </p:cNvPr>
            <p:cNvPicPr/>
            <p:nvPr/>
          </p:nvPicPr>
          <p:blipFill>
            <a:blip r:embed="rId4" cstate="print"/>
            <a:stretch>
              <a:fillRect/>
            </a:stretch>
          </p:blipFill>
          <p:spPr>
            <a:xfrm>
              <a:off x="17708626" y="2132065"/>
              <a:ext cx="112520" cy="134851"/>
            </a:xfrm>
            <a:prstGeom prst="rect">
              <a:avLst/>
            </a:prstGeom>
          </p:spPr>
        </p:pic>
        <p:sp>
          <p:nvSpPr>
            <p:cNvPr id="12" name="object 8">
              <a:extLst>
                <a:ext uri="{FF2B5EF4-FFF2-40B4-BE49-F238E27FC236}">
                  <a16:creationId xmlns:a16="http://schemas.microsoft.com/office/drawing/2014/main" id="{BB531FEA-76B9-7046-6AE7-FB8AF5DD3C89}"/>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13" name="object 9">
              <a:extLst>
                <a:ext uri="{FF2B5EF4-FFF2-40B4-BE49-F238E27FC236}">
                  <a16:creationId xmlns:a16="http://schemas.microsoft.com/office/drawing/2014/main" id="{53F50806-B7C9-0454-1BA6-3DAD548A51ED}"/>
                </a:ext>
              </a:extLst>
            </p:cNvPr>
            <p:cNvPicPr/>
            <p:nvPr/>
          </p:nvPicPr>
          <p:blipFill>
            <a:blip r:embed="rId5" cstate="print"/>
            <a:stretch>
              <a:fillRect/>
            </a:stretch>
          </p:blipFill>
          <p:spPr>
            <a:xfrm>
              <a:off x="18795110" y="2127599"/>
              <a:ext cx="281940" cy="150519"/>
            </a:xfrm>
            <a:prstGeom prst="rect">
              <a:avLst/>
            </a:prstGeom>
          </p:spPr>
        </p:pic>
        <p:sp>
          <p:nvSpPr>
            <p:cNvPr id="14" name="object 10">
              <a:extLst>
                <a:ext uri="{FF2B5EF4-FFF2-40B4-BE49-F238E27FC236}">
                  <a16:creationId xmlns:a16="http://schemas.microsoft.com/office/drawing/2014/main" id="{644E9FAC-2267-D194-F84D-5E6951F77D6F}"/>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15" name="object 11">
              <a:extLst>
                <a:ext uri="{FF2B5EF4-FFF2-40B4-BE49-F238E27FC236}">
                  <a16:creationId xmlns:a16="http://schemas.microsoft.com/office/drawing/2014/main" id="{1B06A46A-592A-756E-A5DF-341B015B2D3C}"/>
                </a:ext>
              </a:extLst>
            </p:cNvPr>
            <p:cNvPicPr/>
            <p:nvPr/>
          </p:nvPicPr>
          <p:blipFill>
            <a:blip r:embed="rId6" cstate="print"/>
            <a:stretch>
              <a:fillRect/>
            </a:stretch>
          </p:blipFill>
          <p:spPr>
            <a:xfrm>
              <a:off x="18789396" y="1985486"/>
              <a:ext cx="246761" cy="135126"/>
            </a:xfrm>
            <a:prstGeom prst="rect">
              <a:avLst/>
            </a:prstGeom>
          </p:spPr>
        </p:pic>
        <p:pic>
          <p:nvPicPr>
            <p:cNvPr id="16" name="object 12">
              <a:extLst>
                <a:ext uri="{FF2B5EF4-FFF2-40B4-BE49-F238E27FC236}">
                  <a16:creationId xmlns:a16="http://schemas.microsoft.com/office/drawing/2014/main" id="{C55BB382-77F5-586E-32D9-1BB684D7416F}"/>
                </a:ext>
              </a:extLst>
            </p:cNvPr>
            <p:cNvPicPr/>
            <p:nvPr/>
          </p:nvPicPr>
          <p:blipFill>
            <a:blip r:embed="rId7" cstate="print"/>
            <a:stretch>
              <a:fillRect/>
            </a:stretch>
          </p:blipFill>
          <p:spPr>
            <a:xfrm>
              <a:off x="19119608" y="1985486"/>
              <a:ext cx="201154" cy="294359"/>
            </a:xfrm>
            <a:prstGeom prst="rect">
              <a:avLst/>
            </a:prstGeom>
          </p:spPr>
        </p:pic>
        <p:sp>
          <p:nvSpPr>
            <p:cNvPr id="17" name="object 13">
              <a:extLst>
                <a:ext uri="{FF2B5EF4-FFF2-40B4-BE49-F238E27FC236}">
                  <a16:creationId xmlns:a16="http://schemas.microsoft.com/office/drawing/2014/main" id="{04C42C7D-07A4-0EB0-785B-86FDF2328281}"/>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18" name="object 14">
              <a:extLst>
                <a:ext uri="{FF2B5EF4-FFF2-40B4-BE49-F238E27FC236}">
                  <a16:creationId xmlns:a16="http://schemas.microsoft.com/office/drawing/2014/main" id="{501F46A0-C31C-DFC3-2403-BA2EF58C48E9}"/>
                </a:ext>
              </a:extLst>
            </p:cNvPr>
            <p:cNvGrpSpPr/>
            <p:nvPr/>
          </p:nvGrpSpPr>
          <p:grpSpPr>
            <a:xfrm>
              <a:off x="19383260" y="1979631"/>
              <a:ext cx="288925" cy="298450"/>
              <a:chOff x="19383260" y="1979631"/>
              <a:chExt cx="288925" cy="298450"/>
            </a:xfrm>
          </p:grpSpPr>
          <p:pic>
            <p:nvPicPr>
              <p:cNvPr id="35" name="object 15">
                <a:extLst>
                  <a:ext uri="{FF2B5EF4-FFF2-40B4-BE49-F238E27FC236}">
                    <a16:creationId xmlns:a16="http://schemas.microsoft.com/office/drawing/2014/main" id="{9ABA5CFB-3339-96D5-2132-4264675F7AF0}"/>
                  </a:ext>
                </a:extLst>
              </p:cNvPr>
              <p:cNvPicPr/>
              <p:nvPr/>
            </p:nvPicPr>
            <p:blipFill>
              <a:blip r:embed="rId8" cstate="print"/>
              <a:stretch>
                <a:fillRect/>
              </a:stretch>
            </p:blipFill>
            <p:spPr>
              <a:xfrm>
                <a:off x="19559396" y="2163413"/>
                <a:ext cx="112267" cy="114425"/>
              </a:xfrm>
              <a:prstGeom prst="rect">
                <a:avLst/>
              </a:prstGeom>
            </p:spPr>
          </p:pic>
          <p:sp>
            <p:nvSpPr>
              <p:cNvPr id="36" name="object 16">
                <a:extLst>
                  <a:ext uri="{FF2B5EF4-FFF2-40B4-BE49-F238E27FC236}">
                    <a16:creationId xmlns:a16="http://schemas.microsoft.com/office/drawing/2014/main" id="{923C974A-0B72-7B85-8922-DE5FC53B22B6}"/>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19" name="object 17">
              <a:extLst>
                <a:ext uri="{FF2B5EF4-FFF2-40B4-BE49-F238E27FC236}">
                  <a16:creationId xmlns:a16="http://schemas.microsoft.com/office/drawing/2014/main" id="{F39C3A20-1506-BEC4-451E-0A1115B6BC5D}"/>
                </a:ext>
              </a:extLst>
            </p:cNvPr>
            <p:cNvPicPr/>
            <p:nvPr/>
          </p:nvPicPr>
          <p:blipFill>
            <a:blip r:embed="rId9" cstate="print"/>
            <a:stretch>
              <a:fillRect/>
            </a:stretch>
          </p:blipFill>
          <p:spPr>
            <a:xfrm>
              <a:off x="18595847" y="1985721"/>
              <a:ext cx="98577" cy="293895"/>
            </a:xfrm>
            <a:prstGeom prst="rect">
              <a:avLst/>
            </a:prstGeom>
          </p:spPr>
        </p:pic>
        <p:pic>
          <p:nvPicPr>
            <p:cNvPr id="20" name="object 18">
              <a:extLst>
                <a:ext uri="{FF2B5EF4-FFF2-40B4-BE49-F238E27FC236}">
                  <a16:creationId xmlns:a16="http://schemas.microsoft.com/office/drawing/2014/main" id="{2B1A51D8-E418-C08F-5D66-5CA59B25FDFA}"/>
                </a:ext>
              </a:extLst>
            </p:cNvPr>
            <p:cNvPicPr/>
            <p:nvPr/>
          </p:nvPicPr>
          <p:blipFill>
            <a:blip r:embed="rId10" cstate="print"/>
            <a:stretch>
              <a:fillRect/>
            </a:stretch>
          </p:blipFill>
          <p:spPr>
            <a:xfrm>
              <a:off x="17762219" y="2375856"/>
              <a:ext cx="127558" cy="130837"/>
            </a:xfrm>
            <a:prstGeom prst="rect">
              <a:avLst/>
            </a:prstGeom>
          </p:spPr>
        </p:pic>
        <p:pic>
          <p:nvPicPr>
            <p:cNvPr id="21" name="object 19">
              <a:extLst>
                <a:ext uri="{FF2B5EF4-FFF2-40B4-BE49-F238E27FC236}">
                  <a16:creationId xmlns:a16="http://schemas.microsoft.com/office/drawing/2014/main" id="{D143DE54-763E-B7C6-21F1-267895B00619}"/>
                </a:ext>
              </a:extLst>
            </p:cNvPr>
            <p:cNvPicPr/>
            <p:nvPr/>
          </p:nvPicPr>
          <p:blipFill>
            <a:blip r:embed="rId11" cstate="print"/>
            <a:stretch>
              <a:fillRect/>
            </a:stretch>
          </p:blipFill>
          <p:spPr>
            <a:xfrm>
              <a:off x="17532095" y="2375856"/>
              <a:ext cx="133664" cy="127789"/>
            </a:xfrm>
            <a:prstGeom prst="rect">
              <a:avLst/>
            </a:prstGeom>
          </p:spPr>
        </p:pic>
        <p:pic>
          <p:nvPicPr>
            <p:cNvPr id="22" name="object 20">
              <a:extLst>
                <a:ext uri="{FF2B5EF4-FFF2-40B4-BE49-F238E27FC236}">
                  <a16:creationId xmlns:a16="http://schemas.microsoft.com/office/drawing/2014/main" id="{A339E157-69AB-69E5-0869-58469285B063}"/>
                </a:ext>
              </a:extLst>
            </p:cNvPr>
            <p:cNvPicPr/>
            <p:nvPr/>
          </p:nvPicPr>
          <p:blipFill>
            <a:blip r:embed="rId12" cstate="print"/>
            <a:stretch>
              <a:fillRect/>
            </a:stretch>
          </p:blipFill>
          <p:spPr>
            <a:xfrm>
              <a:off x="17990819" y="2375856"/>
              <a:ext cx="126032" cy="127789"/>
            </a:xfrm>
            <a:prstGeom prst="rect">
              <a:avLst/>
            </a:prstGeom>
          </p:spPr>
        </p:pic>
        <p:pic>
          <p:nvPicPr>
            <p:cNvPr id="23" name="object 21">
              <a:extLst>
                <a:ext uri="{FF2B5EF4-FFF2-40B4-BE49-F238E27FC236}">
                  <a16:creationId xmlns:a16="http://schemas.microsoft.com/office/drawing/2014/main" id="{472E2161-00F0-83E6-9C32-0FC7A11EFAB0}"/>
                </a:ext>
              </a:extLst>
            </p:cNvPr>
            <p:cNvPicPr/>
            <p:nvPr/>
          </p:nvPicPr>
          <p:blipFill>
            <a:blip r:embed="rId13" cstate="print"/>
            <a:stretch>
              <a:fillRect/>
            </a:stretch>
          </p:blipFill>
          <p:spPr>
            <a:xfrm>
              <a:off x="18185891" y="2375856"/>
              <a:ext cx="127546" cy="130837"/>
            </a:xfrm>
            <a:prstGeom prst="rect">
              <a:avLst/>
            </a:prstGeom>
          </p:spPr>
        </p:pic>
        <p:pic>
          <p:nvPicPr>
            <p:cNvPr id="24" name="object 22">
              <a:extLst>
                <a:ext uri="{FF2B5EF4-FFF2-40B4-BE49-F238E27FC236}">
                  <a16:creationId xmlns:a16="http://schemas.microsoft.com/office/drawing/2014/main" id="{1CCA98AB-19A6-E9C2-908E-89046EE8D777}"/>
                </a:ext>
              </a:extLst>
            </p:cNvPr>
            <p:cNvPicPr/>
            <p:nvPr/>
          </p:nvPicPr>
          <p:blipFill>
            <a:blip r:embed="rId14" cstate="print"/>
            <a:stretch>
              <a:fillRect/>
            </a:stretch>
          </p:blipFill>
          <p:spPr>
            <a:xfrm>
              <a:off x="18412967" y="2375856"/>
              <a:ext cx="126022" cy="127789"/>
            </a:xfrm>
            <a:prstGeom prst="rect">
              <a:avLst/>
            </a:prstGeom>
          </p:spPr>
        </p:pic>
        <p:pic>
          <p:nvPicPr>
            <p:cNvPr id="25" name="object 23">
              <a:extLst>
                <a:ext uri="{FF2B5EF4-FFF2-40B4-BE49-F238E27FC236}">
                  <a16:creationId xmlns:a16="http://schemas.microsoft.com/office/drawing/2014/main" id="{8ADB19A9-6414-DF84-2544-1ABAE1BE06CB}"/>
                </a:ext>
              </a:extLst>
            </p:cNvPr>
            <p:cNvPicPr/>
            <p:nvPr/>
          </p:nvPicPr>
          <p:blipFill>
            <a:blip r:embed="rId15" cstate="print"/>
            <a:stretch>
              <a:fillRect/>
            </a:stretch>
          </p:blipFill>
          <p:spPr>
            <a:xfrm>
              <a:off x="18749771" y="2375856"/>
              <a:ext cx="87909" cy="127789"/>
            </a:xfrm>
            <a:prstGeom prst="rect">
              <a:avLst/>
            </a:prstGeom>
          </p:spPr>
        </p:pic>
        <p:sp>
          <p:nvSpPr>
            <p:cNvPr id="26" name="object 24">
              <a:extLst>
                <a:ext uri="{FF2B5EF4-FFF2-40B4-BE49-F238E27FC236}">
                  <a16:creationId xmlns:a16="http://schemas.microsoft.com/office/drawing/2014/main" id="{900D6EA5-3A63-6444-287F-7A3CC8BDAEB7}"/>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27" name="object 25">
              <a:extLst>
                <a:ext uri="{FF2B5EF4-FFF2-40B4-BE49-F238E27FC236}">
                  <a16:creationId xmlns:a16="http://schemas.microsoft.com/office/drawing/2014/main" id="{1D51D245-12DE-B391-DC62-BCD1B14D8F10}"/>
                </a:ext>
              </a:extLst>
            </p:cNvPr>
            <p:cNvPicPr/>
            <p:nvPr/>
          </p:nvPicPr>
          <p:blipFill>
            <a:blip r:embed="rId16" cstate="print"/>
            <a:stretch>
              <a:fillRect/>
            </a:stretch>
          </p:blipFill>
          <p:spPr>
            <a:xfrm>
              <a:off x="19365467" y="2372808"/>
              <a:ext cx="133616" cy="133884"/>
            </a:xfrm>
            <a:prstGeom prst="rect">
              <a:avLst/>
            </a:prstGeom>
          </p:spPr>
        </p:pic>
        <p:pic>
          <p:nvPicPr>
            <p:cNvPr id="28" name="object 26">
              <a:extLst>
                <a:ext uri="{FF2B5EF4-FFF2-40B4-BE49-F238E27FC236}">
                  <a16:creationId xmlns:a16="http://schemas.microsoft.com/office/drawing/2014/main" id="{7186C2B9-6FD0-C2C9-EBA2-3A91D638C482}"/>
                </a:ext>
              </a:extLst>
            </p:cNvPr>
            <p:cNvPicPr/>
            <p:nvPr/>
          </p:nvPicPr>
          <p:blipFill>
            <a:blip r:embed="rId17" cstate="print"/>
            <a:stretch>
              <a:fillRect/>
            </a:stretch>
          </p:blipFill>
          <p:spPr>
            <a:xfrm>
              <a:off x="19162776" y="2375856"/>
              <a:ext cx="127520" cy="127789"/>
            </a:xfrm>
            <a:prstGeom prst="rect">
              <a:avLst/>
            </a:prstGeom>
          </p:spPr>
        </p:pic>
        <p:pic>
          <p:nvPicPr>
            <p:cNvPr id="29" name="object 27">
              <a:extLst>
                <a:ext uri="{FF2B5EF4-FFF2-40B4-BE49-F238E27FC236}">
                  <a16:creationId xmlns:a16="http://schemas.microsoft.com/office/drawing/2014/main" id="{52DCD99B-5634-F553-F383-7B58F94610FB}"/>
                </a:ext>
              </a:extLst>
            </p:cNvPr>
            <p:cNvPicPr/>
            <p:nvPr/>
          </p:nvPicPr>
          <p:blipFill>
            <a:blip r:embed="rId18" cstate="print"/>
            <a:stretch>
              <a:fillRect/>
            </a:stretch>
          </p:blipFill>
          <p:spPr>
            <a:xfrm>
              <a:off x="19604736" y="2372808"/>
              <a:ext cx="65033" cy="133884"/>
            </a:xfrm>
            <a:prstGeom prst="rect">
              <a:avLst/>
            </a:prstGeom>
          </p:spPr>
        </p:pic>
        <p:sp>
          <p:nvSpPr>
            <p:cNvPr id="30" name="object 28">
              <a:extLst>
                <a:ext uri="{FF2B5EF4-FFF2-40B4-BE49-F238E27FC236}">
                  <a16:creationId xmlns:a16="http://schemas.microsoft.com/office/drawing/2014/main" id="{B9CFC4F8-EAAC-7E55-6B91-C35C28409B4C}"/>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31" name="object 29">
              <a:extLst>
                <a:ext uri="{FF2B5EF4-FFF2-40B4-BE49-F238E27FC236}">
                  <a16:creationId xmlns:a16="http://schemas.microsoft.com/office/drawing/2014/main" id="{9741984E-0807-9855-3B42-B36EFAE457B2}"/>
                </a:ext>
              </a:extLst>
            </p:cNvPr>
            <p:cNvGrpSpPr/>
            <p:nvPr/>
          </p:nvGrpSpPr>
          <p:grpSpPr>
            <a:xfrm>
              <a:off x="19739863" y="1979631"/>
              <a:ext cx="149225" cy="313690"/>
              <a:chOff x="19739863" y="1979631"/>
              <a:chExt cx="149225" cy="313690"/>
            </a:xfrm>
          </p:grpSpPr>
          <p:pic>
            <p:nvPicPr>
              <p:cNvPr id="33" name="object 30">
                <a:extLst>
                  <a:ext uri="{FF2B5EF4-FFF2-40B4-BE49-F238E27FC236}">
                    <a16:creationId xmlns:a16="http://schemas.microsoft.com/office/drawing/2014/main" id="{F09743AA-E94F-A594-EE76-545BE582D308}"/>
                  </a:ext>
                </a:extLst>
              </p:cNvPr>
              <p:cNvPicPr/>
              <p:nvPr/>
            </p:nvPicPr>
            <p:blipFill>
              <a:blip r:embed="rId19" cstate="print"/>
              <a:stretch>
                <a:fillRect/>
              </a:stretch>
            </p:blipFill>
            <p:spPr>
              <a:xfrm>
                <a:off x="19739863" y="2211279"/>
                <a:ext cx="88392" cy="81648"/>
              </a:xfrm>
              <a:prstGeom prst="rect">
                <a:avLst/>
              </a:prstGeom>
            </p:spPr>
          </p:pic>
          <p:sp>
            <p:nvSpPr>
              <p:cNvPr id="34" name="object 31">
                <a:extLst>
                  <a:ext uri="{FF2B5EF4-FFF2-40B4-BE49-F238E27FC236}">
                    <a16:creationId xmlns:a16="http://schemas.microsoft.com/office/drawing/2014/main" id="{BD43E96D-8C38-8C67-C33D-4BAB75CA9D91}"/>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32" name="object 32">
              <a:extLst>
                <a:ext uri="{FF2B5EF4-FFF2-40B4-BE49-F238E27FC236}">
                  <a16:creationId xmlns:a16="http://schemas.microsoft.com/office/drawing/2014/main" id="{F3B5E106-D79D-52F1-E084-69B050B864E4}"/>
                </a:ext>
              </a:extLst>
            </p:cNvPr>
            <p:cNvPicPr/>
            <p:nvPr/>
          </p:nvPicPr>
          <p:blipFill>
            <a:blip r:embed="rId20" cstate="print"/>
            <a:stretch>
              <a:fillRect/>
            </a:stretch>
          </p:blipFill>
          <p:spPr>
            <a:xfrm>
              <a:off x="19766280" y="2375856"/>
              <a:ext cx="127507" cy="130837"/>
            </a:xfrm>
            <a:prstGeom prst="rect">
              <a:avLst/>
            </a:prstGeom>
          </p:spPr>
        </p:pic>
      </p:grpSp>
      <p:cxnSp>
        <p:nvCxnSpPr>
          <p:cNvPr id="40" name="Straight Connector 39">
            <a:extLst>
              <a:ext uri="{FF2B5EF4-FFF2-40B4-BE49-F238E27FC236}">
                <a16:creationId xmlns:a16="http://schemas.microsoft.com/office/drawing/2014/main" id="{4C791507-685E-75CA-497C-AD3E7E788A40}"/>
              </a:ext>
            </a:extLst>
          </p:cNvPr>
          <p:cNvCxnSpPr>
            <a:cxnSpLocks/>
          </p:cNvCxnSpPr>
          <p:nvPr/>
        </p:nvCxnSpPr>
        <p:spPr>
          <a:xfrm flipH="1">
            <a:off x="9957416" y="0"/>
            <a:ext cx="13857" cy="11361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6B6BC6E1-EFAA-F824-1C3C-4F30157DE43B}"/>
              </a:ext>
            </a:extLst>
          </p:cNvPr>
          <p:cNvSpPr txBox="1">
            <a:spLocks/>
          </p:cNvSpPr>
          <p:nvPr/>
        </p:nvSpPr>
        <p:spPr>
          <a:xfrm>
            <a:off x="10338833" y="553434"/>
            <a:ext cx="9765267" cy="1477328"/>
          </a:xfrm>
          <a:prstGeom prst="rect">
            <a:avLst/>
          </a:prstGeom>
        </p:spPr>
        <p:txBody>
          <a:bodyPr wrap="square" lIns="0" tIns="0" rIns="0" bIns="0">
            <a:spAutoFit/>
          </a:bodyPr>
          <a:lstStyle>
            <a:lvl1pPr>
              <a:defRPr sz="3000" b="1" i="0">
                <a:solidFill>
                  <a:srgbClr val="595959"/>
                </a:solidFill>
                <a:latin typeface="Calibri"/>
                <a:ea typeface="+mj-ea"/>
                <a:cs typeface="Calibri"/>
              </a:defRPr>
            </a:lvl1pPr>
          </a:lstStyle>
          <a:p>
            <a:pPr algn="ctr"/>
            <a:r>
              <a:rPr lang="en-US" sz="3200" kern="0" dirty="0"/>
              <a:t>Success Rate of Mandatory Mediation in Commercial Disputes</a:t>
            </a:r>
            <a:br>
              <a:rPr lang="en-US" sz="3200" kern="0" dirty="0"/>
            </a:br>
            <a:r>
              <a:rPr lang="en-US" sz="3200" kern="0" dirty="0"/>
              <a:t>(period between January 2019 – May 2022)</a:t>
            </a:r>
          </a:p>
        </p:txBody>
      </p:sp>
      <p:sp>
        <p:nvSpPr>
          <p:cNvPr id="74" name="TextBox 73">
            <a:extLst>
              <a:ext uri="{FF2B5EF4-FFF2-40B4-BE49-F238E27FC236}">
                <a16:creationId xmlns:a16="http://schemas.microsoft.com/office/drawing/2014/main" id="{CF48E9AD-EE87-7031-55F0-91442BB7951E}"/>
              </a:ext>
            </a:extLst>
          </p:cNvPr>
          <p:cNvSpPr txBox="1"/>
          <p:nvPr/>
        </p:nvSpPr>
        <p:spPr>
          <a:xfrm>
            <a:off x="17349347" y="5550128"/>
            <a:ext cx="2652246" cy="1090042"/>
          </a:xfrm>
          <a:prstGeom prst="rect">
            <a:avLst/>
          </a:prstGeom>
          <a:noFill/>
        </p:spPr>
        <p:txBody>
          <a:bodyPr wrap="square">
            <a:spAutoFit/>
          </a:bodyPr>
          <a:lstStyle/>
          <a:p>
            <a:pPr marL="12700" marR="5080" algn="ctr">
              <a:lnSpc>
                <a:spcPct val="100000"/>
              </a:lnSpc>
              <a:spcBef>
                <a:spcPts val="100"/>
              </a:spcBef>
            </a:pPr>
            <a:r>
              <a:rPr lang="en-GB" sz="1600" spc="-5" dirty="0">
                <a:solidFill>
                  <a:srgbClr val="595959"/>
                </a:solidFill>
                <a:latin typeface="Verdana" panose="020B0604030504040204" pitchFamily="34" charset="0"/>
                <a:ea typeface="Verdana" panose="020B0604030504040204" pitchFamily="34" charset="0"/>
                <a:cs typeface="Verdana" panose="020B0604030504040204" pitchFamily="34" charset="0"/>
              </a:rPr>
              <a:t>Number of Mandatory Mediation initiated in commercial disputes:</a:t>
            </a:r>
          </a:p>
          <a:p>
            <a:pPr marL="12700" marR="5080" algn="ctr">
              <a:lnSpc>
                <a:spcPct val="100000"/>
              </a:lnSpc>
              <a:spcBef>
                <a:spcPts val="100"/>
              </a:spcBef>
            </a:pPr>
            <a:r>
              <a:rPr lang="en-GB" sz="1600" b="1" spc="-5" dirty="0">
                <a:solidFill>
                  <a:srgbClr val="595959"/>
                </a:solidFill>
                <a:latin typeface="Verdana" panose="020B0604030504040204" pitchFamily="34" charset="0"/>
                <a:ea typeface="Verdana" panose="020B0604030504040204" pitchFamily="34" charset="0"/>
                <a:cs typeface="Verdana" panose="020B0604030504040204" pitchFamily="34" charset="0"/>
              </a:rPr>
              <a:t>88,876</a:t>
            </a:r>
            <a:endParaRPr lang="en-GB" sz="16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5" name="Chart 74">
            <a:extLst>
              <a:ext uri="{FF2B5EF4-FFF2-40B4-BE49-F238E27FC236}">
                <a16:creationId xmlns:a16="http://schemas.microsoft.com/office/drawing/2014/main" id="{8891CCC4-7C25-2289-8C4A-21CA2F69360C}"/>
              </a:ext>
            </a:extLst>
          </p:cNvPr>
          <p:cNvGraphicFramePr/>
          <p:nvPr>
            <p:extLst>
              <p:ext uri="{D42A27DB-BD31-4B8C-83A1-F6EECF244321}">
                <p14:modId xmlns:p14="http://schemas.microsoft.com/office/powerpoint/2010/main" val="2915960385"/>
              </p:ext>
            </p:extLst>
          </p:nvPr>
        </p:nvGraphicFramePr>
        <p:xfrm>
          <a:off x="10653573" y="4344457"/>
          <a:ext cx="7018477" cy="5735508"/>
        </p:xfrm>
        <a:graphic>
          <a:graphicData uri="http://schemas.openxmlformats.org/drawingml/2006/chart">
            <c:chart xmlns:c="http://schemas.openxmlformats.org/drawingml/2006/chart" xmlns:r="http://schemas.openxmlformats.org/officeDocument/2006/relationships" r:id="rId21"/>
          </a:graphicData>
        </a:graphic>
      </p:graphicFrame>
      <p:sp>
        <p:nvSpPr>
          <p:cNvPr id="78" name="object 39">
            <a:extLst>
              <a:ext uri="{FF2B5EF4-FFF2-40B4-BE49-F238E27FC236}">
                <a16:creationId xmlns:a16="http://schemas.microsoft.com/office/drawing/2014/main" id="{A0B06269-5FF1-BCF1-1964-8C9DDB885A7B}"/>
              </a:ext>
            </a:extLst>
          </p:cNvPr>
          <p:cNvSpPr txBox="1"/>
          <p:nvPr/>
        </p:nvSpPr>
        <p:spPr>
          <a:xfrm>
            <a:off x="10653573" y="2338187"/>
            <a:ext cx="8629377" cy="1687641"/>
          </a:xfrm>
          <a:prstGeom prst="rect">
            <a:avLst/>
          </a:prstGeom>
        </p:spPr>
        <p:txBody>
          <a:bodyPr vert="horz" wrap="square" lIns="0" tIns="12700" rIns="0" bIns="0" rtlCol="0">
            <a:spAutoFit/>
          </a:bodyPr>
          <a:lstStyle/>
          <a:p>
            <a:pPr marL="12700" marR="5080" algn="just">
              <a:spcBef>
                <a:spcPts val="100"/>
              </a:spcBef>
              <a:tabLst>
                <a:tab pos="528320" algn="l"/>
                <a:tab pos="1193165" algn="l"/>
                <a:tab pos="2058670" algn="l"/>
                <a:tab pos="2345690" algn="l"/>
                <a:tab pos="4123690" algn="l"/>
              </a:tabLst>
            </a:pPr>
            <a:r>
              <a:rPr spc="-5" dirty="0">
                <a:latin typeface="Verdana" panose="020B0604030504040204" pitchFamily="34" charset="0"/>
                <a:ea typeface="Verdana" panose="020B0604030504040204" pitchFamily="34" charset="0"/>
                <a:cs typeface="Verdana" panose="020B0604030504040204" pitchFamily="34" charset="0"/>
              </a:rPr>
              <a:t>I</a:t>
            </a:r>
            <a:r>
              <a:rPr dirty="0">
                <a:latin typeface="Verdana" panose="020B0604030504040204" pitchFamily="34" charset="0"/>
                <a:ea typeface="Verdana" panose="020B0604030504040204" pitchFamily="34" charset="0"/>
                <a:cs typeface="Verdana" panose="020B0604030504040204" pitchFamily="34" charset="0"/>
              </a:rPr>
              <a:t>n	t</a:t>
            </a:r>
            <a:r>
              <a:rPr spc="-10" dirty="0">
                <a:latin typeface="Verdana" panose="020B0604030504040204" pitchFamily="34" charset="0"/>
                <a:ea typeface="Verdana" panose="020B0604030504040204" pitchFamily="34" charset="0"/>
                <a:cs typeface="Verdana" panose="020B0604030504040204" pitchFamily="34" charset="0"/>
              </a:rPr>
              <a:t>h</a:t>
            </a:r>
            <a:r>
              <a:rPr dirty="0">
                <a:latin typeface="Verdana" panose="020B0604030504040204" pitchFamily="34" charset="0"/>
                <a:ea typeface="Verdana" panose="020B0604030504040204" pitchFamily="34" charset="0"/>
                <a:cs typeface="Verdana" panose="020B0604030504040204" pitchFamily="34" charset="0"/>
              </a:rPr>
              <a:t>e	</a:t>
            </a:r>
            <a:r>
              <a:rPr spc="5" dirty="0">
                <a:latin typeface="Verdana" panose="020B0604030504040204" pitchFamily="34" charset="0"/>
                <a:ea typeface="Verdana" panose="020B0604030504040204" pitchFamily="34" charset="0"/>
                <a:cs typeface="Verdana" panose="020B0604030504040204" pitchFamily="34" charset="0"/>
              </a:rPr>
              <a:t>c</a:t>
            </a:r>
            <a:r>
              <a:rPr spc="-10" dirty="0">
                <a:latin typeface="Verdana" panose="020B0604030504040204" pitchFamily="34" charset="0"/>
                <a:ea typeface="Verdana" panose="020B0604030504040204" pitchFamily="34" charset="0"/>
                <a:cs typeface="Verdana" panose="020B0604030504040204" pitchFamily="34" charset="0"/>
              </a:rPr>
              <a:t>h</a:t>
            </a:r>
            <a:r>
              <a:rPr dirty="0">
                <a:latin typeface="Verdana" panose="020B0604030504040204" pitchFamily="34" charset="0"/>
                <a:ea typeface="Verdana" panose="020B0604030504040204" pitchFamily="34" charset="0"/>
                <a:cs typeface="Verdana" panose="020B0604030504040204" pitchFamily="34" charset="0"/>
              </a:rPr>
              <a:t>a</a:t>
            </a:r>
            <a:r>
              <a:rPr spc="5" dirty="0">
                <a:latin typeface="Verdana" panose="020B0604030504040204" pitchFamily="34" charset="0"/>
                <a:ea typeface="Verdana" panose="020B0604030504040204" pitchFamily="34" charset="0"/>
                <a:cs typeface="Verdana" panose="020B0604030504040204" pitchFamily="34" charset="0"/>
              </a:rPr>
              <a:t>r</a:t>
            </a:r>
            <a:r>
              <a:rPr dirty="0">
                <a:latin typeface="Verdana" panose="020B0604030504040204" pitchFamily="34" charset="0"/>
                <a:ea typeface="Verdana" panose="020B0604030504040204" pitchFamily="34" charset="0"/>
                <a:cs typeface="Verdana" panose="020B0604030504040204" pitchFamily="34" charset="0"/>
              </a:rPr>
              <a:t>t;	</a:t>
            </a:r>
            <a:r>
              <a:rPr lang="en-GB" sz="1800" b="1" i="1" dirty="0">
                <a:latin typeface="Verdana" panose="020B0604030504040204" pitchFamily="34" charset="0"/>
                <a:ea typeface="Verdana" panose="020B0604030504040204" pitchFamily="34" charset="0"/>
                <a:cs typeface="Verdana" panose="020B0604030504040204" pitchFamily="34" charset="0"/>
              </a:rPr>
              <a:t> </a:t>
            </a:r>
            <a:r>
              <a:rPr lang="en-GB" sz="1800" spc="130" dirty="0" err="1">
                <a:effectLst/>
                <a:latin typeface="Verdana" panose="020B0604030504040204" pitchFamily="34" charset="0"/>
                <a:ea typeface="Verdana" panose="020B0604030504040204" pitchFamily="34" charset="0"/>
                <a:cs typeface="Verdana" panose="020B0604030504040204" pitchFamily="34" charset="0"/>
              </a:rPr>
              <a:t>Türkiye</a:t>
            </a:r>
            <a:r>
              <a:rPr lang="en-GB" i="1" spc="130" dirty="0">
                <a:latin typeface="Verdana" panose="020B0604030504040204" pitchFamily="34" charset="0"/>
                <a:ea typeface="Verdana" panose="020B0604030504040204" pitchFamily="34" charset="0"/>
                <a:cs typeface="Verdana" panose="020B0604030504040204" pitchFamily="34" charset="0"/>
              </a:rPr>
              <a:t>-</a:t>
            </a:r>
            <a:r>
              <a:rPr spc="-5" dirty="0">
                <a:latin typeface="Verdana" panose="020B0604030504040204" pitchFamily="34" charset="0"/>
                <a:ea typeface="Verdana" panose="020B0604030504040204" pitchFamily="34" charset="0"/>
                <a:cs typeface="Verdana" panose="020B0604030504040204" pitchFamily="34" charset="0"/>
              </a:rPr>
              <a:t>w</a:t>
            </a:r>
            <a:r>
              <a:rPr dirty="0">
                <a:latin typeface="Verdana" panose="020B0604030504040204" pitchFamily="34" charset="0"/>
                <a:ea typeface="Verdana" panose="020B0604030504040204" pitchFamily="34" charset="0"/>
                <a:cs typeface="Verdana" panose="020B0604030504040204" pitchFamily="34" charset="0"/>
              </a:rPr>
              <a:t>i</a:t>
            </a:r>
            <a:r>
              <a:rPr spc="-10" dirty="0">
                <a:latin typeface="Verdana" panose="020B0604030504040204" pitchFamily="34" charset="0"/>
                <a:ea typeface="Verdana" panose="020B0604030504040204" pitchFamily="34" charset="0"/>
                <a:cs typeface="Verdana" panose="020B0604030504040204" pitchFamily="34" charset="0"/>
              </a:rPr>
              <a:t>d</a:t>
            </a:r>
            <a:r>
              <a:rPr dirty="0">
                <a:latin typeface="Verdana" panose="020B0604030504040204" pitchFamily="34" charset="0"/>
                <a:ea typeface="Verdana" panose="020B0604030504040204" pitchFamily="34" charset="0"/>
                <a:cs typeface="Verdana" panose="020B0604030504040204" pitchFamily="34" charset="0"/>
              </a:rPr>
              <a:t>e  </a:t>
            </a:r>
            <a:r>
              <a:rPr spc="-5" dirty="0">
                <a:latin typeface="Verdana" panose="020B0604030504040204" pitchFamily="34" charset="0"/>
                <a:ea typeface="Verdana" panose="020B0604030504040204" pitchFamily="34" charset="0"/>
                <a:cs typeface="Verdana" panose="020B0604030504040204" pitchFamily="34" charset="0"/>
              </a:rPr>
              <a:t>L</a:t>
            </a:r>
            <a:r>
              <a:rPr dirty="0">
                <a:latin typeface="Verdana" panose="020B0604030504040204" pitchFamily="34" charset="0"/>
                <a:ea typeface="Verdana" panose="020B0604030504040204" pitchFamily="34" charset="0"/>
                <a:cs typeface="Verdana" panose="020B0604030504040204" pitchFamily="34" charset="0"/>
              </a:rPr>
              <a:t>itigation</a:t>
            </a:r>
            <a:r>
              <a:rPr lang="en-GB" dirty="0">
                <a:latin typeface="Verdana" panose="020B0604030504040204" pitchFamily="34" charset="0"/>
                <a:ea typeface="Verdana" panose="020B0604030504040204" pitchFamily="34" charset="0"/>
                <a:cs typeface="Verdana" panose="020B0604030504040204" pitchFamily="34" charset="0"/>
              </a:rPr>
              <a:t> </a:t>
            </a:r>
            <a:r>
              <a:rPr spc="-5" dirty="0">
                <a:latin typeface="Verdana" panose="020B0604030504040204" pitchFamily="34" charset="0"/>
                <a:ea typeface="Verdana" panose="020B0604030504040204" pitchFamily="34" charset="0"/>
                <a:cs typeface="Verdana" panose="020B0604030504040204" pitchFamily="34" charset="0"/>
              </a:rPr>
              <a:t>C</a:t>
            </a:r>
            <a:r>
              <a:rPr dirty="0">
                <a:latin typeface="Verdana" panose="020B0604030504040204" pitchFamily="34" charset="0"/>
                <a:ea typeface="Verdana" panose="020B0604030504040204" pitchFamily="34" charset="0"/>
                <a:cs typeface="Verdana" panose="020B0604030504040204" pitchFamily="34" charset="0"/>
              </a:rPr>
              <a:t>o</a:t>
            </a:r>
            <a:r>
              <a:rPr spc="-10" dirty="0">
                <a:latin typeface="Verdana" panose="020B0604030504040204" pitchFamily="34" charset="0"/>
                <a:ea typeface="Verdana" panose="020B0604030504040204" pitchFamily="34" charset="0"/>
                <a:cs typeface="Verdana" panose="020B0604030504040204" pitchFamily="34" charset="0"/>
              </a:rPr>
              <a:t>nd</a:t>
            </a:r>
            <a:r>
              <a:rPr dirty="0">
                <a:latin typeface="Verdana" panose="020B0604030504040204" pitchFamily="34" charset="0"/>
                <a:ea typeface="Verdana" panose="020B0604030504040204" pitchFamily="34" charset="0"/>
                <a:cs typeface="Verdana" panose="020B0604030504040204" pitchFamily="34" charset="0"/>
              </a:rPr>
              <a:t>ition</a:t>
            </a:r>
            <a:r>
              <a:rPr lang="en-GB" dirty="0">
                <a:latin typeface="Verdana" panose="020B0604030504040204" pitchFamily="34" charset="0"/>
                <a:ea typeface="Verdana" panose="020B0604030504040204" pitchFamily="34" charset="0"/>
                <a:cs typeface="Verdana" panose="020B0604030504040204" pitchFamily="34" charset="0"/>
              </a:rPr>
              <a:t> </a:t>
            </a:r>
            <a:r>
              <a:rPr dirty="0">
                <a:latin typeface="Verdana" panose="020B0604030504040204" pitchFamily="34" charset="0"/>
                <a:ea typeface="Verdana" panose="020B0604030504040204" pitchFamily="34" charset="0"/>
                <a:cs typeface="Verdana" panose="020B0604030504040204" pitchFamily="34" charset="0"/>
              </a:rPr>
              <a:t>in</a:t>
            </a:r>
            <a:r>
              <a:rPr lang="en-GB" dirty="0">
                <a:latin typeface="Verdana" panose="020B0604030504040204" pitchFamily="34" charset="0"/>
                <a:ea typeface="Verdana" panose="020B0604030504040204" pitchFamily="34" charset="0"/>
                <a:cs typeface="Verdana" panose="020B0604030504040204" pitchFamily="34" charset="0"/>
              </a:rPr>
              <a:t> Commercial </a:t>
            </a:r>
            <a:r>
              <a:rPr lang="en-GB" spc="-5" dirty="0">
                <a:latin typeface="Verdana" panose="020B0604030504040204" pitchFamily="34" charset="0"/>
                <a:ea typeface="Verdana" panose="020B0604030504040204" pitchFamily="34" charset="0"/>
                <a:cs typeface="Verdana" panose="020B0604030504040204" pitchFamily="34" charset="0"/>
              </a:rPr>
              <a:t>Disputes in the period between January 2019 and May 2022. In</a:t>
            </a:r>
            <a:r>
              <a:rPr lang="en-GB" dirty="0">
                <a:latin typeface="Verdana" panose="020B0604030504040204" pitchFamily="34" charset="0"/>
                <a:ea typeface="Verdana" panose="020B0604030504040204" pitchFamily="34" charset="0"/>
                <a:cs typeface="Verdana" panose="020B0604030504040204" pitchFamily="34" charset="0"/>
              </a:rPr>
              <a:t> 52%</a:t>
            </a:r>
            <a:r>
              <a:rPr lang="en-GB" spc="5"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of </a:t>
            </a:r>
            <a:r>
              <a:rPr lang="en-GB" spc="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the </a:t>
            </a:r>
            <a:r>
              <a:rPr lang="en-GB" dirty="0">
                <a:latin typeface="Verdana" panose="020B0604030504040204" pitchFamily="34" charset="0"/>
                <a:ea typeface="Verdana" panose="020B0604030504040204" pitchFamily="34" charset="0"/>
                <a:cs typeface="Verdana" panose="020B0604030504040204" pitchFamily="34" charset="0"/>
              </a:rPr>
              <a:t>files </a:t>
            </a:r>
            <a:r>
              <a:rPr lang="en-GB" spc="-5" dirty="0">
                <a:latin typeface="Verdana" panose="020B0604030504040204" pitchFamily="34" charset="0"/>
                <a:ea typeface="Verdana" panose="020B0604030504040204" pitchFamily="34" charset="0"/>
                <a:cs typeface="Verdana" panose="020B0604030504040204" pitchFamily="34" charset="0"/>
              </a:rPr>
              <a:t>that</a:t>
            </a:r>
            <a:r>
              <a:rPr lang="en-GB" dirty="0">
                <a:latin typeface="Verdana" panose="020B0604030504040204" pitchFamily="34" charset="0"/>
                <a:ea typeface="Verdana" panose="020B0604030504040204" pitchFamily="34" charset="0"/>
                <a:cs typeface="Verdana" panose="020B0604030504040204" pitchFamily="34" charset="0"/>
              </a:rPr>
              <a:t> were </a:t>
            </a:r>
            <a:r>
              <a:rPr lang="en-GB" spc="-5" dirty="0">
                <a:latin typeface="Verdana" panose="020B0604030504040204" pitchFamily="34" charset="0"/>
                <a:ea typeface="Verdana" panose="020B0604030504040204" pitchFamily="34" charset="0"/>
                <a:cs typeface="Verdana" panose="020B0604030504040204" pitchFamily="34" charset="0"/>
              </a:rPr>
              <a:t>decided </a:t>
            </a:r>
            <a:r>
              <a:rPr lang="en-GB" dirty="0">
                <a:latin typeface="Verdana" panose="020B0604030504040204" pitchFamily="34" charset="0"/>
                <a:ea typeface="Verdana" panose="020B0604030504040204" pitchFamily="34" charset="0"/>
                <a:cs typeface="Verdana" panose="020B0604030504040204" pitchFamily="34" charset="0"/>
              </a:rPr>
              <a:t> from</a:t>
            </a:r>
            <a:r>
              <a:rPr lang="en-GB" spc="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the</a:t>
            </a:r>
            <a:r>
              <a:rPr lang="en-GB"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minutes</a:t>
            </a:r>
            <a:r>
              <a:rPr lang="en-GB" dirty="0">
                <a:latin typeface="Verdana" panose="020B0604030504040204" pitchFamily="34" charset="0"/>
                <a:ea typeface="Verdana" panose="020B0604030504040204" pitchFamily="34" charset="0"/>
                <a:cs typeface="Verdana" panose="020B0604030504040204" pitchFamily="34" charset="0"/>
              </a:rPr>
              <a:t> of</a:t>
            </a:r>
            <a:r>
              <a:rPr lang="en-GB" spc="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the </a:t>
            </a:r>
            <a:r>
              <a:rPr lang="en-GB"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mediation application, It </a:t>
            </a:r>
            <a:r>
              <a:rPr lang="en-GB" dirty="0">
                <a:latin typeface="Verdana" panose="020B0604030504040204" pitchFamily="34" charset="0"/>
                <a:ea typeface="Verdana" panose="020B0604030504040204" pitchFamily="34" charset="0"/>
                <a:cs typeface="Verdana" panose="020B0604030504040204" pitchFamily="34" charset="0"/>
              </a:rPr>
              <a:t>is </a:t>
            </a:r>
            <a:r>
              <a:rPr lang="en-GB" spc="-735"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seen</a:t>
            </a:r>
            <a:r>
              <a:rPr lang="en-GB" spc="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that</a:t>
            </a:r>
            <a:r>
              <a:rPr lang="en-GB" dirty="0">
                <a:latin typeface="Verdana" panose="020B0604030504040204" pitchFamily="34" charset="0"/>
                <a:ea typeface="Verdana" panose="020B0604030504040204" pitchFamily="34" charset="0"/>
                <a:cs typeface="Verdana" panose="020B0604030504040204" pitchFamily="34" charset="0"/>
              </a:rPr>
              <a:t> it</a:t>
            </a:r>
            <a:r>
              <a:rPr lang="en-GB" spc="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ends</a:t>
            </a:r>
            <a:r>
              <a:rPr lang="en-GB"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with</a:t>
            </a:r>
            <a:r>
              <a:rPr lang="en-GB" dirty="0">
                <a:latin typeface="Verdana" panose="020B0604030504040204" pitchFamily="34" charset="0"/>
                <a:ea typeface="Verdana" panose="020B0604030504040204" pitchFamily="34" charset="0"/>
                <a:cs typeface="Verdana" panose="020B0604030504040204" pitchFamily="34" charset="0"/>
              </a:rPr>
              <a:t> an </a:t>
            </a:r>
            <a:r>
              <a:rPr lang="en-GB" spc="-735"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Agreement </a:t>
            </a:r>
            <a:r>
              <a:rPr lang="en-GB" spc="-5" dirty="0">
                <a:latin typeface="Verdana" panose="020B0604030504040204" pitchFamily="34" charset="0"/>
                <a:ea typeface="Verdana" panose="020B0604030504040204" pitchFamily="34" charset="0"/>
                <a:cs typeface="Verdana" panose="020B0604030504040204" pitchFamily="34" charset="0"/>
              </a:rPr>
              <a:t>and </a:t>
            </a:r>
            <a:r>
              <a:rPr lang="en-GB" dirty="0">
                <a:latin typeface="Verdana" panose="020B0604030504040204" pitchFamily="34" charset="0"/>
                <a:ea typeface="Verdana" panose="020B0604030504040204" pitchFamily="34" charset="0"/>
                <a:cs typeface="Verdana" panose="020B0604030504040204" pitchFamily="34" charset="0"/>
              </a:rPr>
              <a:t>48% of it </a:t>
            </a:r>
            <a:r>
              <a:rPr lang="en-GB" spc="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ends</a:t>
            </a:r>
            <a:r>
              <a:rPr lang="en-GB" spc="-15"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as</a:t>
            </a:r>
            <a:r>
              <a:rPr lang="en-GB" spc="-15"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a</a:t>
            </a:r>
            <a:r>
              <a:rPr lang="en-GB" spc="-15" dirty="0">
                <a:latin typeface="Verdana" panose="020B0604030504040204" pitchFamily="34" charset="0"/>
                <a:ea typeface="Verdana" panose="020B0604030504040204" pitchFamily="34" charset="0"/>
                <a:cs typeface="Verdana" panose="020B0604030504040204" pitchFamily="34" charset="0"/>
              </a:rPr>
              <a:t> </a:t>
            </a:r>
            <a:r>
              <a:rPr lang="en-GB" spc="-5" dirty="0">
                <a:latin typeface="Verdana" panose="020B0604030504040204" pitchFamily="34" charset="0"/>
                <a:ea typeface="Verdana" panose="020B0604030504040204" pitchFamily="34" charset="0"/>
                <a:cs typeface="Verdana" panose="020B0604030504040204" pitchFamily="34" charset="0"/>
              </a:rPr>
              <a:t>No</a:t>
            </a:r>
            <a:r>
              <a:rPr lang="en-GB" spc="-10"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Agreement.</a:t>
            </a:r>
          </a:p>
          <a:p>
            <a:pPr marL="12700" marR="5080">
              <a:lnSpc>
                <a:spcPct val="100000"/>
              </a:lnSpc>
              <a:spcBef>
                <a:spcPts val="100"/>
              </a:spcBef>
              <a:tabLst>
                <a:tab pos="528320" algn="l"/>
                <a:tab pos="1193165" algn="l"/>
                <a:tab pos="2058670" algn="l"/>
                <a:tab pos="2345690" algn="l"/>
                <a:tab pos="4123690" algn="l"/>
              </a:tabLst>
            </a:pPr>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7371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object 2"/>
          <p:cNvSpPr txBox="1"/>
          <p:nvPr/>
        </p:nvSpPr>
        <p:spPr>
          <a:xfrm>
            <a:off x="10386043" y="3137640"/>
            <a:ext cx="8594602" cy="2165336"/>
          </a:xfrm>
          <a:prstGeom prst="rect">
            <a:avLst/>
          </a:prstGeom>
        </p:spPr>
        <p:txBody>
          <a:bodyPr vert="horz" wrap="square" lIns="0" tIns="10795" rIns="0" bIns="0" rtlCol="0">
            <a:spAutoFit/>
          </a:bodyPr>
          <a:lstStyle/>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Mediation is mandatory before filing a lawsuit in consumer disputes, for debt and compensation claims, individual or collective labour contracts or re-employment disputes. </a:t>
            </a:r>
          </a:p>
          <a:p>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Since 1 January 2019, a mediation process </a:t>
            </a:r>
            <a:r>
              <a:rPr lang="en-GB"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for commercial disputes </a:t>
            </a: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has also entered into force, with mediation being mandatory in certain types of disputes. </a:t>
            </a: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bject 3"/>
          <p:cNvSpPr txBox="1"/>
          <p:nvPr/>
        </p:nvSpPr>
        <p:spPr>
          <a:xfrm>
            <a:off x="8693645" y="1082979"/>
            <a:ext cx="10287000" cy="1240724"/>
          </a:xfrm>
          <a:prstGeom prst="rect">
            <a:avLst/>
          </a:prstGeom>
        </p:spPr>
        <p:txBody>
          <a:bodyPr vert="horz" wrap="square" lIns="0" tIns="9525" rIns="0" bIns="0" rtlCol="0">
            <a:spAutoFit/>
          </a:bodyPr>
          <a:lstStyle/>
          <a:p>
            <a:pPr algn="ctr"/>
            <a:r>
              <a:rPr lang="en-GB" sz="4000" b="1" dirty="0">
                <a:solidFill>
                  <a:schemeClr val="bg1"/>
                </a:solidFill>
                <a:effectLst>
                  <a:reflection blurRad="20465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Mediation As a Pre-condition To Litigation </a:t>
            </a:r>
            <a:endParaRPr lang="en-GB" sz="11500" dirty="0">
              <a:solidFill>
                <a:schemeClr val="bg1"/>
              </a:solidFill>
              <a:effectLst>
                <a:reflection blurRad="20465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4" name="object 4"/>
          <p:cNvGrpSpPr/>
          <p:nvPr/>
        </p:nvGrpSpPr>
        <p:grpSpPr>
          <a:xfrm>
            <a:off x="8697347" y="0"/>
            <a:ext cx="11412855" cy="11318240"/>
            <a:chOff x="8697347" y="0"/>
            <a:chExt cx="11412855" cy="11318240"/>
          </a:xfrm>
        </p:grpSpPr>
        <p:pic>
          <p:nvPicPr>
            <p:cNvPr id="5" name="object 5"/>
            <p:cNvPicPr/>
            <p:nvPr/>
          </p:nvPicPr>
          <p:blipFill>
            <a:blip r:embed="rId2" cstate="print"/>
            <a:stretch>
              <a:fillRect/>
            </a:stretch>
          </p:blipFill>
          <p:spPr>
            <a:xfrm>
              <a:off x="8950450" y="9581146"/>
              <a:ext cx="1258564" cy="1476711"/>
            </a:xfrm>
            <a:prstGeom prst="rect">
              <a:avLst/>
            </a:prstGeom>
          </p:spPr>
        </p:pic>
        <p:sp>
          <p:nvSpPr>
            <p:cNvPr id="6" name="object 6"/>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10618087" y="10219187"/>
              <a:ext cx="101344" cy="121043"/>
            </a:xfrm>
            <a:prstGeom prst="rect">
              <a:avLst/>
            </a:prstGeom>
          </p:spPr>
        </p:pic>
        <p:sp>
          <p:nvSpPr>
            <p:cNvPr id="8" name="object 8"/>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11602845" y="10214488"/>
              <a:ext cx="253745" cy="135978"/>
            </a:xfrm>
            <a:prstGeom prst="rect">
              <a:avLst/>
            </a:prstGeom>
          </p:spPr>
        </p:pic>
        <p:sp>
          <p:nvSpPr>
            <p:cNvPr id="10" name="object 10"/>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a:p>
          </p:txBody>
        </p:sp>
        <p:pic>
          <p:nvPicPr>
            <p:cNvPr id="11" name="object 11"/>
            <p:cNvPicPr/>
            <p:nvPr/>
          </p:nvPicPr>
          <p:blipFill>
            <a:blip r:embed="rId5" cstate="print"/>
            <a:stretch>
              <a:fillRect/>
            </a:stretch>
          </p:blipFill>
          <p:spPr>
            <a:xfrm>
              <a:off x="11597638" y="10085545"/>
              <a:ext cx="222123" cy="122604"/>
            </a:xfrm>
            <a:prstGeom prst="rect">
              <a:avLst/>
            </a:prstGeom>
          </p:spPr>
        </p:pic>
        <p:pic>
          <p:nvPicPr>
            <p:cNvPr id="12" name="object 12"/>
            <p:cNvPicPr/>
            <p:nvPr/>
          </p:nvPicPr>
          <p:blipFill>
            <a:blip r:embed="rId6" cstate="print"/>
            <a:stretch>
              <a:fillRect/>
            </a:stretch>
          </p:blipFill>
          <p:spPr>
            <a:xfrm>
              <a:off x="11896039" y="10085545"/>
              <a:ext cx="181278" cy="266216"/>
            </a:xfrm>
            <a:prstGeom prst="rect">
              <a:avLst/>
            </a:prstGeom>
          </p:spPr>
        </p:pic>
        <p:sp>
          <p:nvSpPr>
            <p:cNvPr id="13" name="object 13"/>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a:p>
          </p:txBody>
        </p:sp>
        <p:pic>
          <p:nvPicPr>
            <p:cNvPr id="14" name="object 14"/>
            <p:cNvPicPr/>
            <p:nvPr/>
          </p:nvPicPr>
          <p:blipFill>
            <a:blip r:embed="rId7" cstate="print"/>
            <a:stretch>
              <a:fillRect/>
            </a:stretch>
          </p:blipFill>
          <p:spPr>
            <a:xfrm>
              <a:off x="12294360" y="10247025"/>
              <a:ext cx="101726" cy="103237"/>
            </a:xfrm>
            <a:prstGeom prst="rect">
              <a:avLst/>
            </a:prstGeom>
          </p:spPr>
        </p:pic>
        <p:sp>
          <p:nvSpPr>
            <p:cNvPr id="15" name="object 15"/>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a:p>
          </p:txBody>
        </p:sp>
        <p:pic>
          <p:nvPicPr>
            <p:cNvPr id="16" name="object 16"/>
            <p:cNvPicPr/>
            <p:nvPr/>
          </p:nvPicPr>
          <p:blipFill>
            <a:blip r:embed="rId8" cstate="print"/>
            <a:stretch>
              <a:fillRect/>
            </a:stretch>
          </p:blipFill>
          <p:spPr>
            <a:xfrm>
              <a:off x="12254355" y="10132370"/>
              <a:ext cx="66800" cy="102120"/>
            </a:xfrm>
            <a:prstGeom prst="rect">
              <a:avLst/>
            </a:prstGeom>
          </p:spPr>
        </p:pic>
        <p:pic>
          <p:nvPicPr>
            <p:cNvPr id="17" name="object 17"/>
            <p:cNvPicPr/>
            <p:nvPr/>
          </p:nvPicPr>
          <p:blipFill>
            <a:blip r:embed="rId9" cstate="print"/>
            <a:stretch>
              <a:fillRect/>
            </a:stretch>
          </p:blipFill>
          <p:spPr>
            <a:xfrm>
              <a:off x="11422378" y="10085576"/>
              <a:ext cx="89623" cy="266669"/>
            </a:xfrm>
            <a:prstGeom prst="rect">
              <a:avLst/>
            </a:prstGeom>
          </p:spPr>
        </p:pic>
        <p:pic>
          <p:nvPicPr>
            <p:cNvPr id="18" name="object 18"/>
            <p:cNvPicPr/>
            <p:nvPr/>
          </p:nvPicPr>
          <p:blipFill>
            <a:blip r:embed="rId10" cstate="print"/>
            <a:stretch>
              <a:fillRect/>
            </a:stretch>
          </p:blipFill>
          <p:spPr>
            <a:xfrm>
              <a:off x="12458382" y="10289800"/>
              <a:ext cx="78612" cy="74117"/>
            </a:xfrm>
            <a:prstGeom prst="rect">
              <a:avLst/>
            </a:prstGeom>
          </p:spPr>
        </p:pic>
        <p:sp>
          <p:nvSpPr>
            <p:cNvPr id="19" name="object 19"/>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a:p>
          </p:txBody>
        </p:sp>
        <p:pic>
          <p:nvPicPr>
            <p:cNvPr id="20" name="object 20"/>
            <p:cNvPicPr/>
            <p:nvPr/>
          </p:nvPicPr>
          <p:blipFill>
            <a:blip r:embed="rId11" cstate="print"/>
            <a:stretch>
              <a:fillRect/>
            </a:stretch>
          </p:blipFill>
          <p:spPr>
            <a:xfrm>
              <a:off x="10459211" y="10439135"/>
              <a:ext cx="120128" cy="115801"/>
            </a:xfrm>
            <a:prstGeom prst="rect">
              <a:avLst/>
            </a:prstGeom>
          </p:spPr>
        </p:pic>
        <p:pic>
          <p:nvPicPr>
            <p:cNvPr id="21" name="object 21"/>
            <p:cNvPicPr/>
            <p:nvPr/>
          </p:nvPicPr>
          <p:blipFill>
            <a:blip r:embed="rId12" cstate="print"/>
            <a:stretch>
              <a:fillRect/>
            </a:stretch>
          </p:blipFill>
          <p:spPr>
            <a:xfrm>
              <a:off x="10667998" y="10439135"/>
              <a:ext cx="115550" cy="118848"/>
            </a:xfrm>
            <a:prstGeom prst="rect">
              <a:avLst/>
            </a:prstGeom>
          </p:spPr>
        </p:pic>
        <p:pic>
          <p:nvPicPr>
            <p:cNvPr id="22" name="object 22"/>
            <p:cNvPicPr/>
            <p:nvPr/>
          </p:nvPicPr>
          <p:blipFill>
            <a:blip r:embed="rId13" cstate="print"/>
            <a:stretch>
              <a:fillRect/>
            </a:stretch>
          </p:blipFill>
          <p:spPr>
            <a:xfrm>
              <a:off x="10873738" y="10439135"/>
              <a:ext cx="114019" cy="115801"/>
            </a:xfrm>
            <a:prstGeom prst="rect">
              <a:avLst/>
            </a:prstGeom>
          </p:spPr>
        </p:pic>
        <p:pic>
          <p:nvPicPr>
            <p:cNvPr id="23" name="object 23"/>
            <p:cNvPicPr/>
            <p:nvPr/>
          </p:nvPicPr>
          <p:blipFill>
            <a:blip r:embed="rId14" cstate="print"/>
            <a:stretch>
              <a:fillRect/>
            </a:stretch>
          </p:blipFill>
          <p:spPr>
            <a:xfrm>
              <a:off x="11050522" y="10439135"/>
              <a:ext cx="115540" cy="118848"/>
            </a:xfrm>
            <a:prstGeom prst="rect">
              <a:avLst/>
            </a:prstGeom>
          </p:spPr>
        </p:pic>
        <p:pic>
          <p:nvPicPr>
            <p:cNvPr id="24" name="object 24"/>
            <p:cNvPicPr/>
            <p:nvPr/>
          </p:nvPicPr>
          <p:blipFill>
            <a:blip r:embed="rId15" cstate="print"/>
            <a:stretch>
              <a:fillRect/>
            </a:stretch>
          </p:blipFill>
          <p:spPr>
            <a:xfrm>
              <a:off x="11256262" y="10439135"/>
              <a:ext cx="114010" cy="115801"/>
            </a:xfrm>
            <a:prstGeom prst="rect">
              <a:avLst/>
            </a:prstGeom>
          </p:spPr>
        </p:pic>
        <p:pic>
          <p:nvPicPr>
            <p:cNvPr id="25" name="object 25"/>
            <p:cNvPicPr/>
            <p:nvPr/>
          </p:nvPicPr>
          <p:blipFill>
            <a:blip r:embed="rId16" cstate="print"/>
            <a:stretch>
              <a:fillRect/>
            </a:stretch>
          </p:blipFill>
          <p:spPr>
            <a:xfrm>
              <a:off x="11562586" y="10439135"/>
              <a:ext cx="78953" cy="117325"/>
            </a:xfrm>
            <a:prstGeom prst="rect">
              <a:avLst/>
            </a:prstGeom>
          </p:spPr>
        </p:pic>
        <p:sp>
          <p:nvSpPr>
            <p:cNvPr id="26" name="object 26"/>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a:p>
          </p:txBody>
        </p:sp>
        <p:pic>
          <p:nvPicPr>
            <p:cNvPr id="27" name="object 27"/>
            <p:cNvPicPr/>
            <p:nvPr/>
          </p:nvPicPr>
          <p:blipFill>
            <a:blip r:embed="rId17" cstate="print"/>
            <a:stretch>
              <a:fillRect/>
            </a:stretch>
          </p:blipFill>
          <p:spPr>
            <a:xfrm>
              <a:off x="11934442" y="10439135"/>
              <a:ext cx="117042" cy="115801"/>
            </a:xfrm>
            <a:prstGeom prst="rect">
              <a:avLst/>
            </a:prstGeom>
          </p:spPr>
        </p:pic>
        <p:pic>
          <p:nvPicPr>
            <p:cNvPr id="28" name="object 28"/>
            <p:cNvPicPr/>
            <p:nvPr/>
          </p:nvPicPr>
          <p:blipFill>
            <a:blip r:embed="rId18" cstate="print"/>
            <a:stretch>
              <a:fillRect/>
            </a:stretch>
          </p:blipFill>
          <p:spPr>
            <a:xfrm>
              <a:off x="12118847" y="10436087"/>
              <a:ext cx="121609" cy="121897"/>
            </a:xfrm>
            <a:prstGeom prst="rect">
              <a:avLst/>
            </a:prstGeom>
          </p:spPr>
        </p:pic>
        <p:sp>
          <p:nvSpPr>
            <p:cNvPr id="29" name="object 29"/>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9" cstate="print"/>
            <a:stretch>
              <a:fillRect/>
            </a:stretch>
          </p:blipFill>
          <p:spPr>
            <a:xfrm>
              <a:off x="12483083" y="10439135"/>
              <a:ext cx="115505" cy="118848"/>
            </a:xfrm>
            <a:prstGeom prst="rect">
              <a:avLst/>
            </a:prstGeom>
          </p:spPr>
        </p:pic>
        <p:sp>
          <p:nvSpPr>
            <p:cNvPr id="31" name="object 31"/>
            <p:cNvSpPr/>
            <p:nvPr/>
          </p:nvSpPr>
          <p:spPr>
            <a:xfrm>
              <a:off x="8702581" y="761"/>
              <a:ext cx="11402060" cy="11308080"/>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a:p>
          </p:txBody>
        </p:sp>
        <p:sp>
          <p:nvSpPr>
            <p:cNvPr id="32" name="object 32"/>
            <p:cNvSpPr/>
            <p:nvPr/>
          </p:nvSpPr>
          <p:spPr>
            <a:xfrm>
              <a:off x="16899971" y="761"/>
              <a:ext cx="3204845"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a:p>
          </p:txBody>
        </p:sp>
      </p:grpSp>
      <p:sp>
        <p:nvSpPr>
          <p:cNvPr id="35" name="Pentagon 34">
            <a:extLst>
              <a:ext uri="{FF2B5EF4-FFF2-40B4-BE49-F238E27FC236}">
                <a16:creationId xmlns:a16="http://schemas.microsoft.com/office/drawing/2014/main" id="{F610DE83-2C1D-D3F0-5D7B-BC5133379FE0}"/>
              </a:ext>
            </a:extLst>
          </p:cNvPr>
          <p:cNvSpPr/>
          <p:nvPr/>
        </p:nvSpPr>
        <p:spPr>
          <a:xfrm flipH="1">
            <a:off x="11872315" y="6809556"/>
            <a:ext cx="8232414" cy="1406738"/>
          </a:xfrm>
          <a:prstGeom prst="homePlate">
            <a:avLst>
              <a:gd name="adj" fmla="val 71299"/>
            </a:avLst>
          </a:prstGeom>
          <a:gradFill flip="none" rotWithShape="1">
            <a:gsLst>
              <a:gs pos="23000">
                <a:schemeClr val="accent2">
                  <a:shade val="30000"/>
                  <a:satMod val="115000"/>
                </a:schemeClr>
              </a:gs>
              <a:gs pos="72000">
                <a:schemeClr val="accent2">
                  <a:shade val="67500"/>
                  <a:satMod val="115000"/>
                </a:schemeClr>
              </a:gs>
              <a:gs pos="95000">
                <a:schemeClr val="accent2">
                  <a:shade val="100000"/>
                  <a:satMod val="11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dirty="0">
                <a:latin typeface="Verdana" panose="020B0604030504040204" pitchFamily="34" charset="0"/>
                <a:ea typeface="Verdana" panose="020B0604030504040204" pitchFamily="34" charset="0"/>
                <a:cs typeface="Verdana" panose="020B0604030504040204" pitchFamily="34" charset="0"/>
              </a:rPr>
              <a:t>T</a:t>
            </a:r>
            <a:r>
              <a:rPr lang="en-GB" sz="1600" b="0" i="0" u="none" strike="noStrike" dirty="0">
                <a:effectLst/>
                <a:latin typeface="Verdana" panose="020B0604030504040204" pitchFamily="34" charset="0"/>
                <a:ea typeface="Verdana" panose="020B0604030504040204" pitchFamily="34" charset="0"/>
                <a:cs typeface="Verdana" panose="020B0604030504040204" pitchFamily="34" charset="0"/>
              </a:rPr>
              <a:t>he Mediation Law dictates that if a lawsuit is brought before the court without applying to mandatory mediation, </a:t>
            </a:r>
            <a:r>
              <a:rPr lang="en-GB" sz="1600" b="1" i="1" u="none" strike="noStrike" dirty="0">
                <a:effectLst/>
                <a:latin typeface="Verdana" panose="020B0604030504040204" pitchFamily="34" charset="0"/>
                <a:ea typeface="Verdana" panose="020B0604030504040204" pitchFamily="34" charset="0"/>
                <a:cs typeface="Verdana" panose="020B0604030504040204" pitchFamily="34" charset="0"/>
              </a:rPr>
              <a:t>the case will be dismissed on procedural grounds without any further examination of the merits of the case.</a:t>
            </a:r>
            <a:endParaRPr lang="en-US" sz="1600" b="1" i="1" dirty="0">
              <a:latin typeface="Verdana" panose="020B0604030504040204" pitchFamily="34" charset="0"/>
              <a:ea typeface="Verdana" panose="020B0604030504040204" pitchFamily="34" charset="0"/>
              <a:cs typeface="Verdana" panose="020B0604030504040204" pitchFamily="34" charset="0"/>
            </a:endParaRPr>
          </a:p>
          <a:p>
            <a:pPr algn="ct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object 13"/>
          <p:cNvPicPr/>
          <p:nvPr/>
        </p:nvPicPr>
        <p:blipFill>
          <a:blip r:embed="rId3" cstate="print"/>
          <a:stretch>
            <a:fillRect/>
          </a:stretch>
        </p:blipFill>
        <p:spPr>
          <a:xfrm>
            <a:off x="10578536" y="-1051"/>
            <a:ext cx="9525564" cy="11307790"/>
          </a:xfrm>
          <a:prstGeom prst="rect">
            <a:avLst/>
          </a:prstGeom>
        </p:spPr>
      </p:pic>
      <p:sp>
        <p:nvSpPr>
          <p:cNvPr id="4" name="object 4"/>
          <p:cNvSpPr txBox="1">
            <a:spLocks noGrp="1"/>
          </p:cNvSpPr>
          <p:nvPr>
            <p:ph type="title"/>
          </p:nvPr>
        </p:nvSpPr>
        <p:spPr>
          <a:xfrm>
            <a:off x="343075" y="3729417"/>
            <a:ext cx="9194153" cy="2225609"/>
          </a:xfrm>
          <a:prstGeom prst="rect">
            <a:avLst/>
          </a:prstGeom>
        </p:spPr>
        <p:txBody>
          <a:bodyPr vert="horz" wrap="square" lIns="0" tIns="9525" rIns="0" bIns="0" rtlCol="0">
            <a:spAutoFit/>
          </a:bodyPr>
          <a:lstStyle/>
          <a:p>
            <a:pPr marL="12700" marR="5080" algn="ctr">
              <a:lnSpc>
                <a:spcPct val="100299"/>
              </a:lnSpc>
              <a:spcBef>
                <a:spcPts val="75"/>
              </a:spcBef>
            </a:pPr>
            <a:r>
              <a:rPr sz="4800" spc="125" dirty="0">
                <a:solidFill>
                  <a:srgbClr val="FFFFFF"/>
                </a:solidFill>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Mediation </a:t>
            </a:r>
            <a:r>
              <a:rPr lang="en-GB" sz="4800" spc="130" dirty="0">
                <a:solidFill>
                  <a:srgbClr val="FFFFFF"/>
                </a:solidFill>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Process In Commercial Disputes: A Global Perspective</a:t>
            </a:r>
            <a:endParaRPr sz="4800" dirty="0">
              <a:effectLst>
                <a:reflection blurRad="6350" stA="61000" endPos="41708"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42" name="Group 41">
            <a:extLst>
              <a:ext uri="{FF2B5EF4-FFF2-40B4-BE49-F238E27FC236}">
                <a16:creationId xmlns:a16="http://schemas.microsoft.com/office/drawing/2014/main" id="{CC0878E9-B673-BCA0-1061-8104F4E139AE}"/>
              </a:ext>
            </a:extLst>
          </p:cNvPr>
          <p:cNvGrpSpPr/>
          <p:nvPr/>
        </p:nvGrpSpPr>
        <p:grpSpPr>
          <a:xfrm>
            <a:off x="343075" y="323850"/>
            <a:ext cx="3648138" cy="1476711"/>
            <a:chOff x="8950450" y="9581146"/>
            <a:chExt cx="3648138" cy="1476711"/>
          </a:xfrm>
        </p:grpSpPr>
        <p:pic>
          <p:nvPicPr>
            <p:cNvPr id="43" name="object 10">
              <a:extLst>
                <a:ext uri="{FF2B5EF4-FFF2-40B4-BE49-F238E27FC236}">
                  <a16:creationId xmlns:a16="http://schemas.microsoft.com/office/drawing/2014/main" id="{98E2BEE6-8A27-B5D5-D956-2761BDD78A94}"/>
                </a:ext>
              </a:extLst>
            </p:cNvPr>
            <p:cNvPicPr/>
            <p:nvPr/>
          </p:nvPicPr>
          <p:blipFill>
            <a:blip r:embed="rId4" cstate="print"/>
            <a:stretch>
              <a:fillRect/>
            </a:stretch>
          </p:blipFill>
          <p:spPr>
            <a:xfrm>
              <a:off x="8950450" y="9581146"/>
              <a:ext cx="1258564" cy="1476711"/>
            </a:xfrm>
            <a:prstGeom prst="rect">
              <a:avLst/>
            </a:prstGeom>
          </p:spPr>
        </p:pic>
        <p:sp>
          <p:nvSpPr>
            <p:cNvPr id="44" name="object 11">
              <a:extLst>
                <a:ext uri="{FF2B5EF4-FFF2-40B4-BE49-F238E27FC236}">
                  <a16:creationId xmlns:a16="http://schemas.microsoft.com/office/drawing/2014/main" id="{3F38CB6E-3B9F-B770-518D-B9C7E24AE90D}"/>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5" name="object 12">
              <a:extLst>
                <a:ext uri="{FF2B5EF4-FFF2-40B4-BE49-F238E27FC236}">
                  <a16:creationId xmlns:a16="http://schemas.microsoft.com/office/drawing/2014/main" id="{9717BFD8-6130-28BA-AF9E-4A3C6E0426D5}"/>
                </a:ext>
              </a:extLst>
            </p:cNvPr>
            <p:cNvPicPr/>
            <p:nvPr/>
          </p:nvPicPr>
          <p:blipFill>
            <a:blip r:embed="rId5" cstate="print"/>
            <a:stretch>
              <a:fillRect/>
            </a:stretch>
          </p:blipFill>
          <p:spPr>
            <a:xfrm>
              <a:off x="10618087" y="10219187"/>
              <a:ext cx="101344" cy="121043"/>
            </a:xfrm>
            <a:prstGeom prst="rect">
              <a:avLst/>
            </a:prstGeom>
          </p:spPr>
        </p:pic>
        <p:sp>
          <p:nvSpPr>
            <p:cNvPr id="46" name="object 13">
              <a:extLst>
                <a:ext uri="{FF2B5EF4-FFF2-40B4-BE49-F238E27FC236}">
                  <a16:creationId xmlns:a16="http://schemas.microsoft.com/office/drawing/2014/main" id="{D2A23FF1-2284-3CD7-3DC7-3E7269624049}"/>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7" name="object 14">
              <a:extLst>
                <a:ext uri="{FF2B5EF4-FFF2-40B4-BE49-F238E27FC236}">
                  <a16:creationId xmlns:a16="http://schemas.microsoft.com/office/drawing/2014/main" id="{96DE21FB-6142-ED88-F7AE-F8356A34C495}"/>
                </a:ext>
              </a:extLst>
            </p:cNvPr>
            <p:cNvPicPr/>
            <p:nvPr/>
          </p:nvPicPr>
          <p:blipFill>
            <a:blip r:embed="rId6" cstate="print"/>
            <a:stretch>
              <a:fillRect/>
            </a:stretch>
          </p:blipFill>
          <p:spPr>
            <a:xfrm>
              <a:off x="11602845" y="10214488"/>
              <a:ext cx="253745" cy="135978"/>
            </a:xfrm>
            <a:prstGeom prst="rect">
              <a:avLst/>
            </a:prstGeom>
          </p:spPr>
        </p:pic>
        <p:sp>
          <p:nvSpPr>
            <p:cNvPr id="48" name="object 15">
              <a:extLst>
                <a:ext uri="{FF2B5EF4-FFF2-40B4-BE49-F238E27FC236}">
                  <a16:creationId xmlns:a16="http://schemas.microsoft.com/office/drawing/2014/main" id="{E0461F81-1DA3-157F-E783-9EE4BF1CC43C}"/>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9" name="object 16">
              <a:extLst>
                <a:ext uri="{FF2B5EF4-FFF2-40B4-BE49-F238E27FC236}">
                  <a16:creationId xmlns:a16="http://schemas.microsoft.com/office/drawing/2014/main" id="{B0724147-3FC5-295B-E87F-5FD6B8D177F0}"/>
                </a:ext>
              </a:extLst>
            </p:cNvPr>
            <p:cNvPicPr/>
            <p:nvPr/>
          </p:nvPicPr>
          <p:blipFill>
            <a:blip r:embed="rId7" cstate="print"/>
            <a:stretch>
              <a:fillRect/>
            </a:stretch>
          </p:blipFill>
          <p:spPr>
            <a:xfrm>
              <a:off x="11597638" y="10085545"/>
              <a:ext cx="222123" cy="122604"/>
            </a:xfrm>
            <a:prstGeom prst="rect">
              <a:avLst/>
            </a:prstGeom>
          </p:spPr>
        </p:pic>
        <p:pic>
          <p:nvPicPr>
            <p:cNvPr id="50" name="object 17">
              <a:extLst>
                <a:ext uri="{FF2B5EF4-FFF2-40B4-BE49-F238E27FC236}">
                  <a16:creationId xmlns:a16="http://schemas.microsoft.com/office/drawing/2014/main" id="{CD9D20CC-D994-C2B8-E310-AA3E5D41A6D3}"/>
                </a:ext>
              </a:extLst>
            </p:cNvPr>
            <p:cNvPicPr/>
            <p:nvPr/>
          </p:nvPicPr>
          <p:blipFill>
            <a:blip r:embed="rId8" cstate="print"/>
            <a:stretch>
              <a:fillRect/>
            </a:stretch>
          </p:blipFill>
          <p:spPr>
            <a:xfrm>
              <a:off x="11896039" y="10085545"/>
              <a:ext cx="181278" cy="266216"/>
            </a:xfrm>
            <a:prstGeom prst="rect">
              <a:avLst/>
            </a:prstGeom>
          </p:spPr>
        </p:pic>
        <p:sp>
          <p:nvSpPr>
            <p:cNvPr id="51" name="object 18">
              <a:extLst>
                <a:ext uri="{FF2B5EF4-FFF2-40B4-BE49-F238E27FC236}">
                  <a16:creationId xmlns:a16="http://schemas.microsoft.com/office/drawing/2014/main" id="{ECF43112-1CA4-D253-04F7-04F0662C94B9}"/>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2" name="object 19">
              <a:extLst>
                <a:ext uri="{FF2B5EF4-FFF2-40B4-BE49-F238E27FC236}">
                  <a16:creationId xmlns:a16="http://schemas.microsoft.com/office/drawing/2014/main" id="{14C18B7B-B2D4-0EAB-EEFE-F365D6421A35}"/>
                </a:ext>
              </a:extLst>
            </p:cNvPr>
            <p:cNvPicPr/>
            <p:nvPr/>
          </p:nvPicPr>
          <p:blipFill>
            <a:blip r:embed="rId9" cstate="print"/>
            <a:stretch>
              <a:fillRect/>
            </a:stretch>
          </p:blipFill>
          <p:spPr>
            <a:xfrm>
              <a:off x="12294360" y="10247025"/>
              <a:ext cx="101726" cy="103237"/>
            </a:xfrm>
            <a:prstGeom prst="rect">
              <a:avLst/>
            </a:prstGeom>
          </p:spPr>
        </p:pic>
        <p:sp>
          <p:nvSpPr>
            <p:cNvPr id="53" name="object 20">
              <a:extLst>
                <a:ext uri="{FF2B5EF4-FFF2-40B4-BE49-F238E27FC236}">
                  <a16:creationId xmlns:a16="http://schemas.microsoft.com/office/drawing/2014/main" id="{5255256D-BC8A-E614-AA37-B5A1DC590F94}"/>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4" name="object 21">
              <a:extLst>
                <a:ext uri="{FF2B5EF4-FFF2-40B4-BE49-F238E27FC236}">
                  <a16:creationId xmlns:a16="http://schemas.microsoft.com/office/drawing/2014/main" id="{1430665D-BED5-B49B-E9F6-6A6F4CA1807A}"/>
                </a:ext>
              </a:extLst>
            </p:cNvPr>
            <p:cNvPicPr/>
            <p:nvPr/>
          </p:nvPicPr>
          <p:blipFill>
            <a:blip r:embed="rId10" cstate="print"/>
            <a:stretch>
              <a:fillRect/>
            </a:stretch>
          </p:blipFill>
          <p:spPr>
            <a:xfrm>
              <a:off x="12254355" y="10132370"/>
              <a:ext cx="66800" cy="102120"/>
            </a:xfrm>
            <a:prstGeom prst="rect">
              <a:avLst/>
            </a:prstGeom>
          </p:spPr>
        </p:pic>
        <p:pic>
          <p:nvPicPr>
            <p:cNvPr id="55" name="object 22">
              <a:extLst>
                <a:ext uri="{FF2B5EF4-FFF2-40B4-BE49-F238E27FC236}">
                  <a16:creationId xmlns:a16="http://schemas.microsoft.com/office/drawing/2014/main" id="{279EE988-58B0-F82D-0072-906C45173C5E}"/>
                </a:ext>
              </a:extLst>
            </p:cNvPr>
            <p:cNvPicPr/>
            <p:nvPr/>
          </p:nvPicPr>
          <p:blipFill>
            <a:blip r:embed="rId11" cstate="print"/>
            <a:stretch>
              <a:fillRect/>
            </a:stretch>
          </p:blipFill>
          <p:spPr>
            <a:xfrm>
              <a:off x="11422378" y="10085576"/>
              <a:ext cx="89623" cy="266669"/>
            </a:xfrm>
            <a:prstGeom prst="rect">
              <a:avLst/>
            </a:prstGeom>
          </p:spPr>
        </p:pic>
        <p:pic>
          <p:nvPicPr>
            <p:cNvPr id="56" name="object 23">
              <a:extLst>
                <a:ext uri="{FF2B5EF4-FFF2-40B4-BE49-F238E27FC236}">
                  <a16:creationId xmlns:a16="http://schemas.microsoft.com/office/drawing/2014/main" id="{0EFB7D11-FBEC-C939-F68B-CFE38491D9DC}"/>
                </a:ext>
              </a:extLst>
            </p:cNvPr>
            <p:cNvPicPr/>
            <p:nvPr/>
          </p:nvPicPr>
          <p:blipFill>
            <a:blip r:embed="rId12" cstate="print"/>
            <a:stretch>
              <a:fillRect/>
            </a:stretch>
          </p:blipFill>
          <p:spPr>
            <a:xfrm>
              <a:off x="12458382" y="10289800"/>
              <a:ext cx="78612" cy="74117"/>
            </a:xfrm>
            <a:prstGeom prst="rect">
              <a:avLst/>
            </a:prstGeom>
          </p:spPr>
        </p:pic>
        <p:sp>
          <p:nvSpPr>
            <p:cNvPr id="57" name="object 24">
              <a:extLst>
                <a:ext uri="{FF2B5EF4-FFF2-40B4-BE49-F238E27FC236}">
                  <a16:creationId xmlns:a16="http://schemas.microsoft.com/office/drawing/2014/main" id="{7693B18D-DF84-CB00-168A-1753BF30A00E}"/>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8" name="object 25">
              <a:extLst>
                <a:ext uri="{FF2B5EF4-FFF2-40B4-BE49-F238E27FC236}">
                  <a16:creationId xmlns:a16="http://schemas.microsoft.com/office/drawing/2014/main" id="{AAA5252E-4F64-F473-3546-D3991516841E}"/>
                </a:ext>
              </a:extLst>
            </p:cNvPr>
            <p:cNvPicPr/>
            <p:nvPr/>
          </p:nvPicPr>
          <p:blipFill>
            <a:blip r:embed="rId13" cstate="print"/>
            <a:stretch>
              <a:fillRect/>
            </a:stretch>
          </p:blipFill>
          <p:spPr>
            <a:xfrm>
              <a:off x="10459211" y="10439135"/>
              <a:ext cx="120128" cy="115801"/>
            </a:xfrm>
            <a:prstGeom prst="rect">
              <a:avLst/>
            </a:prstGeom>
          </p:spPr>
        </p:pic>
        <p:pic>
          <p:nvPicPr>
            <p:cNvPr id="59" name="object 26">
              <a:extLst>
                <a:ext uri="{FF2B5EF4-FFF2-40B4-BE49-F238E27FC236}">
                  <a16:creationId xmlns:a16="http://schemas.microsoft.com/office/drawing/2014/main" id="{8BA6ADF8-172D-AF7A-A96F-EEBD0784C945}"/>
                </a:ext>
              </a:extLst>
            </p:cNvPr>
            <p:cNvPicPr/>
            <p:nvPr/>
          </p:nvPicPr>
          <p:blipFill>
            <a:blip r:embed="rId14" cstate="print"/>
            <a:stretch>
              <a:fillRect/>
            </a:stretch>
          </p:blipFill>
          <p:spPr>
            <a:xfrm>
              <a:off x="10667998" y="10439135"/>
              <a:ext cx="115550" cy="118848"/>
            </a:xfrm>
            <a:prstGeom prst="rect">
              <a:avLst/>
            </a:prstGeom>
          </p:spPr>
        </p:pic>
        <p:pic>
          <p:nvPicPr>
            <p:cNvPr id="60" name="object 27">
              <a:extLst>
                <a:ext uri="{FF2B5EF4-FFF2-40B4-BE49-F238E27FC236}">
                  <a16:creationId xmlns:a16="http://schemas.microsoft.com/office/drawing/2014/main" id="{3101A7A5-C8AE-C138-BD08-0910C4C9BA14}"/>
                </a:ext>
              </a:extLst>
            </p:cNvPr>
            <p:cNvPicPr/>
            <p:nvPr/>
          </p:nvPicPr>
          <p:blipFill>
            <a:blip r:embed="rId15" cstate="print"/>
            <a:stretch>
              <a:fillRect/>
            </a:stretch>
          </p:blipFill>
          <p:spPr>
            <a:xfrm>
              <a:off x="10873738" y="10439135"/>
              <a:ext cx="114019" cy="115801"/>
            </a:xfrm>
            <a:prstGeom prst="rect">
              <a:avLst/>
            </a:prstGeom>
          </p:spPr>
        </p:pic>
        <p:pic>
          <p:nvPicPr>
            <p:cNvPr id="61" name="object 28">
              <a:extLst>
                <a:ext uri="{FF2B5EF4-FFF2-40B4-BE49-F238E27FC236}">
                  <a16:creationId xmlns:a16="http://schemas.microsoft.com/office/drawing/2014/main" id="{9E77647F-0FC6-9126-EDBC-B677A9055FD6}"/>
                </a:ext>
              </a:extLst>
            </p:cNvPr>
            <p:cNvPicPr/>
            <p:nvPr/>
          </p:nvPicPr>
          <p:blipFill>
            <a:blip r:embed="rId16" cstate="print"/>
            <a:stretch>
              <a:fillRect/>
            </a:stretch>
          </p:blipFill>
          <p:spPr>
            <a:xfrm>
              <a:off x="11050522" y="10439135"/>
              <a:ext cx="115540" cy="118848"/>
            </a:xfrm>
            <a:prstGeom prst="rect">
              <a:avLst/>
            </a:prstGeom>
          </p:spPr>
        </p:pic>
        <p:pic>
          <p:nvPicPr>
            <p:cNvPr id="62" name="object 29">
              <a:extLst>
                <a:ext uri="{FF2B5EF4-FFF2-40B4-BE49-F238E27FC236}">
                  <a16:creationId xmlns:a16="http://schemas.microsoft.com/office/drawing/2014/main" id="{AAC486BE-5F52-610D-E959-245B885A0880}"/>
                </a:ext>
              </a:extLst>
            </p:cNvPr>
            <p:cNvPicPr/>
            <p:nvPr/>
          </p:nvPicPr>
          <p:blipFill>
            <a:blip r:embed="rId17" cstate="print"/>
            <a:stretch>
              <a:fillRect/>
            </a:stretch>
          </p:blipFill>
          <p:spPr>
            <a:xfrm>
              <a:off x="11256262" y="10439135"/>
              <a:ext cx="114010" cy="115801"/>
            </a:xfrm>
            <a:prstGeom prst="rect">
              <a:avLst/>
            </a:prstGeom>
          </p:spPr>
        </p:pic>
        <p:pic>
          <p:nvPicPr>
            <p:cNvPr id="63" name="object 30">
              <a:extLst>
                <a:ext uri="{FF2B5EF4-FFF2-40B4-BE49-F238E27FC236}">
                  <a16:creationId xmlns:a16="http://schemas.microsoft.com/office/drawing/2014/main" id="{7B00D649-F244-E629-E3B1-4E31A436CE87}"/>
                </a:ext>
              </a:extLst>
            </p:cNvPr>
            <p:cNvPicPr/>
            <p:nvPr/>
          </p:nvPicPr>
          <p:blipFill>
            <a:blip r:embed="rId18" cstate="print"/>
            <a:stretch>
              <a:fillRect/>
            </a:stretch>
          </p:blipFill>
          <p:spPr>
            <a:xfrm>
              <a:off x="11562586" y="10439135"/>
              <a:ext cx="78953" cy="117325"/>
            </a:xfrm>
            <a:prstGeom prst="rect">
              <a:avLst/>
            </a:prstGeom>
          </p:spPr>
        </p:pic>
        <p:sp>
          <p:nvSpPr>
            <p:cNvPr id="64" name="object 31">
              <a:extLst>
                <a:ext uri="{FF2B5EF4-FFF2-40B4-BE49-F238E27FC236}">
                  <a16:creationId xmlns:a16="http://schemas.microsoft.com/office/drawing/2014/main" id="{8458503A-5B6B-C845-D54D-196886C6C3B4}"/>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5" name="object 32">
              <a:extLst>
                <a:ext uri="{FF2B5EF4-FFF2-40B4-BE49-F238E27FC236}">
                  <a16:creationId xmlns:a16="http://schemas.microsoft.com/office/drawing/2014/main" id="{C124CD76-2A6E-8049-E972-19374B15C166}"/>
                </a:ext>
              </a:extLst>
            </p:cNvPr>
            <p:cNvPicPr/>
            <p:nvPr/>
          </p:nvPicPr>
          <p:blipFill>
            <a:blip r:embed="rId19" cstate="print"/>
            <a:stretch>
              <a:fillRect/>
            </a:stretch>
          </p:blipFill>
          <p:spPr>
            <a:xfrm>
              <a:off x="11934442" y="10439135"/>
              <a:ext cx="117042" cy="115801"/>
            </a:xfrm>
            <a:prstGeom prst="rect">
              <a:avLst/>
            </a:prstGeom>
          </p:spPr>
        </p:pic>
        <p:pic>
          <p:nvPicPr>
            <p:cNvPr id="66" name="object 33">
              <a:extLst>
                <a:ext uri="{FF2B5EF4-FFF2-40B4-BE49-F238E27FC236}">
                  <a16:creationId xmlns:a16="http://schemas.microsoft.com/office/drawing/2014/main" id="{31D7B795-A2B3-7DC7-668B-34E4BC5A5AF6}"/>
                </a:ext>
              </a:extLst>
            </p:cNvPr>
            <p:cNvPicPr/>
            <p:nvPr/>
          </p:nvPicPr>
          <p:blipFill>
            <a:blip r:embed="rId20" cstate="print"/>
            <a:stretch>
              <a:fillRect/>
            </a:stretch>
          </p:blipFill>
          <p:spPr>
            <a:xfrm>
              <a:off x="12118847" y="10436087"/>
              <a:ext cx="121609" cy="121897"/>
            </a:xfrm>
            <a:prstGeom prst="rect">
              <a:avLst/>
            </a:prstGeom>
          </p:spPr>
        </p:pic>
        <p:sp>
          <p:nvSpPr>
            <p:cNvPr id="67" name="object 34">
              <a:extLst>
                <a:ext uri="{FF2B5EF4-FFF2-40B4-BE49-F238E27FC236}">
                  <a16:creationId xmlns:a16="http://schemas.microsoft.com/office/drawing/2014/main" id="{3E890E76-AEC8-DF9A-AE7A-0FEEC5C47269}"/>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8" name="object 35">
              <a:extLst>
                <a:ext uri="{FF2B5EF4-FFF2-40B4-BE49-F238E27FC236}">
                  <a16:creationId xmlns:a16="http://schemas.microsoft.com/office/drawing/2014/main" id="{F5B0E80B-714D-4C66-1F5D-5589C103E507}"/>
                </a:ext>
              </a:extLst>
            </p:cNvPr>
            <p:cNvPicPr/>
            <p:nvPr/>
          </p:nvPicPr>
          <p:blipFill>
            <a:blip r:embed="rId21" cstate="print"/>
            <a:stretch>
              <a:fillRect/>
            </a:stretch>
          </p:blipFill>
          <p:spPr>
            <a:xfrm>
              <a:off x="12483083" y="10439135"/>
              <a:ext cx="115505" cy="118848"/>
            </a:xfrm>
            <a:prstGeom prst="rect">
              <a:avLst/>
            </a:prstGeom>
          </p:spPr>
        </p:pic>
      </p:grpSp>
      <p:cxnSp>
        <p:nvCxnSpPr>
          <p:cNvPr id="70" name="Straight Connector 69">
            <a:extLst>
              <a:ext uri="{FF2B5EF4-FFF2-40B4-BE49-F238E27FC236}">
                <a16:creationId xmlns:a16="http://schemas.microsoft.com/office/drawing/2014/main" id="{932DAA0F-9946-0E2B-AD4A-A81ACE67CD39}"/>
              </a:ext>
            </a:extLst>
          </p:cNvPr>
          <p:cNvCxnSpPr/>
          <p:nvPr/>
        </p:nvCxnSpPr>
        <p:spPr>
          <a:xfrm>
            <a:off x="10109868" y="8961"/>
            <a:ext cx="0" cy="11306739"/>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398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object 8"/>
          <p:cNvSpPr/>
          <p:nvPr/>
        </p:nvSpPr>
        <p:spPr>
          <a:xfrm>
            <a:off x="1365250" y="0"/>
            <a:ext cx="18738850" cy="4673615"/>
          </a:xfrm>
          <a:custGeom>
            <a:avLst/>
            <a:gdLst/>
            <a:ahLst/>
            <a:cxnLst/>
            <a:rect l="l" t="t" r="r" b="b"/>
            <a:pathLst>
              <a:path w="20104100" h="5717540">
                <a:moveTo>
                  <a:pt x="0" y="0"/>
                </a:moveTo>
                <a:lnTo>
                  <a:pt x="16648644" y="5717522"/>
                </a:lnTo>
                <a:lnTo>
                  <a:pt x="20104100" y="722485"/>
                </a:lnTo>
              </a:path>
            </a:pathLst>
          </a:custGeom>
          <a:ln w="10469">
            <a:solidFill>
              <a:srgbClr val="FFFFFF"/>
            </a:solidFill>
          </a:ln>
        </p:spPr>
        <p:txBody>
          <a:bodyPr wrap="square" lIns="0" tIns="0" rIns="0" bIns="0" rtlCol="0"/>
          <a:lstStyle/>
          <a:p>
            <a:endParaRPr>
              <a:solidFill>
                <a:schemeClr val="bg1"/>
              </a:solidFill>
            </a:endParaRPr>
          </a:p>
        </p:txBody>
      </p:sp>
      <p:pic>
        <p:nvPicPr>
          <p:cNvPr id="9" name="object 9"/>
          <p:cNvPicPr/>
          <p:nvPr/>
        </p:nvPicPr>
        <p:blipFill>
          <a:blip r:embed="rId2" cstate="print"/>
          <a:stretch>
            <a:fillRect/>
          </a:stretch>
        </p:blipFill>
        <p:spPr>
          <a:xfrm>
            <a:off x="1922088" y="0"/>
            <a:ext cx="18186548" cy="4305142"/>
          </a:xfrm>
          <a:prstGeom prst="rect">
            <a:avLst/>
          </a:prstGeom>
        </p:spPr>
      </p:pic>
      <p:sp>
        <p:nvSpPr>
          <p:cNvPr id="3" name="object 3"/>
          <p:cNvSpPr txBox="1"/>
          <p:nvPr/>
        </p:nvSpPr>
        <p:spPr>
          <a:xfrm>
            <a:off x="528864" y="4490602"/>
            <a:ext cx="15161985" cy="1676100"/>
          </a:xfrm>
          <a:prstGeom prst="rect">
            <a:avLst/>
          </a:prstGeom>
        </p:spPr>
        <p:txBody>
          <a:bodyPr vert="horz" wrap="square" lIns="0" tIns="13970" rIns="0" bIns="0" rtlCol="0">
            <a:spAutoFit/>
          </a:bodyPr>
          <a:lstStyle/>
          <a:p>
            <a:r>
              <a:rPr lang="en-GB" sz="1800" dirty="0">
                <a:solidFill>
                  <a:schemeClr val="bg1"/>
                </a:solidFill>
                <a:effectLst/>
                <a:latin typeface="Georgia" panose="02040502050405020303" pitchFamily="18" charset="0"/>
              </a:rPr>
              <a:t>In the absence of a dispute resolution clause there is no requirement to engage in mediation as a pre-condition to accessing the local courts, except in the case of employment disputes and certain types of commercial disputes. </a:t>
            </a:r>
          </a:p>
          <a:p>
            <a:endParaRPr lang="en-GB" dirty="0">
              <a:solidFill>
                <a:schemeClr val="bg1"/>
              </a:solidFill>
              <a:latin typeface="Georgia" panose="02040502050405020303" pitchFamily="18" charset="0"/>
            </a:endParaRPr>
          </a:p>
          <a:p>
            <a:r>
              <a:rPr lang="en-GB" sz="1800" b="1" dirty="0">
                <a:solidFill>
                  <a:schemeClr val="bg1"/>
                </a:solidFill>
                <a:effectLst/>
                <a:latin typeface="Georgia" panose="02040502050405020303" pitchFamily="18" charset="0"/>
              </a:rPr>
              <a:t>With regard to commercial disputes</a:t>
            </a:r>
            <a:r>
              <a:rPr lang="en-GB" sz="1800" dirty="0">
                <a:solidFill>
                  <a:schemeClr val="bg1"/>
                </a:solidFill>
                <a:effectLst/>
                <a:latin typeface="Georgia" panose="02040502050405020303" pitchFamily="18" charset="0"/>
              </a:rPr>
              <a:t>, parties must first apply for mediation for disputes relating to any claim for receivables or compensation set out in Article 4/a of the Turkish Commercial Code (TCC) such as: </a:t>
            </a:r>
            <a:endParaRPr lang="en-GB" dirty="0">
              <a:solidFill>
                <a:schemeClr val="bg1"/>
              </a:solidFill>
            </a:endParaRPr>
          </a:p>
          <a:p>
            <a:endParaRPr lang="en-GB" dirty="0">
              <a:solidFill>
                <a:schemeClr val="bg1"/>
              </a:solidFill>
            </a:endParaRPr>
          </a:p>
        </p:txBody>
      </p:sp>
      <p:grpSp>
        <p:nvGrpSpPr>
          <p:cNvPr id="37" name="Group 36">
            <a:extLst>
              <a:ext uri="{FF2B5EF4-FFF2-40B4-BE49-F238E27FC236}">
                <a16:creationId xmlns:a16="http://schemas.microsoft.com/office/drawing/2014/main" id="{266EACC1-0C9C-5757-7F50-B6C6432D1EAE}"/>
              </a:ext>
            </a:extLst>
          </p:cNvPr>
          <p:cNvGrpSpPr/>
          <p:nvPr/>
        </p:nvGrpSpPr>
        <p:grpSpPr>
          <a:xfrm>
            <a:off x="16148050" y="9620250"/>
            <a:ext cx="3643454" cy="1476701"/>
            <a:chOff x="714881" y="9171672"/>
            <a:chExt cx="3643454" cy="1476701"/>
          </a:xfrm>
        </p:grpSpPr>
        <p:pic>
          <p:nvPicPr>
            <p:cNvPr id="38" name="object 14">
              <a:extLst>
                <a:ext uri="{FF2B5EF4-FFF2-40B4-BE49-F238E27FC236}">
                  <a16:creationId xmlns:a16="http://schemas.microsoft.com/office/drawing/2014/main" id="{7B4DB861-C983-4612-CE8D-A6788AA1900D}"/>
                </a:ext>
              </a:extLst>
            </p:cNvPr>
            <p:cNvPicPr/>
            <p:nvPr/>
          </p:nvPicPr>
          <p:blipFill>
            <a:blip r:embed="rId3" cstate="print"/>
            <a:stretch>
              <a:fillRect/>
            </a:stretch>
          </p:blipFill>
          <p:spPr>
            <a:xfrm>
              <a:off x="714881" y="9171672"/>
              <a:ext cx="1257085" cy="1476701"/>
            </a:xfrm>
            <a:prstGeom prst="rect">
              <a:avLst/>
            </a:prstGeom>
          </p:spPr>
        </p:pic>
        <p:sp>
          <p:nvSpPr>
            <p:cNvPr id="39" name="object 15">
              <a:extLst>
                <a:ext uri="{FF2B5EF4-FFF2-40B4-BE49-F238E27FC236}">
                  <a16:creationId xmlns:a16="http://schemas.microsoft.com/office/drawing/2014/main" id="{C73D0E57-177F-F18B-756E-6BB92E345750}"/>
                </a:ext>
              </a:extLst>
            </p:cNvPr>
            <p:cNvSpPr/>
            <p:nvPr/>
          </p:nvSpPr>
          <p:spPr>
            <a:xfrm>
              <a:off x="2221563" y="9671532"/>
              <a:ext cx="237172" cy="274320"/>
            </a:xfrm>
            <a:custGeom>
              <a:avLst/>
              <a:gdLst/>
              <a:ahLst/>
              <a:cxnLst/>
              <a:rect l="l" t="t" r="r" b="b"/>
              <a:pathLst>
                <a:path w="237489" h="274320">
                  <a:moveTo>
                    <a:pt x="151251" y="0"/>
                  </a:moveTo>
                  <a:lnTo>
                    <a:pt x="106422" y="3683"/>
                  </a:lnTo>
                  <a:lnTo>
                    <a:pt x="58289" y="22096"/>
                  </a:lnTo>
                  <a:lnTo>
                    <a:pt x="17524" y="65911"/>
                  </a:lnTo>
                  <a:lnTo>
                    <a:pt x="0" y="137156"/>
                  </a:lnTo>
                  <a:lnTo>
                    <a:pt x="3554" y="168652"/>
                  </a:lnTo>
                  <a:lnTo>
                    <a:pt x="26032" y="219576"/>
                  </a:lnTo>
                  <a:lnTo>
                    <a:pt x="72133" y="257041"/>
                  </a:lnTo>
                  <a:lnTo>
                    <a:pt x="132711" y="273170"/>
                  </a:lnTo>
                  <a:lnTo>
                    <a:pt x="156458" y="274313"/>
                  </a:lnTo>
                  <a:lnTo>
                    <a:pt x="173349" y="273551"/>
                  </a:lnTo>
                  <a:lnTo>
                    <a:pt x="192653" y="270884"/>
                  </a:lnTo>
                  <a:lnTo>
                    <a:pt x="212338" y="266058"/>
                  </a:lnTo>
                  <a:lnTo>
                    <a:pt x="228847" y="259200"/>
                  </a:lnTo>
                  <a:lnTo>
                    <a:pt x="158871" y="259200"/>
                  </a:lnTo>
                  <a:lnTo>
                    <a:pt x="134870" y="257168"/>
                  </a:lnTo>
                  <a:lnTo>
                    <a:pt x="88770" y="239007"/>
                  </a:lnTo>
                  <a:lnTo>
                    <a:pt x="56385" y="208528"/>
                  </a:lnTo>
                  <a:lnTo>
                    <a:pt x="34414" y="159127"/>
                  </a:lnTo>
                  <a:lnTo>
                    <a:pt x="30350" y="124965"/>
                  </a:lnTo>
                  <a:lnTo>
                    <a:pt x="32890" y="96009"/>
                  </a:lnTo>
                  <a:lnTo>
                    <a:pt x="50924" y="50925"/>
                  </a:lnTo>
                  <a:lnTo>
                    <a:pt x="84706" y="23620"/>
                  </a:lnTo>
                  <a:lnTo>
                    <a:pt x="122424" y="13589"/>
                  </a:lnTo>
                  <a:lnTo>
                    <a:pt x="139694" y="12954"/>
                  </a:lnTo>
                  <a:lnTo>
                    <a:pt x="237102" y="12954"/>
                  </a:lnTo>
                  <a:lnTo>
                    <a:pt x="237102" y="11176"/>
                  </a:lnTo>
                  <a:lnTo>
                    <a:pt x="236467" y="9779"/>
                  </a:lnTo>
                  <a:lnTo>
                    <a:pt x="218306" y="8255"/>
                  </a:lnTo>
                  <a:lnTo>
                    <a:pt x="210941" y="7239"/>
                  </a:lnTo>
                  <a:lnTo>
                    <a:pt x="196590" y="4445"/>
                  </a:lnTo>
                  <a:lnTo>
                    <a:pt x="183763" y="2413"/>
                  </a:lnTo>
                  <a:lnTo>
                    <a:pt x="168015" y="762"/>
                  </a:lnTo>
                  <a:lnTo>
                    <a:pt x="151251" y="0"/>
                  </a:lnTo>
                  <a:close/>
                </a:path>
              </a:pathLst>
            </a:custGeom>
            <a:solidFill>
              <a:srgbClr val="FFFFFF"/>
            </a:solidFill>
          </p:spPr>
          <p:txBody>
            <a:bodyPr wrap="square" lIns="0" tIns="0" rIns="0" bIns="0" rtlCol="0"/>
            <a:lstStyle/>
            <a:p>
              <a:endParaRPr>
                <a:solidFill>
                  <a:schemeClr val="bg1"/>
                </a:solidFill>
              </a:endParaRPr>
            </a:p>
          </p:txBody>
        </p:sp>
        <p:pic>
          <p:nvPicPr>
            <p:cNvPr id="40" name="object 16">
              <a:extLst>
                <a:ext uri="{FF2B5EF4-FFF2-40B4-BE49-F238E27FC236}">
                  <a16:creationId xmlns:a16="http://schemas.microsoft.com/office/drawing/2014/main" id="{0EF919F2-28E1-FFC7-574C-4774974ABEDC}"/>
                </a:ext>
              </a:extLst>
            </p:cNvPr>
            <p:cNvPicPr/>
            <p:nvPr/>
          </p:nvPicPr>
          <p:blipFill>
            <a:blip r:embed="rId4" cstate="print"/>
            <a:stretch>
              <a:fillRect/>
            </a:stretch>
          </p:blipFill>
          <p:spPr>
            <a:xfrm>
              <a:off x="2380280" y="9809667"/>
              <a:ext cx="101208" cy="121031"/>
            </a:xfrm>
            <a:prstGeom prst="rect">
              <a:avLst/>
            </a:prstGeom>
          </p:spPr>
        </p:pic>
        <p:sp>
          <p:nvSpPr>
            <p:cNvPr id="41" name="object 17">
              <a:extLst>
                <a:ext uri="{FF2B5EF4-FFF2-40B4-BE49-F238E27FC236}">
                  <a16:creationId xmlns:a16="http://schemas.microsoft.com/office/drawing/2014/main" id="{A747683B-C202-FCBA-8A61-B1676D624F04}"/>
                </a:ext>
              </a:extLst>
            </p:cNvPr>
            <p:cNvSpPr/>
            <p:nvPr/>
          </p:nvSpPr>
          <p:spPr>
            <a:xfrm>
              <a:off x="2361067" y="9673072"/>
              <a:ext cx="722295" cy="271145"/>
            </a:xfrm>
            <a:custGeom>
              <a:avLst/>
              <a:gdLst/>
              <a:ahLst/>
              <a:cxnLst/>
              <a:rect l="l" t="t" r="r" b="b"/>
              <a:pathLst>
                <a:path w="723264" h="271145">
                  <a:moveTo>
                    <a:pt x="97409" y="11430"/>
                  </a:moveTo>
                  <a:lnTo>
                    <a:pt x="0" y="11430"/>
                  </a:lnTo>
                  <a:lnTo>
                    <a:pt x="30607" y="13970"/>
                  </a:lnTo>
                  <a:lnTo>
                    <a:pt x="54610" y="20574"/>
                  </a:lnTo>
                  <a:lnTo>
                    <a:pt x="87249" y="48133"/>
                  </a:lnTo>
                  <a:lnTo>
                    <a:pt x="90170" y="68199"/>
                  </a:lnTo>
                  <a:lnTo>
                    <a:pt x="94361" y="68199"/>
                  </a:lnTo>
                  <a:lnTo>
                    <a:pt x="94996" y="66294"/>
                  </a:lnTo>
                  <a:lnTo>
                    <a:pt x="95377" y="38862"/>
                  </a:lnTo>
                  <a:lnTo>
                    <a:pt x="96266" y="24638"/>
                  </a:lnTo>
                  <a:lnTo>
                    <a:pt x="97409" y="11430"/>
                  </a:lnTo>
                  <a:close/>
                </a:path>
                <a:path w="723264" h="271145">
                  <a:moveTo>
                    <a:pt x="362953" y="220967"/>
                  </a:moveTo>
                  <a:lnTo>
                    <a:pt x="359016" y="220967"/>
                  </a:lnTo>
                  <a:lnTo>
                    <a:pt x="358381" y="222364"/>
                  </a:lnTo>
                  <a:lnTo>
                    <a:pt x="355460" y="235699"/>
                  </a:lnTo>
                  <a:lnTo>
                    <a:pt x="315709" y="255257"/>
                  </a:lnTo>
                  <a:lnTo>
                    <a:pt x="274688" y="250050"/>
                  </a:lnTo>
                  <a:lnTo>
                    <a:pt x="266687" y="226555"/>
                  </a:lnTo>
                  <a:lnTo>
                    <a:pt x="266687" y="134099"/>
                  </a:lnTo>
                  <a:lnTo>
                    <a:pt x="267449" y="133083"/>
                  </a:lnTo>
                  <a:lnTo>
                    <a:pt x="333616" y="136258"/>
                  </a:lnTo>
                  <a:lnTo>
                    <a:pt x="339585" y="160515"/>
                  </a:lnTo>
                  <a:lnTo>
                    <a:pt x="340347" y="161912"/>
                  </a:lnTo>
                  <a:lnTo>
                    <a:pt x="344538" y="161912"/>
                  </a:lnTo>
                  <a:lnTo>
                    <a:pt x="344538" y="151752"/>
                  </a:lnTo>
                  <a:lnTo>
                    <a:pt x="345300" y="139814"/>
                  </a:lnTo>
                  <a:lnTo>
                    <a:pt x="347205" y="120523"/>
                  </a:lnTo>
                  <a:lnTo>
                    <a:pt x="348856" y="115189"/>
                  </a:lnTo>
                  <a:lnTo>
                    <a:pt x="348856" y="110998"/>
                  </a:lnTo>
                  <a:lnTo>
                    <a:pt x="348094" y="110363"/>
                  </a:lnTo>
                  <a:lnTo>
                    <a:pt x="345681" y="110363"/>
                  </a:lnTo>
                  <a:lnTo>
                    <a:pt x="338569" y="118364"/>
                  </a:lnTo>
                  <a:lnTo>
                    <a:pt x="333616" y="119126"/>
                  </a:lnTo>
                  <a:lnTo>
                    <a:pt x="325107" y="119761"/>
                  </a:lnTo>
                  <a:lnTo>
                    <a:pt x="313550" y="120142"/>
                  </a:lnTo>
                  <a:lnTo>
                    <a:pt x="267068" y="120523"/>
                  </a:lnTo>
                  <a:lnTo>
                    <a:pt x="266814" y="119761"/>
                  </a:lnTo>
                  <a:lnTo>
                    <a:pt x="266687" y="17526"/>
                  </a:lnTo>
                  <a:lnTo>
                    <a:pt x="267449" y="16510"/>
                  </a:lnTo>
                  <a:lnTo>
                    <a:pt x="307708" y="17145"/>
                  </a:lnTo>
                  <a:lnTo>
                    <a:pt x="317360" y="17526"/>
                  </a:lnTo>
                  <a:lnTo>
                    <a:pt x="344538" y="44958"/>
                  </a:lnTo>
                  <a:lnTo>
                    <a:pt x="345300" y="46736"/>
                  </a:lnTo>
                  <a:lnTo>
                    <a:pt x="348856" y="46736"/>
                  </a:lnTo>
                  <a:lnTo>
                    <a:pt x="349872" y="42799"/>
                  </a:lnTo>
                  <a:lnTo>
                    <a:pt x="350507" y="38608"/>
                  </a:lnTo>
                  <a:lnTo>
                    <a:pt x="351269" y="23114"/>
                  </a:lnTo>
                  <a:lnTo>
                    <a:pt x="352793" y="9779"/>
                  </a:lnTo>
                  <a:lnTo>
                    <a:pt x="354444" y="5588"/>
                  </a:lnTo>
                  <a:lnTo>
                    <a:pt x="354444" y="1397"/>
                  </a:lnTo>
                  <a:lnTo>
                    <a:pt x="354063" y="0"/>
                  </a:lnTo>
                  <a:lnTo>
                    <a:pt x="351269" y="0"/>
                  </a:lnTo>
                  <a:lnTo>
                    <a:pt x="349872" y="1397"/>
                  </a:lnTo>
                  <a:lnTo>
                    <a:pt x="348094" y="1778"/>
                  </a:lnTo>
                  <a:lnTo>
                    <a:pt x="251828" y="3937"/>
                  </a:lnTo>
                  <a:lnTo>
                    <a:pt x="229603" y="2794"/>
                  </a:lnTo>
                  <a:lnTo>
                    <a:pt x="208013" y="2794"/>
                  </a:lnTo>
                  <a:lnTo>
                    <a:pt x="206235" y="3556"/>
                  </a:lnTo>
                  <a:lnTo>
                    <a:pt x="206235" y="6985"/>
                  </a:lnTo>
                  <a:lnTo>
                    <a:pt x="207632" y="7747"/>
                  </a:lnTo>
                  <a:lnTo>
                    <a:pt x="212204" y="7747"/>
                  </a:lnTo>
                  <a:lnTo>
                    <a:pt x="218173" y="8128"/>
                  </a:lnTo>
                  <a:lnTo>
                    <a:pt x="232778" y="11176"/>
                  </a:lnTo>
                  <a:lnTo>
                    <a:pt x="235572" y="16764"/>
                  </a:lnTo>
                  <a:lnTo>
                    <a:pt x="236842" y="198234"/>
                  </a:lnTo>
                  <a:lnTo>
                    <a:pt x="236715" y="211696"/>
                  </a:lnTo>
                  <a:lnTo>
                    <a:pt x="233794" y="252844"/>
                  </a:lnTo>
                  <a:lnTo>
                    <a:pt x="225031" y="262115"/>
                  </a:lnTo>
                  <a:lnTo>
                    <a:pt x="217538" y="263512"/>
                  </a:lnTo>
                  <a:lnTo>
                    <a:pt x="212204" y="263512"/>
                  </a:lnTo>
                  <a:lnTo>
                    <a:pt x="211442" y="264528"/>
                  </a:lnTo>
                  <a:lnTo>
                    <a:pt x="211442" y="267703"/>
                  </a:lnTo>
                  <a:lnTo>
                    <a:pt x="213347" y="268465"/>
                  </a:lnTo>
                  <a:lnTo>
                    <a:pt x="222618" y="268465"/>
                  </a:lnTo>
                  <a:lnTo>
                    <a:pt x="230619" y="267703"/>
                  </a:lnTo>
                  <a:lnTo>
                    <a:pt x="237731" y="267703"/>
                  </a:lnTo>
                  <a:lnTo>
                    <a:pt x="245097" y="267322"/>
                  </a:lnTo>
                  <a:lnTo>
                    <a:pt x="256527" y="267322"/>
                  </a:lnTo>
                  <a:lnTo>
                    <a:pt x="279387" y="268465"/>
                  </a:lnTo>
                  <a:lnTo>
                    <a:pt x="320662" y="269354"/>
                  </a:lnTo>
                  <a:lnTo>
                    <a:pt x="358381" y="260337"/>
                  </a:lnTo>
                  <a:lnTo>
                    <a:pt x="362953" y="226555"/>
                  </a:lnTo>
                  <a:lnTo>
                    <a:pt x="362953" y="220967"/>
                  </a:lnTo>
                  <a:close/>
                </a:path>
                <a:path w="723264" h="271145">
                  <a:moveTo>
                    <a:pt x="722731" y="131940"/>
                  </a:moveTo>
                  <a:lnTo>
                    <a:pt x="719937" y="102997"/>
                  </a:lnTo>
                  <a:lnTo>
                    <a:pt x="712444" y="78613"/>
                  </a:lnTo>
                  <a:lnTo>
                    <a:pt x="701522" y="58674"/>
                  </a:lnTo>
                  <a:lnTo>
                    <a:pt x="691362" y="45948"/>
                  </a:lnTo>
                  <a:lnTo>
                    <a:pt x="691362" y="142735"/>
                  </a:lnTo>
                  <a:lnTo>
                    <a:pt x="689457" y="166992"/>
                  </a:lnTo>
                  <a:lnTo>
                    <a:pt x="675373" y="210426"/>
                  </a:lnTo>
                  <a:lnTo>
                    <a:pt x="646163" y="240271"/>
                  </a:lnTo>
                  <a:lnTo>
                    <a:pt x="603872" y="256908"/>
                  </a:lnTo>
                  <a:lnTo>
                    <a:pt x="579996" y="259067"/>
                  </a:lnTo>
                  <a:lnTo>
                    <a:pt x="553961" y="257797"/>
                  </a:lnTo>
                  <a:lnTo>
                    <a:pt x="518909" y="240398"/>
                  </a:lnTo>
                  <a:lnTo>
                    <a:pt x="516331" y="191884"/>
                  </a:lnTo>
                  <a:lnTo>
                    <a:pt x="516369" y="20574"/>
                  </a:lnTo>
                  <a:lnTo>
                    <a:pt x="517512" y="18796"/>
                  </a:lnTo>
                  <a:lnTo>
                    <a:pt x="523354" y="16002"/>
                  </a:lnTo>
                  <a:lnTo>
                    <a:pt x="536308" y="14986"/>
                  </a:lnTo>
                  <a:lnTo>
                    <a:pt x="543293" y="14986"/>
                  </a:lnTo>
                  <a:lnTo>
                    <a:pt x="603745" y="21717"/>
                  </a:lnTo>
                  <a:lnTo>
                    <a:pt x="657720" y="54610"/>
                  </a:lnTo>
                  <a:lnTo>
                    <a:pt x="679932" y="87630"/>
                  </a:lnTo>
                  <a:lnTo>
                    <a:pt x="691362" y="142735"/>
                  </a:lnTo>
                  <a:lnTo>
                    <a:pt x="691362" y="45948"/>
                  </a:lnTo>
                  <a:lnTo>
                    <a:pt x="688949" y="42926"/>
                  </a:lnTo>
                  <a:lnTo>
                    <a:pt x="654291" y="18542"/>
                  </a:lnTo>
                  <a:lnTo>
                    <a:pt x="642607" y="14986"/>
                  </a:lnTo>
                  <a:lnTo>
                    <a:pt x="616064" y="6858"/>
                  </a:lnTo>
                  <a:lnTo>
                    <a:pt x="588886" y="4191"/>
                  </a:lnTo>
                  <a:lnTo>
                    <a:pt x="579234" y="3175"/>
                  </a:lnTo>
                  <a:lnTo>
                    <a:pt x="548627" y="3048"/>
                  </a:lnTo>
                  <a:lnTo>
                    <a:pt x="532879" y="3175"/>
                  </a:lnTo>
                  <a:lnTo>
                    <a:pt x="501383" y="4191"/>
                  </a:lnTo>
                  <a:lnTo>
                    <a:pt x="474459" y="3175"/>
                  </a:lnTo>
                  <a:lnTo>
                    <a:pt x="461759" y="3048"/>
                  </a:lnTo>
                  <a:lnTo>
                    <a:pt x="457949" y="3048"/>
                  </a:lnTo>
                  <a:lnTo>
                    <a:pt x="456171" y="3810"/>
                  </a:lnTo>
                  <a:lnTo>
                    <a:pt x="456171" y="7239"/>
                  </a:lnTo>
                  <a:lnTo>
                    <a:pt x="457568" y="8001"/>
                  </a:lnTo>
                  <a:lnTo>
                    <a:pt x="462140" y="8001"/>
                  </a:lnTo>
                  <a:lnTo>
                    <a:pt x="468109" y="8382"/>
                  </a:lnTo>
                  <a:lnTo>
                    <a:pt x="486524" y="50546"/>
                  </a:lnTo>
                  <a:lnTo>
                    <a:pt x="486651" y="191884"/>
                  </a:lnTo>
                  <a:lnTo>
                    <a:pt x="486397" y="208902"/>
                  </a:lnTo>
                  <a:lnTo>
                    <a:pt x="483476" y="252336"/>
                  </a:lnTo>
                  <a:lnTo>
                    <a:pt x="474713" y="261480"/>
                  </a:lnTo>
                  <a:lnTo>
                    <a:pt x="471538" y="262242"/>
                  </a:lnTo>
                  <a:lnTo>
                    <a:pt x="467474" y="262877"/>
                  </a:lnTo>
                  <a:lnTo>
                    <a:pt x="462140" y="262877"/>
                  </a:lnTo>
                  <a:lnTo>
                    <a:pt x="461505" y="264020"/>
                  </a:lnTo>
                  <a:lnTo>
                    <a:pt x="461505" y="267068"/>
                  </a:lnTo>
                  <a:lnTo>
                    <a:pt x="463156" y="267830"/>
                  </a:lnTo>
                  <a:lnTo>
                    <a:pt x="472300" y="267830"/>
                  </a:lnTo>
                  <a:lnTo>
                    <a:pt x="480301" y="267068"/>
                  </a:lnTo>
                  <a:lnTo>
                    <a:pt x="487286" y="267068"/>
                  </a:lnTo>
                  <a:lnTo>
                    <a:pt x="494652" y="266687"/>
                  </a:lnTo>
                  <a:lnTo>
                    <a:pt x="501383" y="266687"/>
                  </a:lnTo>
                  <a:lnTo>
                    <a:pt x="542150" y="269608"/>
                  </a:lnTo>
                  <a:lnTo>
                    <a:pt x="567169" y="270751"/>
                  </a:lnTo>
                  <a:lnTo>
                    <a:pt x="618985" y="266687"/>
                  </a:lnTo>
                  <a:lnTo>
                    <a:pt x="632980" y="259067"/>
                  </a:lnTo>
                  <a:lnTo>
                    <a:pt x="685012" y="230746"/>
                  </a:lnTo>
                  <a:lnTo>
                    <a:pt x="711301" y="189979"/>
                  </a:lnTo>
                  <a:lnTo>
                    <a:pt x="722731" y="131940"/>
                  </a:lnTo>
                  <a:close/>
                </a:path>
              </a:pathLst>
            </a:custGeom>
            <a:solidFill>
              <a:srgbClr val="FFFFFF"/>
            </a:solidFill>
          </p:spPr>
          <p:txBody>
            <a:bodyPr wrap="square" lIns="0" tIns="0" rIns="0" bIns="0" rtlCol="0"/>
            <a:lstStyle/>
            <a:p>
              <a:endParaRPr>
                <a:solidFill>
                  <a:schemeClr val="bg1"/>
                </a:solidFill>
              </a:endParaRPr>
            </a:p>
          </p:txBody>
        </p:sp>
        <p:pic>
          <p:nvPicPr>
            <p:cNvPr id="42" name="object 18">
              <a:extLst>
                <a:ext uri="{FF2B5EF4-FFF2-40B4-BE49-F238E27FC236}">
                  <a16:creationId xmlns:a16="http://schemas.microsoft.com/office/drawing/2014/main" id="{87766D0A-CC44-E2DE-574E-C2BDC495116B}"/>
                </a:ext>
              </a:extLst>
            </p:cNvPr>
            <p:cNvPicPr/>
            <p:nvPr/>
          </p:nvPicPr>
          <p:blipFill>
            <a:blip r:embed="rId5" cstate="print"/>
            <a:stretch>
              <a:fillRect/>
            </a:stretch>
          </p:blipFill>
          <p:spPr>
            <a:xfrm>
              <a:off x="3363720" y="9804966"/>
              <a:ext cx="254928" cy="136017"/>
            </a:xfrm>
            <a:prstGeom prst="rect">
              <a:avLst/>
            </a:prstGeom>
          </p:spPr>
        </p:pic>
        <p:sp>
          <p:nvSpPr>
            <p:cNvPr id="43" name="object 19">
              <a:extLst>
                <a:ext uri="{FF2B5EF4-FFF2-40B4-BE49-F238E27FC236}">
                  <a16:creationId xmlns:a16="http://schemas.microsoft.com/office/drawing/2014/main" id="{33758950-F80C-84EF-88FB-46BA8449891D}"/>
                </a:ext>
              </a:extLst>
            </p:cNvPr>
            <p:cNvSpPr/>
            <p:nvPr/>
          </p:nvSpPr>
          <p:spPr>
            <a:xfrm>
              <a:off x="3364397" y="9681057"/>
              <a:ext cx="90683" cy="255270"/>
            </a:xfrm>
            <a:custGeom>
              <a:avLst/>
              <a:gdLst/>
              <a:ahLst/>
              <a:cxnLst/>
              <a:rect l="l" t="t" r="r" b="b"/>
              <a:pathLst>
                <a:path w="90804" h="255270">
                  <a:moveTo>
                    <a:pt x="72895" y="0"/>
                  </a:moveTo>
                  <a:lnTo>
                    <a:pt x="0" y="0"/>
                  </a:lnTo>
                  <a:lnTo>
                    <a:pt x="5967" y="381"/>
                  </a:lnTo>
                  <a:lnTo>
                    <a:pt x="8761" y="1016"/>
                  </a:lnTo>
                  <a:lnTo>
                    <a:pt x="24509" y="190875"/>
                  </a:lnTo>
                  <a:lnTo>
                    <a:pt x="24382" y="203447"/>
                  </a:lnTo>
                  <a:lnTo>
                    <a:pt x="21461" y="244468"/>
                  </a:lnTo>
                  <a:lnTo>
                    <a:pt x="12698" y="253612"/>
                  </a:lnTo>
                  <a:lnTo>
                    <a:pt x="9396" y="254374"/>
                  </a:lnTo>
                  <a:lnTo>
                    <a:pt x="5205" y="255009"/>
                  </a:lnTo>
                  <a:lnTo>
                    <a:pt x="78864" y="255009"/>
                  </a:lnTo>
                  <a:lnTo>
                    <a:pt x="68323" y="253612"/>
                  </a:lnTo>
                  <a:lnTo>
                    <a:pt x="52957" y="203447"/>
                  </a:lnTo>
                  <a:lnTo>
                    <a:pt x="52830" y="123948"/>
                  </a:lnTo>
                  <a:lnTo>
                    <a:pt x="90421" y="123948"/>
                  </a:lnTo>
                  <a:lnTo>
                    <a:pt x="84452" y="117599"/>
                  </a:lnTo>
                  <a:lnTo>
                    <a:pt x="52830" y="117599"/>
                  </a:lnTo>
                  <a:lnTo>
                    <a:pt x="52830" y="42543"/>
                  </a:lnTo>
                  <a:lnTo>
                    <a:pt x="57021" y="2794"/>
                  </a:lnTo>
                  <a:lnTo>
                    <a:pt x="72895" y="0"/>
                  </a:lnTo>
                  <a:close/>
                </a:path>
              </a:pathLst>
            </a:custGeom>
            <a:solidFill>
              <a:srgbClr val="FFFFFF"/>
            </a:solidFill>
          </p:spPr>
          <p:txBody>
            <a:bodyPr wrap="square" lIns="0" tIns="0" rIns="0" bIns="0" rtlCol="0"/>
            <a:lstStyle/>
            <a:p>
              <a:endParaRPr>
                <a:solidFill>
                  <a:schemeClr val="bg1"/>
                </a:solidFill>
              </a:endParaRPr>
            </a:p>
          </p:txBody>
        </p:sp>
        <p:pic>
          <p:nvPicPr>
            <p:cNvPr id="44" name="object 20">
              <a:extLst>
                <a:ext uri="{FF2B5EF4-FFF2-40B4-BE49-F238E27FC236}">
                  <a16:creationId xmlns:a16="http://schemas.microsoft.com/office/drawing/2014/main" id="{97431A82-3CA2-B64B-59FC-4D74C75CAD6F}"/>
                </a:ext>
              </a:extLst>
            </p:cNvPr>
            <p:cNvPicPr/>
            <p:nvPr/>
          </p:nvPicPr>
          <p:blipFill>
            <a:blip r:embed="rId6" cstate="print"/>
            <a:stretch>
              <a:fillRect/>
            </a:stretch>
          </p:blipFill>
          <p:spPr>
            <a:xfrm>
              <a:off x="3358520" y="9676062"/>
              <a:ext cx="223092" cy="122555"/>
            </a:xfrm>
            <a:prstGeom prst="rect">
              <a:avLst/>
            </a:prstGeom>
          </p:spPr>
        </p:pic>
        <p:pic>
          <p:nvPicPr>
            <p:cNvPr id="45" name="object 21">
              <a:extLst>
                <a:ext uri="{FF2B5EF4-FFF2-40B4-BE49-F238E27FC236}">
                  <a16:creationId xmlns:a16="http://schemas.microsoft.com/office/drawing/2014/main" id="{A7DC3C8C-9A56-8831-04E5-B245340776D0}"/>
                </a:ext>
              </a:extLst>
            </p:cNvPr>
            <p:cNvPicPr/>
            <p:nvPr/>
          </p:nvPicPr>
          <p:blipFill>
            <a:blip r:embed="rId7" cstate="print"/>
            <a:stretch>
              <a:fillRect/>
            </a:stretch>
          </p:blipFill>
          <p:spPr>
            <a:xfrm>
              <a:off x="3656722" y="9676062"/>
              <a:ext cx="180831" cy="266230"/>
            </a:xfrm>
            <a:prstGeom prst="rect">
              <a:avLst/>
            </a:prstGeom>
          </p:spPr>
        </p:pic>
        <p:sp>
          <p:nvSpPr>
            <p:cNvPr id="46" name="object 22">
              <a:extLst>
                <a:ext uri="{FF2B5EF4-FFF2-40B4-BE49-F238E27FC236}">
                  <a16:creationId xmlns:a16="http://schemas.microsoft.com/office/drawing/2014/main" id="{C13CF1AC-C620-CA80-F363-9864243A45AB}"/>
                </a:ext>
              </a:extLst>
            </p:cNvPr>
            <p:cNvSpPr/>
            <p:nvPr/>
          </p:nvSpPr>
          <p:spPr>
            <a:xfrm>
              <a:off x="3889581" y="9935943"/>
              <a:ext cx="79269" cy="5080"/>
            </a:xfrm>
            <a:custGeom>
              <a:avLst/>
              <a:gdLst/>
              <a:ahLst/>
              <a:cxnLst/>
              <a:rect l="l" t="t" r="r" b="b"/>
              <a:pathLst>
                <a:path w="79375" h="5079">
                  <a:moveTo>
                    <a:pt x="78104" y="0"/>
                  </a:moveTo>
                  <a:lnTo>
                    <a:pt x="1396" y="0"/>
                  </a:lnTo>
                  <a:lnTo>
                    <a:pt x="0" y="634"/>
                  </a:lnTo>
                  <a:lnTo>
                    <a:pt x="0" y="4190"/>
                  </a:lnTo>
                  <a:lnTo>
                    <a:pt x="2158" y="4952"/>
                  </a:lnTo>
                  <a:lnTo>
                    <a:pt x="19303" y="4698"/>
                  </a:lnTo>
                  <a:lnTo>
                    <a:pt x="46481" y="3809"/>
                  </a:lnTo>
                  <a:lnTo>
                    <a:pt x="51180" y="3936"/>
                  </a:lnTo>
                  <a:lnTo>
                    <a:pt x="73787" y="4952"/>
                  </a:lnTo>
                  <a:lnTo>
                    <a:pt x="77088" y="4825"/>
                  </a:lnTo>
                  <a:lnTo>
                    <a:pt x="79120" y="4190"/>
                  </a:lnTo>
                  <a:lnTo>
                    <a:pt x="79120" y="634"/>
                  </a:lnTo>
                  <a:lnTo>
                    <a:pt x="78104" y="0"/>
                  </a:lnTo>
                  <a:close/>
                </a:path>
              </a:pathLst>
            </a:custGeom>
            <a:solidFill>
              <a:srgbClr val="FFFFFF"/>
            </a:solidFill>
          </p:spPr>
          <p:txBody>
            <a:bodyPr wrap="square" lIns="0" tIns="0" rIns="0" bIns="0" rtlCol="0"/>
            <a:lstStyle/>
            <a:p>
              <a:endParaRPr>
                <a:solidFill>
                  <a:schemeClr val="bg1"/>
                </a:solidFill>
              </a:endParaRPr>
            </a:p>
          </p:txBody>
        </p:sp>
        <p:pic>
          <p:nvPicPr>
            <p:cNvPr id="47" name="object 23">
              <a:extLst>
                <a:ext uri="{FF2B5EF4-FFF2-40B4-BE49-F238E27FC236}">
                  <a16:creationId xmlns:a16="http://schemas.microsoft.com/office/drawing/2014/main" id="{D86EAB51-F241-2AFF-45B9-EC7EE5F4EB3D}"/>
                </a:ext>
              </a:extLst>
            </p:cNvPr>
            <p:cNvPicPr/>
            <p:nvPr/>
          </p:nvPicPr>
          <p:blipFill>
            <a:blip r:embed="rId8" cstate="print"/>
            <a:stretch>
              <a:fillRect/>
            </a:stretch>
          </p:blipFill>
          <p:spPr>
            <a:xfrm>
              <a:off x="4055194" y="9837607"/>
              <a:ext cx="102225" cy="103122"/>
            </a:xfrm>
            <a:prstGeom prst="rect">
              <a:avLst/>
            </a:prstGeom>
          </p:spPr>
        </p:pic>
        <p:sp>
          <p:nvSpPr>
            <p:cNvPr id="48" name="object 24">
              <a:extLst>
                <a:ext uri="{FF2B5EF4-FFF2-40B4-BE49-F238E27FC236}">
                  <a16:creationId xmlns:a16="http://schemas.microsoft.com/office/drawing/2014/main" id="{5F5104B9-138B-CF35-2C43-54D779278548}"/>
                </a:ext>
              </a:extLst>
            </p:cNvPr>
            <p:cNvSpPr/>
            <p:nvPr/>
          </p:nvSpPr>
          <p:spPr>
            <a:xfrm>
              <a:off x="3895166" y="9671532"/>
              <a:ext cx="192147" cy="264795"/>
            </a:xfrm>
            <a:custGeom>
              <a:avLst/>
              <a:gdLst/>
              <a:ahLst/>
              <a:cxnLst/>
              <a:rect l="l" t="t" r="r" b="b"/>
              <a:pathLst>
                <a:path w="192404" h="264795">
                  <a:moveTo>
                    <a:pt x="126994" y="0"/>
                  </a:moveTo>
                  <a:lnTo>
                    <a:pt x="122805" y="0"/>
                  </a:lnTo>
                  <a:lnTo>
                    <a:pt x="121408" y="2159"/>
                  </a:lnTo>
                  <a:lnTo>
                    <a:pt x="37335" y="230752"/>
                  </a:lnTo>
                  <a:lnTo>
                    <a:pt x="32255" y="242944"/>
                  </a:lnTo>
                  <a:lnTo>
                    <a:pt x="0" y="264407"/>
                  </a:lnTo>
                  <a:lnTo>
                    <a:pt x="60576" y="264407"/>
                  </a:lnTo>
                  <a:lnTo>
                    <a:pt x="53083" y="261232"/>
                  </a:lnTo>
                  <a:lnTo>
                    <a:pt x="53083" y="247897"/>
                  </a:lnTo>
                  <a:lnTo>
                    <a:pt x="54861" y="239515"/>
                  </a:lnTo>
                  <a:lnTo>
                    <a:pt x="58036" y="230752"/>
                  </a:lnTo>
                  <a:lnTo>
                    <a:pt x="79880" y="167128"/>
                  </a:lnTo>
                  <a:lnTo>
                    <a:pt x="80896" y="166112"/>
                  </a:lnTo>
                  <a:lnTo>
                    <a:pt x="192018" y="166112"/>
                  </a:lnTo>
                  <a:lnTo>
                    <a:pt x="187065" y="153539"/>
                  </a:lnTo>
                  <a:lnTo>
                    <a:pt x="85467" y="153539"/>
                  </a:lnTo>
                  <a:lnTo>
                    <a:pt x="84832" y="152904"/>
                  </a:lnTo>
                  <a:lnTo>
                    <a:pt x="118233" y="51433"/>
                  </a:lnTo>
                  <a:lnTo>
                    <a:pt x="147695" y="51433"/>
                  </a:lnTo>
                  <a:lnTo>
                    <a:pt x="128518" y="1651"/>
                  </a:lnTo>
                  <a:lnTo>
                    <a:pt x="126994" y="0"/>
                  </a:lnTo>
                  <a:close/>
                </a:path>
              </a:pathLst>
            </a:custGeom>
            <a:solidFill>
              <a:srgbClr val="FFFFFF"/>
            </a:solidFill>
          </p:spPr>
          <p:txBody>
            <a:bodyPr wrap="square" lIns="0" tIns="0" rIns="0" bIns="0" rtlCol="0"/>
            <a:lstStyle/>
            <a:p>
              <a:endParaRPr>
                <a:solidFill>
                  <a:schemeClr val="bg1"/>
                </a:solidFill>
              </a:endParaRPr>
            </a:p>
          </p:txBody>
        </p:sp>
        <p:pic>
          <p:nvPicPr>
            <p:cNvPr id="49" name="object 25">
              <a:extLst>
                <a:ext uri="{FF2B5EF4-FFF2-40B4-BE49-F238E27FC236}">
                  <a16:creationId xmlns:a16="http://schemas.microsoft.com/office/drawing/2014/main" id="{5CD37457-C6C4-3761-D323-EB77BF1081D1}"/>
                </a:ext>
              </a:extLst>
            </p:cNvPr>
            <p:cNvPicPr/>
            <p:nvPr/>
          </p:nvPicPr>
          <p:blipFill>
            <a:blip r:embed="rId9" cstate="print"/>
            <a:stretch>
              <a:fillRect/>
            </a:stretch>
          </p:blipFill>
          <p:spPr>
            <a:xfrm>
              <a:off x="4015116" y="9722926"/>
              <a:ext cx="66965" cy="102106"/>
            </a:xfrm>
            <a:prstGeom prst="rect">
              <a:avLst/>
            </a:prstGeom>
          </p:spPr>
        </p:pic>
        <p:pic>
          <p:nvPicPr>
            <p:cNvPr id="50" name="object 26">
              <a:extLst>
                <a:ext uri="{FF2B5EF4-FFF2-40B4-BE49-F238E27FC236}">
                  <a16:creationId xmlns:a16="http://schemas.microsoft.com/office/drawing/2014/main" id="{9F3DF4AE-68F0-6A8B-C3A4-E4EA0F6509D2}"/>
                </a:ext>
              </a:extLst>
            </p:cNvPr>
            <p:cNvPicPr/>
            <p:nvPr/>
          </p:nvPicPr>
          <p:blipFill>
            <a:blip r:embed="rId10" cstate="print"/>
            <a:stretch>
              <a:fillRect/>
            </a:stretch>
          </p:blipFill>
          <p:spPr>
            <a:xfrm>
              <a:off x="3183495" y="9676104"/>
              <a:ext cx="89712" cy="266657"/>
            </a:xfrm>
            <a:prstGeom prst="rect">
              <a:avLst/>
            </a:prstGeom>
          </p:spPr>
        </p:pic>
        <p:pic>
          <p:nvPicPr>
            <p:cNvPr id="51" name="object 27">
              <a:extLst>
                <a:ext uri="{FF2B5EF4-FFF2-40B4-BE49-F238E27FC236}">
                  <a16:creationId xmlns:a16="http://schemas.microsoft.com/office/drawing/2014/main" id="{A878B14B-9F52-107F-E467-7F72EE01362D}"/>
                </a:ext>
              </a:extLst>
            </p:cNvPr>
            <p:cNvPicPr/>
            <p:nvPr/>
          </p:nvPicPr>
          <p:blipFill>
            <a:blip r:embed="rId11" cstate="print"/>
            <a:stretch>
              <a:fillRect/>
            </a:stretch>
          </p:blipFill>
          <p:spPr>
            <a:xfrm>
              <a:off x="4218310" y="9880316"/>
              <a:ext cx="78508" cy="74169"/>
            </a:xfrm>
            <a:prstGeom prst="rect">
              <a:avLst/>
            </a:prstGeom>
          </p:spPr>
        </p:pic>
        <p:sp>
          <p:nvSpPr>
            <p:cNvPr id="52" name="object 28">
              <a:extLst>
                <a:ext uri="{FF2B5EF4-FFF2-40B4-BE49-F238E27FC236}">
                  <a16:creationId xmlns:a16="http://schemas.microsoft.com/office/drawing/2014/main" id="{0C7B5A2F-9233-0E34-B206-C9D58E98613D}"/>
                </a:ext>
              </a:extLst>
            </p:cNvPr>
            <p:cNvSpPr/>
            <p:nvPr/>
          </p:nvSpPr>
          <p:spPr>
            <a:xfrm>
              <a:off x="4225920" y="9671540"/>
              <a:ext cx="126195" cy="268605"/>
            </a:xfrm>
            <a:custGeom>
              <a:avLst/>
              <a:gdLst/>
              <a:ahLst/>
              <a:cxnLst/>
              <a:rect l="l" t="t" r="r" b="b"/>
              <a:pathLst>
                <a:path w="126364" h="268604">
                  <a:moveTo>
                    <a:pt x="72389" y="0"/>
                  </a:moveTo>
                  <a:lnTo>
                    <a:pt x="42290" y="4572"/>
                  </a:lnTo>
                  <a:lnTo>
                    <a:pt x="19558" y="17526"/>
                  </a:lnTo>
                  <a:lnTo>
                    <a:pt x="5079" y="37465"/>
                  </a:lnTo>
                  <a:lnTo>
                    <a:pt x="0" y="63118"/>
                  </a:lnTo>
                  <a:lnTo>
                    <a:pt x="1904" y="80772"/>
                  </a:lnTo>
                  <a:lnTo>
                    <a:pt x="8889" y="98679"/>
                  </a:lnTo>
                  <a:lnTo>
                    <a:pt x="22733" y="117856"/>
                  </a:lnTo>
                  <a:lnTo>
                    <a:pt x="45465" y="139306"/>
                  </a:lnTo>
                  <a:lnTo>
                    <a:pt x="61087" y="152260"/>
                  </a:lnTo>
                  <a:lnTo>
                    <a:pt x="80137" y="169278"/>
                  </a:lnTo>
                  <a:lnTo>
                    <a:pt x="92456" y="184264"/>
                  </a:lnTo>
                  <a:lnTo>
                    <a:pt x="99313" y="198869"/>
                  </a:lnTo>
                  <a:lnTo>
                    <a:pt x="101346" y="215506"/>
                  </a:lnTo>
                  <a:lnTo>
                    <a:pt x="99949" y="226555"/>
                  </a:lnTo>
                  <a:lnTo>
                    <a:pt x="96012" y="237097"/>
                  </a:lnTo>
                  <a:lnTo>
                    <a:pt x="89281" y="246622"/>
                  </a:lnTo>
                  <a:lnTo>
                    <a:pt x="79883" y="254496"/>
                  </a:lnTo>
                  <a:lnTo>
                    <a:pt x="81407" y="257925"/>
                  </a:lnTo>
                  <a:lnTo>
                    <a:pt x="82296" y="261862"/>
                  </a:lnTo>
                  <a:lnTo>
                    <a:pt x="82296" y="266688"/>
                  </a:lnTo>
                  <a:lnTo>
                    <a:pt x="82041" y="268085"/>
                  </a:lnTo>
                  <a:lnTo>
                    <a:pt x="87122" y="265926"/>
                  </a:lnTo>
                  <a:lnTo>
                    <a:pt x="120269" y="230238"/>
                  </a:lnTo>
                  <a:lnTo>
                    <a:pt x="126111" y="202171"/>
                  </a:lnTo>
                  <a:lnTo>
                    <a:pt x="116077" y="162674"/>
                  </a:lnTo>
                  <a:lnTo>
                    <a:pt x="75057" y="119634"/>
                  </a:lnTo>
                  <a:lnTo>
                    <a:pt x="65404" y="112014"/>
                  </a:lnTo>
                  <a:lnTo>
                    <a:pt x="44576" y="94488"/>
                  </a:lnTo>
                  <a:lnTo>
                    <a:pt x="31496" y="80137"/>
                  </a:lnTo>
                  <a:lnTo>
                    <a:pt x="24637" y="66929"/>
                  </a:lnTo>
                  <a:lnTo>
                    <a:pt x="22733" y="52959"/>
                  </a:lnTo>
                  <a:lnTo>
                    <a:pt x="26035" y="35814"/>
                  </a:lnTo>
                  <a:lnTo>
                    <a:pt x="35178" y="23114"/>
                  </a:lnTo>
                  <a:lnTo>
                    <a:pt x="48768" y="15112"/>
                  </a:lnTo>
                  <a:lnTo>
                    <a:pt x="65659" y="12318"/>
                  </a:lnTo>
                  <a:lnTo>
                    <a:pt x="85725" y="14731"/>
                  </a:lnTo>
                  <a:lnTo>
                    <a:pt x="98806" y="20193"/>
                  </a:lnTo>
                  <a:lnTo>
                    <a:pt x="113919" y="48387"/>
                  </a:lnTo>
                  <a:lnTo>
                    <a:pt x="114681" y="52959"/>
                  </a:lnTo>
                  <a:lnTo>
                    <a:pt x="118490" y="52959"/>
                  </a:lnTo>
                  <a:lnTo>
                    <a:pt x="119125" y="50546"/>
                  </a:lnTo>
                  <a:lnTo>
                    <a:pt x="119379" y="29337"/>
                  </a:lnTo>
                  <a:lnTo>
                    <a:pt x="120523" y="5968"/>
                  </a:lnTo>
                  <a:lnTo>
                    <a:pt x="119887" y="5334"/>
                  </a:lnTo>
                  <a:lnTo>
                    <a:pt x="114300" y="5334"/>
                  </a:lnTo>
                  <a:lnTo>
                    <a:pt x="111378" y="4953"/>
                  </a:lnTo>
                  <a:lnTo>
                    <a:pt x="98044" y="2031"/>
                  </a:lnTo>
                  <a:lnTo>
                    <a:pt x="90424" y="1016"/>
                  </a:lnTo>
                  <a:lnTo>
                    <a:pt x="81914" y="254"/>
                  </a:lnTo>
                  <a:lnTo>
                    <a:pt x="72389" y="0"/>
                  </a:lnTo>
                  <a:close/>
                </a:path>
              </a:pathLst>
            </a:custGeom>
            <a:solidFill>
              <a:srgbClr val="FFFFFF"/>
            </a:solidFill>
          </p:spPr>
          <p:txBody>
            <a:bodyPr wrap="square" lIns="0" tIns="0" rIns="0" bIns="0" rtlCol="0"/>
            <a:lstStyle/>
            <a:p>
              <a:endParaRPr>
                <a:solidFill>
                  <a:schemeClr val="bg1"/>
                </a:solidFill>
              </a:endParaRPr>
            </a:p>
          </p:txBody>
        </p:sp>
        <p:pic>
          <p:nvPicPr>
            <p:cNvPr id="53" name="object 29">
              <a:extLst>
                <a:ext uri="{FF2B5EF4-FFF2-40B4-BE49-F238E27FC236}">
                  <a16:creationId xmlns:a16="http://schemas.microsoft.com/office/drawing/2014/main" id="{EE420FB6-DF62-9CAB-5737-59E5F5005914}"/>
                </a:ext>
              </a:extLst>
            </p:cNvPr>
            <p:cNvPicPr/>
            <p:nvPr/>
          </p:nvPicPr>
          <p:blipFill>
            <a:blip r:embed="rId12" cstate="print"/>
            <a:stretch>
              <a:fillRect/>
            </a:stretch>
          </p:blipFill>
          <p:spPr>
            <a:xfrm>
              <a:off x="2221618" y="10029663"/>
              <a:ext cx="121697" cy="115790"/>
            </a:xfrm>
            <a:prstGeom prst="rect">
              <a:avLst/>
            </a:prstGeom>
          </p:spPr>
        </p:pic>
        <p:pic>
          <p:nvPicPr>
            <p:cNvPr id="54" name="object 30">
              <a:extLst>
                <a:ext uri="{FF2B5EF4-FFF2-40B4-BE49-F238E27FC236}">
                  <a16:creationId xmlns:a16="http://schemas.microsoft.com/office/drawing/2014/main" id="{5114FBD5-4A5D-2E51-006C-E4C09877B9FE}"/>
                </a:ext>
              </a:extLst>
            </p:cNvPr>
            <p:cNvPicPr/>
            <p:nvPr/>
          </p:nvPicPr>
          <p:blipFill>
            <a:blip r:embed="rId13" cstate="print"/>
            <a:stretch>
              <a:fillRect/>
            </a:stretch>
          </p:blipFill>
          <p:spPr>
            <a:xfrm>
              <a:off x="2430126" y="10029663"/>
              <a:ext cx="115605" cy="118838"/>
            </a:xfrm>
            <a:prstGeom prst="rect">
              <a:avLst/>
            </a:prstGeom>
          </p:spPr>
        </p:pic>
        <p:pic>
          <p:nvPicPr>
            <p:cNvPr id="55" name="object 31">
              <a:extLst>
                <a:ext uri="{FF2B5EF4-FFF2-40B4-BE49-F238E27FC236}">
                  <a16:creationId xmlns:a16="http://schemas.microsoft.com/office/drawing/2014/main" id="{F74C62DF-17AE-6676-9B15-DE3BFA11930A}"/>
                </a:ext>
              </a:extLst>
            </p:cNvPr>
            <p:cNvPicPr/>
            <p:nvPr/>
          </p:nvPicPr>
          <p:blipFill>
            <a:blip r:embed="rId14" cstate="print"/>
            <a:stretch>
              <a:fillRect/>
            </a:stretch>
          </p:blipFill>
          <p:spPr>
            <a:xfrm>
              <a:off x="2635591" y="10029663"/>
              <a:ext cx="114078" cy="115790"/>
            </a:xfrm>
            <a:prstGeom prst="rect">
              <a:avLst/>
            </a:prstGeom>
          </p:spPr>
        </p:pic>
        <p:pic>
          <p:nvPicPr>
            <p:cNvPr id="56" name="object 32">
              <a:extLst>
                <a:ext uri="{FF2B5EF4-FFF2-40B4-BE49-F238E27FC236}">
                  <a16:creationId xmlns:a16="http://schemas.microsoft.com/office/drawing/2014/main" id="{C5E102EA-6958-2A12-EA06-62E1135FC700}"/>
                </a:ext>
              </a:extLst>
            </p:cNvPr>
            <p:cNvPicPr/>
            <p:nvPr/>
          </p:nvPicPr>
          <p:blipFill>
            <a:blip r:embed="rId15" cstate="print"/>
            <a:stretch>
              <a:fillRect/>
            </a:stretch>
          </p:blipFill>
          <p:spPr>
            <a:xfrm>
              <a:off x="2812138" y="10029663"/>
              <a:ext cx="115594" cy="118838"/>
            </a:xfrm>
            <a:prstGeom prst="rect">
              <a:avLst/>
            </a:prstGeom>
          </p:spPr>
        </p:pic>
        <p:pic>
          <p:nvPicPr>
            <p:cNvPr id="57" name="object 33">
              <a:extLst>
                <a:ext uri="{FF2B5EF4-FFF2-40B4-BE49-F238E27FC236}">
                  <a16:creationId xmlns:a16="http://schemas.microsoft.com/office/drawing/2014/main" id="{258791BB-28BA-BE02-4492-16C603B56F32}"/>
                </a:ext>
              </a:extLst>
            </p:cNvPr>
            <p:cNvPicPr/>
            <p:nvPr/>
          </p:nvPicPr>
          <p:blipFill>
            <a:blip r:embed="rId16" cstate="print"/>
            <a:stretch>
              <a:fillRect/>
            </a:stretch>
          </p:blipFill>
          <p:spPr>
            <a:xfrm>
              <a:off x="3019122" y="10029663"/>
              <a:ext cx="112545" cy="115790"/>
            </a:xfrm>
            <a:prstGeom prst="rect">
              <a:avLst/>
            </a:prstGeom>
          </p:spPr>
        </p:pic>
        <p:pic>
          <p:nvPicPr>
            <p:cNvPr id="58" name="object 34">
              <a:extLst>
                <a:ext uri="{FF2B5EF4-FFF2-40B4-BE49-F238E27FC236}">
                  <a16:creationId xmlns:a16="http://schemas.microsoft.com/office/drawing/2014/main" id="{56E6EF72-9B17-F377-A240-86B1228D0D13}"/>
                </a:ext>
              </a:extLst>
            </p:cNvPr>
            <p:cNvPicPr/>
            <p:nvPr/>
          </p:nvPicPr>
          <p:blipFill>
            <a:blip r:embed="rId17" cstate="print"/>
            <a:stretch>
              <a:fillRect/>
            </a:stretch>
          </p:blipFill>
          <p:spPr>
            <a:xfrm>
              <a:off x="3323513" y="10029663"/>
              <a:ext cx="79055" cy="117314"/>
            </a:xfrm>
            <a:prstGeom prst="rect">
              <a:avLst/>
            </a:prstGeom>
          </p:spPr>
        </p:pic>
        <p:sp>
          <p:nvSpPr>
            <p:cNvPr id="59" name="object 35">
              <a:extLst>
                <a:ext uri="{FF2B5EF4-FFF2-40B4-BE49-F238E27FC236}">
                  <a16:creationId xmlns:a16="http://schemas.microsoft.com/office/drawing/2014/main" id="{3FB484FC-284F-0668-B5DB-87B0019AD10E}"/>
                </a:ext>
              </a:extLst>
            </p:cNvPr>
            <p:cNvSpPr/>
            <p:nvPr/>
          </p:nvSpPr>
          <p:spPr>
            <a:xfrm>
              <a:off x="3489319" y="10029669"/>
              <a:ext cx="115415" cy="119380"/>
            </a:xfrm>
            <a:custGeom>
              <a:avLst/>
              <a:gdLst/>
              <a:ahLst/>
              <a:cxnLst/>
              <a:rect l="l" t="t" r="r" b="b"/>
              <a:pathLst>
                <a:path w="115570" h="119379">
                  <a:moveTo>
                    <a:pt x="114541" y="0"/>
                  </a:moveTo>
                  <a:lnTo>
                    <a:pt x="108318" y="0"/>
                  </a:lnTo>
                  <a:lnTo>
                    <a:pt x="99047" y="380"/>
                  </a:lnTo>
                  <a:lnTo>
                    <a:pt x="90538" y="0"/>
                  </a:lnTo>
                  <a:lnTo>
                    <a:pt x="81902" y="0"/>
                  </a:lnTo>
                  <a:lnTo>
                    <a:pt x="81140" y="253"/>
                  </a:lnTo>
                  <a:lnTo>
                    <a:pt x="81140" y="1777"/>
                  </a:lnTo>
                  <a:lnTo>
                    <a:pt x="81775" y="2031"/>
                  </a:lnTo>
                  <a:lnTo>
                    <a:pt x="86347" y="2285"/>
                  </a:lnTo>
                  <a:lnTo>
                    <a:pt x="87617" y="2666"/>
                  </a:lnTo>
                  <a:lnTo>
                    <a:pt x="94348" y="67310"/>
                  </a:lnTo>
                  <a:lnTo>
                    <a:pt x="94094" y="75463"/>
                  </a:lnTo>
                  <a:lnTo>
                    <a:pt x="75044" y="109943"/>
                  </a:lnTo>
                  <a:lnTo>
                    <a:pt x="61455" y="113004"/>
                  </a:lnTo>
                  <a:lnTo>
                    <a:pt x="52692" y="113004"/>
                  </a:lnTo>
                  <a:lnTo>
                    <a:pt x="45847" y="111607"/>
                  </a:lnTo>
                  <a:lnTo>
                    <a:pt x="26797" y="67310"/>
                  </a:lnTo>
                  <a:lnTo>
                    <a:pt x="26797" y="15289"/>
                  </a:lnTo>
                  <a:lnTo>
                    <a:pt x="27432" y="5968"/>
                  </a:lnTo>
                  <a:lnTo>
                    <a:pt x="28575" y="3174"/>
                  </a:lnTo>
                  <a:lnTo>
                    <a:pt x="35433" y="2031"/>
                  </a:lnTo>
                  <a:lnTo>
                    <a:pt x="37211" y="2031"/>
                  </a:lnTo>
                  <a:lnTo>
                    <a:pt x="37719" y="1777"/>
                  </a:lnTo>
                  <a:lnTo>
                    <a:pt x="37719" y="253"/>
                  </a:lnTo>
                  <a:lnTo>
                    <a:pt x="37084" y="0"/>
                  </a:lnTo>
                  <a:lnTo>
                    <a:pt x="30734" y="0"/>
                  </a:lnTo>
                  <a:lnTo>
                    <a:pt x="18669" y="380"/>
                  </a:lnTo>
                  <a:lnTo>
                    <a:pt x="9398" y="0"/>
                  </a:lnTo>
                  <a:lnTo>
                    <a:pt x="762" y="0"/>
                  </a:lnTo>
                  <a:lnTo>
                    <a:pt x="0" y="253"/>
                  </a:lnTo>
                  <a:lnTo>
                    <a:pt x="0" y="1777"/>
                  </a:lnTo>
                  <a:lnTo>
                    <a:pt x="635" y="2031"/>
                  </a:lnTo>
                  <a:lnTo>
                    <a:pt x="5207" y="2285"/>
                  </a:lnTo>
                  <a:lnTo>
                    <a:pt x="6476" y="2666"/>
                  </a:lnTo>
                  <a:lnTo>
                    <a:pt x="13335" y="67310"/>
                  </a:lnTo>
                  <a:lnTo>
                    <a:pt x="14350" y="82143"/>
                  </a:lnTo>
                  <a:lnTo>
                    <a:pt x="35560" y="113982"/>
                  </a:lnTo>
                  <a:lnTo>
                    <a:pt x="58407" y="118859"/>
                  </a:lnTo>
                  <a:lnTo>
                    <a:pt x="65646" y="118465"/>
                  </a:lnTo>
                  <a:lnTo>
                    <a:pt x="73520" y="116852"/>
                  </a:lnTo>
                  <a:lnTo>
                    <a:pt x="81775" y="113398"/>
                  </a:lnTo>
                  <a:lnTo>
                    <a:pt x="82283" y="113004"/>
                  </a:lnTo>
                  <a:lnTo>
                    <a:pt x="103746" y="73952"/>
                  </a:lnTo>
                  <a:lnTo>
                    <a:pt x="104381" y="15289"/>
                  </a:lnTo>
                  <a:lnTo>
                    <a:pt x="112128" y="2285"/>
                  </a:lnTo>
                  <a:lnTo>
                    <a:pt x="113017" y="2031"/>
                  </a:lnTo>
                  <a:lnTo>
                    <a:pt x="114668" y="2031"/>
                  </a:lnTo>
                  <a:lnTo>
                    <a:pt x="115303" y="1777"/>
                  </a:lnTo>
                  <a:lnTo>
                    <a:pt x="115303" y="253"/>
                  </a:lnTo>
                  <a:lnTo>
                    <a:pt x="114541" y="0"/>
                  </a:lnTo>
                  <a:close/>
                </a:path>
              </a:pathLst>
            </a:custGeom>
            <a:solidFill>
              <a:srgbClr val="FFFFFF"/>
            </a:solidFill>
          </p:spPr>
          <p:txBody>
            <a:bodyPr wrap="square" lIns="0" tIns="0" rIns="0" bIns="0" rtlCol="0"/>
            <a:lstStyle/>
            <a:p>
              <a:endParaRPr>
                <a:solidFill>
                  <a:schemeClr val="bg1"/>
                </a:solidFill>
              </a:endParaRPr>
            </a:p>
          </p:txBody>
        </p:sp>
        <p:pic>
          <p:nvPicPr>
            <p:cNvPr id="60" name="object 36">
              <a:extLst>
                <a:ext uri="{FF2B5EF4-FFF2-40B4-BE49-F238E27FC236}">
                  <a16:creationId xmlns:a16="http://schemas.microsoft.com/office/drawing/2014/main" id="{31FC5DA4-EB7E-8D79-FB16-0DC1BDA82A88}"/>
                </a:ext>
              </a:extLst>
            </p:cNvPr>
            <p:cNvPicPr/>
            <p:nvPr/>
          </p:nvPicPr>
          <p:blipFill>
            <a:blip r:embed="rId18" cstate="print"/>
            <a:stretch>
              <a:fillRect/>
            </a:stretch>
          </p:blipFill>
          <p:spPr>
            <a:xfrm>
              <a:off x="3696394" y="10029663"/>
              <a:ext cx="115572" cy="115790"/>
            </a:xfrm>
            <a:prstGeom prst="rect">
              <a:avLst/>
            </a:prstGeom>
          </p:spPr>
        </p:pic>
        <p:pic>
          <p:nvPicPr>
            <p:cNvPr id="61" name="object 37">
              <a:extLst>
                <a:ext uri="{FF2B5EF4-FFF2-40B4-BE49-F238E27FC236}">
                  <a16:creationId xmlns:a16="http://schemas.microsoft.com/office/drawing/2014/main" id="{968B9BAD-B501-11AD-B15B-CB3A13B05B96}"/>
                </a:ext>
              </a:extLst>
            </p:cNvPr>
            <p:cNvPicPr/>
            <p:nvPr/>
          </p:nvPicPr>
          <p:blipFill>
            <a:blip r:embed="rId19" cstate="print"/>
            <a:stretch>
              <a:fillRect/>
            </a:stretch>
          </p:blipFill>
          <p:spPr>
            <a:xfrm>
              <a:off x="3879027" y="10026615"/>
              <a:ext cx="121655" cy="121886"/>
            </a:xfrm>
            <a:prstGeom prst="rect">
              <a:avLst/>
            </a:prstGeom>
          </p:spPr>
        </p:pic>
        <p:sp>
          <p:nvSpPr>
            <p:cNvPr id="62" name="object 38">
              <a:extLst>
                <a:ext uri="{FF2B5EF4-FFF2-40B4-BE49-F238E27FC236}">
                  <a16:creationId xmlns:a16="http://schemas.microsoft.com/office/drawing/2014/main" id="{DE9E4C84-DC0E-26D2-6A13-A546110B58CD}"/>
                </a:ext>
              </a:extLst>
            </p:cNvPr>
            <p:cNvSpPr/>
            <p:nvPr/>
          </p:nvSpPr>
          <p:spPr>
            <a:xfrm>
              <a:off x="4095031" y="10026621"/>
              <a:ext cx="58976" cy="121920"/>
            </a:xfrm>
            <a:custGeom>
              <a:avLst/>
              <a:gdLst/>
              <a:ahLst/>
              <a:cxnLst/>
              <a:rect l="l" t="t" r="r" b="b"/>
              <a:pathLst>
                <a:path w="59054" h="121920">
                  <a:moveTo>
                    <a:pt x="41403" y="0"/>
                  </a:moveTo>
                  <a:lnTo>
                    <a:pt x="35434" y="0"/>
                  </a:lnTo>
                  <a:lnTo>
                    <a:pt x="22099" y="2031"/>
                  </a:lnTo>
                  <a:lnTo>
                    <a:pt x="12066" y="7746"/>
                  </a:lnTo>
                  <a:lnTo>
                    <a:pt x="5714" y="16521"/>
                  </a:lnTo>
                  <a:lnTo>
                    <a:pt x="3555" y="27875"/>
                  </a:lnTo>
                  <a:lnTo>
                    <a:pt x="4317" y="35698"/>
                  </a:lnTo>
                  <a:lnTo>
                    <a:pt x="7365" y="43623"/>
                  </a:lnTo>
                  <a:lnTo>
                    <a:pt x="13590" y="52119"/>
                  </a:lnTo>
                  <a:lnTo>
                    <a:pt x="23496" y="61606"/>
                  </a:lnTo>
                  <a:lnTo>
                    <a:pt x="30481" y="67334"/>
                  </a:lnTo>
                  <a:lnTo>
                    <a:pt x="38736" y="74840"/>
                  </a:lnTo>
                  <a:lnTo>
                    <a:pt x="44197" y="81418"/>
                  </a:lnTo>
                  <a:lnTo>
                    <a:pt x="47118" y="87933"/>
                  </a:lnTo>
                  <a:lnTo>
                    <a:pt x="48007" y="95261"/>
                  </a:lnTo>
                  <a:lnTo>
                    <a:pt x="46737" y="102653"/>
                  </a:lnTo>
                  <a:lnTo>
                    <a:pt x="42673" y="109269"/>
                  </a:lnTo>
                  <a:lnTo>
                    <a:pt x="35815" y="114032"/>
                  </a:lnTo>
                  <a:lnTo>
                    <a:pt x="26163" y="115861"/>
                  </a:lnTo>
                  <a:lnTo>
                    <a:pt x="18543" y="114997"/>
                  </a:lnTo>
                  <a:lnTo>
                    <a:pt x="2793" y="92620"/>
                  </a:lnTo>
                  <a:lnTo>
                    <a:pt x="1142" y="92620"/>
                  </a:lnTo>
                  <a:lnTo>
                    <a:pt x="762" y="93369"/>
                  </a:lnTo>
                  <a:lnTo>
                    <a:pt x="126" y="101764"/>
                  </a:lnTo>
                  <a:lnTo>
                    <a:pt x="0" y="116343"/>
                  </a:lnTo>
                  <a:lnTo>
                    <a:pt x="8510" y="120509"/>
                  </a:lnTo>
                  <a:lnTo>
                    <a:pt x="15495" y="121576"/>
                  </a:lnTo>
                  <a:lnTo>
                    <a:pt x="30989" y="121576"/>
                  </a:lnTo>
                  <a:lnTo>
                    <a:pt x="39371" y="119747"/>
                  </a:lnTo>
                  <a:lnTo>
                    <a:pt x="44959" y="115861"/>
                  </a:lnTo>
                  <a:lnTo>
                    <a:pt x="58929" y="89318"/>
                  </a:lnTo>
                  <a:lnTo>
                    <a:pt x="36577" y="52894"/>
                  </a:lnTo>
                  <a:lnTo>
                    <a:pt x="32259" y="49503"/>
                  </a:lnTo>
                  <a:lnTo>
                    <a:pt x="23115" y="41769"/>
                  </a:lnTo>
                  <a:lnTo>
                    <a:pt x="17273" y="35419"/>
                  </a:lnTo>
                  <a:lnTo>
                    <a:pt x="14352" y="29577"/>
                  </a:lnTo>
                  <a:lnTo>
                    <a:pt x="13463" y="23392"/>
                  </a:lnTo>
                  <a:lnTo>
                    <a:pt x="14987" y="15835"/>
                  </a:lnTo>
                  <a:lnTo>
                    <a:pt x="18924" y="10159"/>
                  </a:lnTo>
                  <a:lnTo>
                    <a:pt x="25020" y="6730"/>
                  </a:lnTo>
                  <a:lnTo>
                    <a:pt x="32386" y="5460"/>
                  </a:lnTo>
                  <a:lnTo>
                    <a:pt x="46610" y="5460"/>
                  </a:lnTo>
                  <a:lnTo>
                    <a:pt x="50674" y="11949"/>
                  </a:lnTo>
                  <a:lnTo>
                    <a:pt x="52579" y="15340"/>
                  </a:lnTo>
                  <a:lnTo>
                    <a:pt x="53468" y="19506"/>
                  </a:lnTo>
                  <a:lnTo>
                    <a:pt x="53976" y="23392"/>
                  </a:lnTo>
                  <a:lnTo>
                    <a:pt x="55627" y="23392"/>
                  </a:lnTo>
                  <a:lnTo>
                    <a:pt x="55881" y="22643"/>
                  </a:lnTo>
                  <a:lnTo>
                    <a:pt x="55881" y="9397"/>
                  </a:lnTo>
                  <a:lnTo>
                    <a:pt x="56389" y="5460"/>
                  </a:lnTo>
                  <a:lnTo>
                    <a:pt x="56516" y="2666"/>
                  </a:lnTo>
                  <a:lnTo>
                    <a:pt x="56262" y="2412"/>
                  </a:lnTo>
                  <a:lnTo>
                    <a:pt x="53849" y="2412"/>
                  </a:lnTo>
                  <a:lnTo>
                    <a:pt x="45848" y="634"/>
                  </a:lnTo>
                  <a:lnTo>
                    <a:pt x="41403" y="0"/>
                  </a:lnTo>
                  <a:close/>
                </a:path>
              </a:pathLst>
            </a:custGeom>
            <a:solidFill>
              <a:srgbClr val="FFFFFF"/>
            </a:solidFill>
          </p:spPr>
          <p:txBody>
            <a:bodyPr wrap="square" lIns="0" tIns="0" rIns="0" bIns="0" rtlCol="0"/>
            <a:lstStyle/>
            <a:p>
              <a:endParaRPr>
                <a:solidFill>
                  <a:schemeClr val="bg1"/>
                </a:solidFill>
              </a:endParaRPr>
            </a:p>
          </p:txBody>
        </p:sp>
        <p:pic>
          <p:nvPicPr>
            <p:cNvPr id="63" name="object 39">
              <a:extLst>
                <a:ext uri="{FF2B5EF4-FFF2-40B4-BE49-F238E27FC236}">
                  <a16:creationId xmlns:a16="http://schemas.microsoft.com/office/drawing/2014/main" id="{560E0A42-092C-31E4-3A95-867C422A56C2}"/>
                </a:ext>
              </a:extLst>
            </p:cNvPr>
            <p:cNvPicPr/>
            <p:nvPr/>
          </p:nvPicPr>
          <p:blipFill>
            <a:blip r:embed="rId20" cstate="print"/>
            <a:stretch>
              <a:fillRect/>
            </a:stretch>
          </p:blipFill>
          <p:spPr>
            <a:xfrm>
              <a:off x="4242777" y="10029663"/>
              <a:ext cx="115558" cy="118838"/>
            </a:xfrm>
            <a:prstGeom prst="rect">
              <a:avLst/>
            </a:prstGeom>
          </p:spPr>
        </p:pic>
        <p:sp>
          <p:nvSpPr>
            <p:cNvPr id="64" name="object 40">
              <a:extLst>
                <a:ext uri="{FF2B5EF4-FFF2-40B4-BE49-F238E27FC236}">
                  <a16:creationId xmlns:a16="http://schemas.microsoft.com/office/drawing/2014/main" id="{1A7AB21F-32E4-9E2E-E1B5-B5F6B518F680}"/>
                </a:ext>
              </a:extLst>
            </p:cNvPr>
            <p:cNvSpPr/>
            <p:nvPr/>
          </p:nvSpPr>
          <p:spPr>
            <a:xfrm>
              <a:off x="3536500" y="10026615"/>
              <a:ext cx="20927" cy="20955"/>
            </a:xfrm>
            <a:custGeom>
              <a:avLst/>
              <a:gdLst/>
              <a:ahLst/>
              <a:cxnLst/>
              <a:rect l="l" t="t" r="r" b="b"/>
              <a:pathLst>
                <a:path w="20954" h="20954">
                  <a:moveTo>
                    <a:pt x="16254" y="0"/>
                  </a:moveTo>
                  <a:lnTo>
                    <a:pt x="4697" y="0"/>
                  </a:lnTo>
                  <a:lnTo>
                    <a:pt x="0" y="4698"/>
                  </a:lnTo>
                  <a:lnTo>
                    <a:pt x="0" y="16141"/>
                  </a:lnTo>
                  <a:lnTo>
                    <a:pt x="4697" y="20841"/>
                  </a:lnTo>
                  <a:lnTo>
                    <a:pt x="16254" y="20841"/>
                  </a:lnTo>
                  <a:lnTo>
                    <a:pt x="20826" y="16141"/>
                  </a:lnTo>
                  <a:lnTo>
                    <a:pt x="20826" y="4698"/>
                  </a:lnTo>
                  <a:lnTo>
                    <a:pt x="16254" y="0"/>
                  </a:lnTo>
                  <a:close/>
                </a:path>
              </a:pathLst>
            </a:custGeom>
            <a:solidFill>
              <a:srgbClr val="FFFFFF"/>
            </a:solidFill>
          </p:spPr>
          <p:txBody>
            <a:bodyPr wrap="square" lIns="0" tIns="0" rIns="0" bIns="0" rtlCol="0"/>
            <a:lstStyle/>
            <a:p>
              <a:endParaRPr>
                <a:solidFill>
                  <a:schemeClr val="bg1"/>
                </a:solidFill>
              </a:endParaRPr>
            </a:p>
          </p:txBody>
        </p:sp>
      </p:grpSp>
      <p:sp>
        <p:nvSpPr>
          <p:cNvPr id="4" name="object 4"/>
          <p:cNvSpPr txBox="1">
            <a:spLocks noGrp="1"/>
          </p:cNvSpPr>
          <p:nvPr>
            <p:ph type="title"/>
          </p:nvPr>
        </p:nvSpPr>
        <p:spPr>
          <a:xfrm>
            <a:off x="528865" y="2981346"/>
            <a:ext cx="10134600" cy="920765"/>
          </a:xfrm>
          <a:prstGeom prst="rect">
            <a:avLst/>
          </a:prstGeom>
          <a:effectLst>
            <a:reflection blurRad="6350" stA="50000" endA="300" endPos="55500" dist="50800" dir="5400000" sy="-100000" algn="bl" rotWithShape="0"/>
          </a:effectLst>
        </p:spPr>
        <p:txBody>
          <a:bodyPr vert="horz" wrap="square" lIns="0" tIns="12700" rIns="0" bIns="0" rtlCol="0">
            <a:spAutoFit/>
          </a:bodyPr>
          <a:lstStyle/>
          <a:p>
            <a:pPr marL="12700">
              <a:lnSpc>
                <a:spcPct val="100000"/>
              </a:lnSpc>
              <a:spcBef>
                <a:spcPts val="100"/>
              </a:spcBef>
            </a:pPr>
            <a:r>
              <a:rPr lang="en-GB" sz="5900" dirty="0">
                <a:solidFill>
                  <a:schemeClr val="bg1"/>
                </a:solidFill>
                <a:effectLst>
                  <a:reflection blurRad="126713" stA="60000" endA="900" endPos="55171" dist="29997" dir="5400000" sy="-100000" algn="bl" rotWithShape="0"/>
                </a:effectLst>
                <a:latin typeface="Times New Roman"/>
                <a:cs typeface="Times New Roman"/>
              </a:rPr>
              <a:t>Scope of Mandatory Mediation</a:t>
            </a:r>
            <a:endParaRPr sz="5900" dirty="0">
              <a:solidFill>
                <a:schemeClr val="bg1"/>
              </a:solidFill>
              <a:effectLst>
                <a:reflection blurRad="126713" stA="60000" endA="900" endPos="55171" dist="29997" dir="5400000" sy="-100000" algn="bl" rotWithShape="0"/>
              </a:effectLst>
              <a:latin typeface="Times New Roman"/>
              <a:cs typeface="Times New Roman"/>
            </a:endParaRPr>
          </a:p>
        </p:txBody>
      </p:sp>
      <p:sp>
        <p:nvSpPr>
          <p:cNvPr id="66" name="TextBox 65">
            <a:extLst>
              <a:ext uri="{FF2B5EF4-FFF2-40B4-BE49-F238E27FC236}">
                <a16:creationId xmlns:a16="http://schemas.microsoft.com/office/drawing/2014/main" id="{7C65448F-58AE-833E-6D22-689EEFA0D447}"/>
              </a:ext>
            </a:extLst>
          </p:cNvPr>
          <p:cNvSpPr txBox="1"/>
          <p:nvPr/>
        </p:nvSpPr>
        <p:spPr>
          <a:xfrm>
            <a:off x="744851" y="6393958"/>
            <a:ext cx="12204483" cy="3879652"/>
          </a:xfrm>
          <a:prstGeom prst="rect">
            <a:avLst/>
          </a:prstGeom>
          <a:noFill/>
          <a:ln>
            <a:noFill/>
            <a:prstDash val="dash"/>
            <a:extLst>
              <a:ext uri="{C807C97D-BFC1-408E-A445-0C87EB9F89A2}">
                <ask:lineSketchStyleProps xmlns:ask="http://schemas.microsoft.com/office/drawing/2018/sketchyshapes" sd="1219033472">
                  <a:custGeom>
                    <a:avLst/>
                    <a:gdLst>
                      <a:gd name="connsiteX0" fmla="*/ 0 w 10221684"/>
                      <a:gd name="connsiteY0" fmla="*/ 0 h 2771656"/>
                      <a:gd name="connsiteX1" fmla="*/ 465654 w 10221684"/>
                      <a:gd name="connsiteY1" fmla="*/ 0 h 2771656"/>
                      <a:gd name="connsiteX2" fmla="*/ 726875 w 10221684"/>
                      <a:gd name="connsiteY2" fmla="*/ 0 h 2771656"/>
                      <a:gd name="connsiteX3" fmla="*/ 1499180 w 10221684"/>
                      <a:gd name="connsiteY3" fmla="*/ 0 h 2771656"/>
                      <a:gd name="connsiteX4" fmla="*/ 1964835 w 10221684"/>
                      <a:gd name="connsiteY4" fmla="*/ 0 h 2771656"/>
                      <a:gd name="connsiteX5" fmla="*/ 2430489 w 10221684"/>
                      <a:gd name="connsiteY5" fmla="*/ 0 h 2771656"/>
                      <a:gd name="connsiteX6" fmla="*/ 3202794 w 10221684"/>
                      <a:gd name="connsiteY6" fmla="*/ 0 h 2771656"/>
                      <a:gd name="connsiteX7" fmla="*/ 3566232 w 10221684"/>
                      <a:gd name="connsiteY7" fmla="*/ 0 h 2771656"/>
                      <a:gd name="connsiteX8" fmla="*/ 4338537 w 10221684"/>
                      <a:gd name="connsiteY8" fmla="*/ 0 h 2771656"/>
                      <a:gd name="connsiteX9" fmla="*/ 5110842 w 10221684"/>
                      <a:gd name="connsiteY9" fmla="*/ 0 h 2771656"/>
                      <a:gd name="connsiteX10" fmla="*/ 5678713 w 10221684"/>
                      <a:gd name="connsiteY10" fmla="*/ 0 h 2771656"/>
                      <a:gd name="connsiteX11" fmla="*/ 6451018 w 10221684"/>
                      <a:gd name="connsiteY11" fmla="*/ 0 h 2771656"/>
                      <a:gd name="connsiteX12" fmla="*/ 6916673 w 10221684"/>
                      <a:gd name="connsiteY12" fmla="*/ 0 h 2771656"/>
                      <a:gd name="connsiteX13" fmla="*/ 7382327 w 10221684"/>
                      <a:gd name="connsiteY13" fmla="*/ 0 h 2771656"/>
                      <a:gd name="connsiteX14" fmla="*/ 8052416 w 10221684"/>
                      <a:gd name="connsiteY14" fmla="*/ 0 h 2771656"/>
                      <a:gd name="connsiteX15" fmla="*/ 8518070 w 10221684"/>
                      <a:gd name="connsiteY15" fmla="*/ 0 h 2771656"/>
                      <a:gd name="connsiteX16" fmla="*/ 9290375 w 10221684"/>
                      <a:gd name="connsiteY16" fmla="*/ 0 h 2771656"/>
                      <a:gd name="connsiteX17" fmla="*/ 10221684 w 10221684"/>
                      <a:gd name="connsiteY17" fmla="*/ 0 h 2771656"/>
                      <a:gd name="connsiteX18" fmla="*/ 10221684 w 10221684"/>
                      <a:gd name="connsiteY18" fmla="*/ 554331 h 2771656"/>
                      <a:gd name="connsiteX19" fmla="*/ 10221684 w 10221684"/>
                      <a:gd name="connsiteY19" fmla="*/ 1136379 h 2771656"/>
                      <a:gd name="connsiteX20" fmla="*/ 10221684 w 10221684"/>
                      <a:gd name="connsiteY20" fmla="*/ 1607560 h 2771656"/>
                      <a:gd name="connsiteX21" fmla="*/ 10221684 w 10221684"/>
                      <a:gd name="connsiteY21" fmla="*/ 2106459 h 2771656"/>
                      <a:gd name="connsiteX22" fmla="*/ 10221684 w 10221684"/>
                      <a:gd name="connsiteY22" fmla="*/ 2771656 h 2771656"/>
                      <a:gd name="connsiteX23" fmla="*/ 9756030 w 10221684"/>
                      <a:gd name="connsiteY23" fmla="*/ 2771656 h 2771656"/>
                      <a:gd name="connsiteX24" fmla="*/ 9188158 w 10221684"/>
                      <a:gd name="connsiteY24" fmla="*/ 2771656 h 2771656"/>
                      <a:gd name="connsiteX25" fmla="*/ 8926937 w 10221684"/>
                      <a:gd name="connsiteY25" fmla="*/ 2771656 h 2771656"/>
                      <a:gd name="connsiteX26" fmla="*/ 8665717 w 10221684"/>
                      <a:gd name="connsiteY26" fmla="*/ 2771656 h 2771656"/>
                      <a:gd name="connsiteX27" fmla="*/ 8097845 w 10221684"/>
                      <a:gd name="connsiteY27" fmla="*/ 2771656 h 2771656"/>
                      <a:gd name="connsiteX28" fmla="*/ 7734408 w 10221684"/>
                      <a:gd name="connsiteY28" fmla="*/ 2771656 h 2771656"/>
                      <a:gd name="connsiteX29" fmla="*/ 7064319 w 10221684"/>
                      <a:gd name="connsiteY29" fmla="*/ 2771656 h 2771656"/>
                      <a:gd name="connsiteX30" fmla="*/ 6700882 w 10221684"/>
                      <a:gd name="connsiteY30" fmla="*/ 2771656 h 2771656"/>
                      <a:gd name="connsiteX31" fmla="*/ 6030794 w 10221684"/>
                      <a:gd name="connsiteY31" fmla="*/ 2771656 h 2771656"/>
                      <a:gd name="connsiteX32" fmla="*/ 5769573 w 10221684"/>
                      <a:gd name="connsiteY32" fmla="*/ 2771656 h 2771656"/>
                      <a:gd name="connsiteX33" fmla="*/ 5099485 w 10221684"/>
                      <a:gd name="connsiteY33" fmla="*/ 2771656 h 2771656"/>
                      <a:gd name="connsiteX34" fmla="*/ 4736047 w 10221684"/>
                      <a:gd name="connsiteY34" fmla="*/ 2771656 h 2771656"/>
                      <a:gd name="connsiteX35" fmla="*/ 4474826 w 10221684"/>
                      <a:gd name="connsiteY35" fmla="*/ 2771656 h 2771656"/>
                      <a:gd name="connsiteX36" fmla="*/ 4111388 w 10221684"/>
                      <a:gd name="connsiteY36" fmla="*/ 2771656 h 2771656"/>
                      <a:gd name="connsiteX37" fmla="*/ 3441300 w 10221684"/>
                      <a:gd name="connsiteY37" fmla="*/ 2771656 h 2771656"/>
                      <a:gd name="connsiteX38" fmla="*/ 3077863 w 10221684"/>
                      <a:gd name="connsiteY38" fmla="*/ 2771656 h 2771656"/>
                      <a:gd name="connsiteX39" fmla="*/ 2816642 w 10221684"/>
                      <a:gd name="connsiteY39" fmla="*/ 2771656 h 2771656"/>
                      <a:gd name="connsiteX40" fmla="*/ 2453204 w 10221684"/>
                      <a:gd name="connsiteY40" fmla="*/ 2771656 h 2771656"/>
                      <a:gd name="connsiteX41" fmla="*/ 1987550 w 10221684"/>
                      <a:gd name="connsiteY41" fmla="*/ 2771656 h 2771656"/>
                      <a:gd name="connsiteX42" fmla="*/ 1419678 w 10221684"/>
                      <a:gd name="connsiteY42" fmla="*/ 2771656 h 2771656"/>
                      <a:gd name="connsiteX43" fmla="*/ 1056241 w 10221684"/>
                      <a:gd name="connsiteY43" fmla="*/ 2771656 h 2771656"/>
                      <a:gd name="connsiteX44" fmla="*/ 0 w 10221684"/>
                      <a:gd name="connsiteY44" fmla="*/ 2771656 h 2771656"/>
                      <a:gd name="connsiteX45" fmla="*/ 0 w 10221684"/>
                      <a:gd name="connsiteY45" fmla="*/ 2217325 h 2771656"/>
                      <a:gd name="connsiteX46" fmla="*/ 0 w 10221684"/>
                      <a:gd name="connsiteY46" fmla="*/ 1662994 h 2771656"/>
                      <a:gd name="connsiteX47" fmla="*/ 0 w 10221684"/>
                      <a:gd name="connsiteY47" fmla="*/ 1108662 h 2771656"/>
                      <a:gd name="connsiteX48" fmla="*/ 0 w 10221684"/>
                      <a:gd name="connsiteY48" fmla="*/ 554331 h 2771656"/>
                      <a:gd name="connsiteX49" fmla="*/ 0 w 10221684"/>
                      <a:gd name="connsiteY49" fmla="*/ 0 h 27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21684" h="2771656" extrusionOk="0">
                        <a:moveTo>
                          <a:pt x="0" y="0"/>
                        </a:moveTo>
                        <a:cubicBezTo>
                          <a:pt x="206083" y="-10665"/>
                          <a:pt x="326474" y="17171"/>
                          <a:pt x="465654" y="0"/>
                        </a:cubicBezTo>
                        <a:cubicBezTo>
                          <a:pt x="604834" y="-17171"/>
                          <a:pt x="625806" y="23219"/>
                          <a:pt x="726875" y="0"/>
                        </a:cubicBezTo>
                        <a:cubicBezTo>
                          <a:pt x="827944" y="-23219"/>
                          <a:pt x="1267773" y="31210"/>
                          <a:pt x="1499180" y="0"/>
                        </a:cubicBezTo>
                        <a:cubicBezTo>
                          <a:pt x="1730588" y="-31210"/>
                          <a:pt x="1743801" y="17000"/>
                          <a:pt x="1964835" y="0"/>
                        </a:cubicBezTo>
                        <a:cubicBezTo>
                          <a:pt x="2185869" y="-17000"/>
                          <a:pt x="2248953" y="12444"/>
                          <a:pt x="2430489" y="0"/>
                        </a:cubicBezTo>
                        <a:cubicBezTo>
                          <a:pt x="2612025" y="-12444"/>
                          <a:pt x="3002597" y="86750"/>
                          <a:pt x="3202794" y="0"/>
                        </a:cubicBezTo>
                        <a:cubicBezTo>
                          <a:pt x="3402991" y="-86750"/>
                          <a:pt x="3479644" y="33866"/>
                          <a:pt x="3566232" y="0"/>
                        </a:cubicBezTo>
                        <a:cubicBezTo>
                          <a:pt x="3652820" y="-33866"/>
                          <a:pt x="4033601" y="22238"/>
                          <a:pt x="4338537" y="0"/>
                        </a:cubicBezTo>
                        <a:cubicBezTo>
                          <a:pt x="4643473" y="-22238"/>
                          <a:pt x="4951912" y="71975"/>
                          <a:pt x="5110842" y="0"/>
                        </a:cubicBezTo>
                        <a:cubicBezTo>
                          <a:pt x="5269772" y="-71975"/>
                          <a:pt x="5522558" y="35620"/>
                          <a:pt x="5678713" y="0"/>
                        </a:cubicBezTo>
                        <a:cubicBezTo>
                          <a:pt x="5834868" y="-35620"/>
                          <a:pt x="6121306" y="34160"/>
                          <a:pt x="6451018" y="0"/>
                        </a:cubicBezTo>
                        <a:cubicBezTo>
                          <a:pt x="6780730" y="-34160"/>
                          <a:pt x="6705769" y="33516"/>
                          <a:pt x="6916673" y="0"/>
                        </a:cubicBezTo>
                        <a:cubicBezTo>
                          <a:pt x="7127577" y="-33516"/>
                          <a:pt x="7150805" y="27135"/>
                          <a:pt x="7382327" y="0"/>
                        </a:cubicBezTo>
                        <a:cubicBezTo>
                          <a:pt x="7613849" y="-27135"/>
                          <a:pt x="7909168" y="21846"/>
                          <a:pt x="8052416" y="0"/>
                        </a:cubicBezTo>
                        <a:cubicBezTo>
                          <a:pt x="8195664" y="-21846"/>
                          <a:pt x="8386741" y="50510"/>
                          <a:pt x="8518070" y="0"/>
                        </a:cubicBezTo>
                        <a:cubicBezTo>
                          <a:pt x="8649399" y="-50510"/>
                          <a:pt x="9039280" y="9038"/>
                          <a:pt x="9290375" y="0"/>
                        </a:cubicBezTo>
                        <a:cubicBezTo>
                          <a:pt x="9541471" y="-9038"/>
                          <a:pt x="10007990" y="29444"/>
                          <a:pt x="10221684" y="0"/>
                        </a:cubicBezTo>
                        <a:cubicBezTo>
                          <a:pt x="10252866" y="203684"/>
                          <a:pt x="10218127" y="336325"/>
                          <a:pt x="10221684" y="554331"/>
                        </a:cubicBezTo>
                        <a:cubicBezTo>
                          <a:pt x="10225241" y="772337"/>
                          <a:pt x="10217989" y="865444"/>
                          <a:pt x="10221684" y="1136379"/>
                        </a:cubicBezTo>
                        <a:cubicBezTo>
                          <a:pt x="10225379" y="1407314"/>
                          <a:pt x="10202974" y="1507476"/>
                          <a:pt x="10221684" y="1607560"/>
                        </a:cubicBezTo>
                        <a:cubicBezTo>
                          <a:pt x="10240394" y="1707644"/>
                          <a:pt x="10177137" y="1956064"/>
                          <a:pt x="10221684" y="2106459"/>
                        </a:cubicBezTo>
                        <a:cubicBezTo>
                          <a:pt x="10266231" y="2256854"/>
                          <a:pt x="10195928" y="2607853"/>
                          <a:pt x="10221684" y="2771656"/>
                        </a:cubicBezTo>
                        <a:cubicBezTo>
                          <a:pt x="10031879" y="2817824"/>
                          <a:pt x="9905528" y="2758028"/>
                          <a:pt x="9756030" y="2771656"/>
                        </a:cubicBezTo>
                        <a:cubicBezTo>
                          <a:pt x="9606532" y="2785284"/>
                          <a:pt x="9311907" y="2735035"/>
                          <a:pt x="9188158" y="2771656"/>
                        </a:cubicBezTo>
                        <a:cubicBezTo>
                          <a:pt x="9064409" y="2808277"/>
                          <a:pt x="8984783" y="2770569"/>
                          <a:pt x="8926937" y="2771656"/>
                        </a:cubicBezTo>
                        <a:cubicBezTo>
                          <a:pt x="8869091" y="2772743"/>
                          <a:pt x="8778541" y="2740464"/>
                          <a:pt x="8665717" y="2771656"/>
                        </a:cubicBezTo>
                        <a:cubicBezTo>
                          <a:pt x="8552893" y="2802848"/>
                          <a:pt x="8319972" y="2760383"/>
                          <a:pt x="8097845" y="2771656"/>
                        </a:cubicBezTo>
                        <a:cubicBezTo>
                          <a:pt x="7875718" y="2782929"/>
                          <a:pt x="7839116" y="2763462"/>
                          <a:pt x="7734408" y="2771656"/>
                        </a:cubicBezTo>
                        <a:cubicBezTo>
                          <a:pt x="7629700" y="2779850"/>
                          <a:pt x="7278717" y="2722483"/>
                          <a:pt x="7064319" y="2771656"/>
                        </a:cubicBezTo>
                        <a:cubicBezTo>
                          <a:pt x="6849921" y="2820829"/>
                          <a:pt x="6864251" y="2741608"/>
                          <a:pt x="6700882" y="2771656"/>
                        </a:cubicBezTo>
                        <a:cubicBezTo>
                          <a:pt x="6537513" y="2801704"/>
                          <a:pt x="6200339" y="2726293"/>
                          <a:pt x="6030794" y="2771656"/>
                        </a:cubicBezTo>
                        <a:cubicBezTo>
                          <a:pt x="5861249" y="2817019"/>
                          <a:pt x="5864994" y="2760809"/>
                          <a:pt x="5769573" y="2771656"/>
                        </a:cubicBezTo>
                        <a:cubicBezTo>
                          <a:pt x="5674152" y="2782503"/>
                          <a:pt x="5266015" y="2758045"/>
                          <a:pt x="5099485" y="2771656"/>
                        </a:cubicBezTo>
                        <a:cubicBezTo>
                          <a:pt x="4932955" y="2785267"/>
                          <a:pt x="4885054" y="2764442"/>
                          <a:pt x="4736047" y="2771656"/>
                        </a:cubicBezTo>
                        <a:cubicBezTo>
                          <a:pt x="4587040" y="2778870"/>
                          <a:pt x="4580841" y="2749991"/>
                          <a:pt x="4474826" y="2771656"/>
                        </a:cubicBezTo>
                        <a:cubicBezTo>
                          <a:pt x="4368811" y="2793321"/>
                          <a:pt x="4213694" y="2760146"/>
                          <a:pt x="4111388" y="2771656"/>
                        </a:cubicBezTo>
                        <a:cubicBezTo>
                          <a:pt x="4009082" y="2783166"/>
                          <a:pt x="3714933" y="2765227"/>
                          <a:pt x="3441300" y="2771656"/>
                        </a:cubicBezTo>
                        <a:cubicBezTo>
                          <a:pt x="3167667" y="2778085"/>
                          <a:pt x="3252989" y="2738232"/>
                          <a:pt x="3077863" y="2771656"/>
                        </a:cubicBezTo>
                        <a:cubicBezTo>
                          <a:pt x="2902737" y="2805080"/>
                          <a:pt x="2873271" y="2765136"/>
                          <a:pt x="2816642" y="2771656"/>
                        </a:cubicBezTo>
                        <a:cubicBezTo>
                          <a:pt x="2760013" y="2778176"/>
                          <a:pt x="2587097" y="2748222"/>
                          <a:pt x="2453204" y="2771656"/>
                        </a:cubicBezTo>
                        <a:cubicBezTo>
                          <a:pt x="2319311" y="2795090"/>
                          <a:pt x="2135390" y="2747878"/>
                          <a:pt x="1987550" y="2771656"/>
                        </a:cubicBezTo>
                        <a:cubicBezTo>
                          <a:pt x="1839710" y="2795434"/>
                          <a:pt x="1611021" y="2713746"/>
                          <a:pt x="1419678" y="2771656"/>
                        </a:cubicBezTo>
                        <a:cubicBezTo>
                          <a:pt x="1228335" y="2829566"/>
                          <a:pt x="1229332" y="2755134"/>
                          <a:pt x="1056241" y="2771656"/>
                        </a:cubicBezTo>
                        <a:cubicBezTo>
                          <a:pt x="883150" y="2788178"/>
                          <a:pt x="370658" y="2685627"/>
                          <a:pt x="0" y="2771656"/>
                        </a:cubicBezTo>
                        <a:cubicBezTo>
                          <a:pt x="-48816" y="2644639"/>
                          <a:pt x="42495" y="2428421"/>
                          <a:pt x="0" y="2217325"/>
                        </a:cubicBezTo>
                        <a:cubicBezTo>
                          <a:pt x="-42495" y="2006229"/>
                          <a:pt x="26949" y="1792890"/>
                          <a:pt x="0" y="1662994"/>
                        </a:cubicBezTo>
                        <a:cubicBezTo>
                          <a:pt x="-26949" y="1533098"/>
                          <a:pt x="37973" y="1229476"/>
                          <a:pt x="0" y="1108662"/>
                        </a:cubicBezTo>
                        <a:cubicBezTo>
                          <a:pt x="-37973" y="987848"/>
                          <a:pt x="2532" y="752357"/>
                          <a:pt x="0" y="554331"/>
                        </a:cubicBezTo>
                        <a:cubicBezTo>
                          <a:pt x="-2532" y="356305"/>
                          <a:pt x="21110" y="164253"/>
                          <a:pt x="0" y="0"/>
                        </a:cubicBezTo>
                        <a:close/>
                      </a:path>
                    </a:pathLst>
                  </a:custGeom>
                  <ask:type>
                    <ask:lineSketchNone/>
                  </ask:type>
                </ask:lineSketchStyleProps>
              </a:ext>
            </a:extLst>
          </a:ln>
        </p:spPr>
        <p:txBody>
          <a:bodyPr wrap="square">
            <a:spAutoFit/>
          </a:bodyPr>
          <a:lstStyle/>
          <a:p>
            <a:pPr>
              <a:lnSpc>
                <a:spcPct val="200000"/>
              </a:lnSpc>
              <a:buFont typeface="Arial" panose="020B0604020202020204" pitchFamily="34" charset="0"/>
              <a:buChar char="•"/>
            </a:pP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IP related disputes. </a:t>
            </a:r>
          </a:p>
          <a:p>
            <a:pPr>
              <a:lnSpc>
                <a:spcPct val="200000"/>
              </a:lnSpc>
              <a:buFont typeface="Arial" panose="020B0604020202020204" pitchFamily="34" charset="0"/>
              <a:buChar char="•"/>
            </a:pP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Banking and financial services disputes. </a:t>
            </a:r>
          </a:p>
          <a:p>
            <a:pPr>
              <a:lnSpc>
                <a:spcPct val="200000"/>
              </a:lnSpc>
              <a:buFont typeface="Arial" panose="020B0604020202020204" pitchFamily="34" charset="0"/>
              <a:buChar char="•"/>
            </a:pP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Disputes relating to recourse lending transactions. </a:t>
            </a:r>
          </a:p>
          <a:p>
            <a:pPr>
              <a:lnSpc>
                <a:spcPct val="200000"/>
              </a:lnSpc>
              <a:buFont typeface="Arial" panose="020B0604020202020204" pitchFamily="34" charset="0"/>
              <a:buChar char="•"/>
            </a:pP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Disputes arising from regulations concerning stock exchanges, anti-trust suits, agency, distributorship and dealership contracts, brokerage agreements. </a:t>
            </a:r>
          </a:p>
          <a:p>
            <a:pPr>
              <a:lnSpc>
                <a:spcPct val="200000"/>
              </a:lnSpc>
              <a:buFont typeface="Arial" panose="020B0604020202020204" pitchFamily="34" charset="0"/>
              <a:buChar char="•"/>
            </a:pP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Disputes relating to publishing contracts. </a:t>
            </a:r>
          </a:p>
          <a:p>
            <a:pPr>
              <a:lnSpc>
                <a:spcPct val="200000"/>
              </a:lnSpc>
              <a:buFont typeface="Arial" panose="020B0604020202020204" pitchFamily="34" charset="0"/>
              <a:buChar char="•"/>
            </a:pP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Disputes relating to business or asset acquisitions, mergers and reorganisations. </a:t>
            </a:r>
          </a:p>
        </p:txBody>
      </p:sp>
    </p:spTree>
    <p:extLst>
      <p:ext uri="{BB962C8B-B14F-4D97-AF65-F5344CB8AC3E}">
        <p14:creationId xmlns:p14="http://schemas.microsoft.com/office/powerpoint/2010/main" val="62694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object 8"/>
          <p:cNvSpPr/>
          <p:nvPr/>
        </p:nvSpPr>
        <p:spPr>
          <a:xfrm>
            <a:off x="1365250" y="0"/>
            <a:ext cx="18738850" cy="4673615"/>
          </a:xfrm>
          <a:custGeom>
            <a:avLst/>
            <a:gdLst/>
            <a:ahLst/>
            <a:cxnLst/>
            <a:rect l="l" t="t" r="r" b="b"/>
            <a:pathLst>
              <a:path w="20104100" h="5717540">
                <a:moveTo>
                  <a:pt x="0" y="0"/>
                </a:moveTo>
                <a:lnTo>
                  <a:pt x="16648644" y="5717522"/>
                </a:lnTo>
                <a:lnTo>
                  <a:pt x="20104100" y="722485"/>
                </a:lnTo>
              </a:path>
            </a:pathLst>
          </a:custGeom>
          <a:ln w="10469">
            <a:solidFill>
              <a:srgbClr val="FFFFFF"/>
            </a:solidFill>
          </a:ln>
        </p:spPr>
        <p:txBody>
          <a:bodyPr wrap="square" lIns="0" tIns="0" rIns="0" bIns="0" rtlCol="0"/>
          <a:lstStyle/>
          <a:p>
            <a:endParaRPr>
              <a:solidFill>
                <a:schemeClr val="bg1"/>
              </a:solidFill>
            </a:endParaRPr>
          </a:p>
        </p:txBody>
      </p:sp>
      <p:pic>
        <p:nvPicPr>
          <p:cNvPr id="9" name="object 9"/>
          <p:cNvPicPr/>
          <p:nvPr/>
        </p:nvPicPr>
        <p:blipFill>
          <a:blip r:embed="rId2" cstate="print"/>
          <a:stretch>
            <a:fillRect/>
          </a:stretch>
        </p:blipFill>
        <p:spPr>
          <a:xfrm>
            <a:off x="1922088" y="0"/>
            <a:ext cx="18186548" cy="4305142"/>
          </a:xfrm>
          <a:prstGeom prst="rect">
            <a:avLst/>
          </a:prstGeom>
        </p:spPr>
      </p:pic>
      <p:sp>
        <p:nvSpPr>
          <p:cNvPr id="3" name="object 3"/>
          <p:cNvSpPr txBox="1"/>
          <p:nvPr/>
        </p:nvSpPr>
        <p:spPr>
          <a:xfrm>
            <a:off x="984250" y="4740203"/>
            <a:ext cx="10589986" cy="1552989"/>
          </a:xfrm>
          <a:prstGeom prst="rect">
            <a:avLst/>
          </a:prstGeom>
        </p:spPr>
        <p:txBody>
          <a:bodyPr vert="horz" wrap="square" lIns="0" tIns="13970" rIns="0" bIns="0" rtlCol="0">
            <a:spAutoFit/>
          </a:bodyPr>
          <a:lstStyle/>
          <a:p>
            <a:pPr marL="342900" indent="-342900" algn="just">
              <a:buFont typeface="Wingdings" pitchFamily="2" charset="2"/>
              <a:buChar char="Ø"/>
            </a:pPr>
            <a:r>
              <a:rPr lang="en-GB" sz="20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With regards to cases that are within the scope of the abovementioned commercial disputes, mediation is prescribed as a compulsory prerequisite before filing a lawsuit. </a:t>
            </a:r>
          </a:p>
          <a:p>
            <a:pPr marL="342900" indent="-342900" algn="just">
              <a:buFont typeface="Wingdings" pitchFamily="2" charset="2"/>
              <a:buChar char="Ø"/>
            </a:pP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7" name="Group 36">
            <a:extLst>
              <a:ext uri="{FF2B5EF4-FFF2-40B4-BE49-F238E27FC236}">
                <a16:creationId xmlns:a16="http://schemas.microsoft.com/office/drawing/2014/main" id="{266EACC1-0C9C-5757-7F50-B6C6432D1EAE}"/>
              </a:ext>
            </a:extLst>
          </p:cNvPr>
          <p:cNvGrpSpPr/>
          <p:nvPr/>
        </p:nvGrpSpPr>
        <p:grpSpPr>
          <a:xfrm>
            <a:off x="16148050" y="9620250"/>
            <a:ext cx="3643454" cy="1476701"/>
            <a:chOff x="714881" y="9171672"/>
            <a:chExt cx="3643454" cy="1476701"/>
          </a:xfrm>
        </p:grpSpPr>
        <p:pic>
          <p:nvPicPr>
            <p:cNvPr id="38" name="object 14">
              <a:extLst>
                <a:ext uri="{FF2B5EF4-FFF2-40B4-BE49-F238E27FC236}">
                  <a16:creationId xmlns:a16="http://schemas.microsoft.com/office/drawing/2014/main" id="{7B4DB861-C983-4612-CE8D-A6788AA1900D}"/>
                </a:ext>
              </a:extLst>
            </p:cNvPr>
            <p:cNvPicPr/>
            <p:nvPr/>
          </p:nvPicPr>
          <p:blipFill>
            <a:blip r:embed="rId3" cstate="print"/>
            <a:stretch>
              <a:fillRect/>
            </a:stretch>
          </p:blipFill>
          <p:spPr>
            <a:xfrm>
              <a:off x="714881" y="9171672"/>
              <a:ext cx="1257085" cy="1476701"/>
            </a:xfrm>
            <a:prstGeom prst="rect">
              <a:avLst/>
            </a:prstGeom>
          </p:spPr>
        </p:pic>
        <p:sp>
          <p:nvSpPr>
            <p:cNvPr id="39" name="object 15">
              <a:extLst>
                <a:ext uri="{FF2B5EF4-FFF2-40B4-BE49-F238E27FC236}">
                  <a16:creationId xmlns:a16="http://schemas.microsoft.com/office/drawing/2014/main" id="{C73D0E57-177F-F18B-756E-6BB92E345750}"/>
                </a:ext>
              </a:extLst>
            </p:cNvPr>
            <p:cNvSpPr/>
            <p:nvPr/>
          </p:nvSpPr>
          <p:spPr>
            <a:xfrm>
              <a:off x="2221563" y="9671532"/>
              <a:ext cx="237172" cy="274320"/>
            </a:xfrm>
            <a:custGeom>
              <a:avLst/>
              <a:gdLst/>
              <a:ahLst/>
              <a:cxnLst/>
              <a:rect l="l" t="t" r="r" b="b"/>
              <a:pathLst>
                <a:path w="237489" h="274320">
                  <a:moveTo>
                    <a:pt x="151251" y="0"/>
                  </a:moveTo>
                  <a:lnTo>
                    <a:pt x="106422" y="3683"/>
                  </a:lnTo>
                  <a:lnTo>
                    <a:pt x="58289" y="22096"/>
                  </a:lnTo>
                  <a:lnTo>
                    <a:pt x="17524" y="65911"/>
                  </a:lnTo>
                  <a:lnTo>
                    <a:pt x="0" y="137156"/>
                  </a:lnTo>
                  <a:lnTo>
                    <a:pt x="3554" y="168652"/>
                  </a:lnTo>
                  <a:lnTo>
                    <a:pt x="26032" y="219576"/>
                  </a:lnTo>
                  <a:lnTo>
                    <a:pt x="72133" y="257041"/>
                  </a:lnTo>
                  <a:lnTo>
                    <a:pt x="132711" y="273170"/>
                  </a:lnTo>
                  <a:lnTo>
                    <a:pt x="156458" y="274313"/>
                  </a:lnTo>
                  <a:lnTo>
                    <a:pt x="173349" y="273551"/>
                  </a:lnTo>
                  <a:lnTo>
                    <a:pt x="192653" y="270884"/>
                  </a:lnTo>
                  <a:lnTo>
                    <a:pt x="212338" y="266058"/>
                  </a:lnTo>
                  <a:lnTo>
                    <a:pt x="228847" y="259200"/>
                  </a:lnTo>
                  <a:lnTo>
                    <a:pt x="158871" y="259200"/>
                  </a:lnTo>
                  <a:lnTo>
                    <a:pt x="134870" y="257168"/>
                  </a:lnTo>
                  <a:lnTo>
                    <a:pt x="88770" y="239007"/>
                  </a:lnTo>
                  <a:lnTo>
                    <a:pt x="56385" y="208528"/>
                  </a:lnTo>
                  <a:lnTo>
                    <a:pt x="34414" y="159127"/>
                  </a:lnTo>
                  <a:lnTo>
                    <a:pt x="30350" y="124965"/>
                  </a:lnTo>
                  <a:lnTo>
                    <a:pt x="32890" y="96009"/>
                  </a:lnTo>
                  <a:lnTo>
                    <a:pt x="50924" y="50925"/>
                  </a:lnTo>
                  <a:lnTo>
                    <a:pt x="84706" y="23620"/>
                  </a:lnTo>
                  <a:lnTo>
                    <a:pt x="122424" y="13589"/>
                  </a:lnTo>
                  <a:lnTo>
                    <a:pt x="139694" y="12954"/>
                  </a:lnTo>
                  <a:lnTo>
                    <a:pt x="237102" y="12954"/>
                  </a:lnTo>
                  <a:lnTo>
                    <a:pt x="237102" y="11176"/>
                  </a:lnTo>
                  <a:lnTo>
                    <a:pt x="236467" y="9779"/>
                  </a:lnTo>
                  <a:lnTo>
                    <a:pt x="218306" y="8255"/>
                  </a:lnTo>
                  <a:lnTo>
                    <a:pt x="210941" y="7239"/>
                  </a:lnTo>
                  <a:lnTo>
                    <a:pt x="196590" y="4445"/>
                  </a:lnTo>
                  <a:lnTo>
                    <a:pt x="183763" y="2413"/>
                  </a:lnTo>
                  <a:lnTo>
                    <a:pt x="168015" y="762"/>
                  </a:lnTo>
                  <a:lnTo>
                    <a:pt x="151251" y="0"/>
                  </a:lnTo>
                  <a:close/>
                </a:path>
              </a:pathLst>
            </a:custGeom>
            <a:solidFill>
              <a:srgbClr val="FFFFFF"/>
            </a:solidFill>
          </p:spPr>
          <p:txBody>
            <a:bodyPr wrap="square" lIns="0" tIns="0" rIns="0" bIns="0" rtlCol="0"/>
            <a:lstStyle/>
            <a:p>
              <a:endParaRPr>
                <a:solidFill>
                  <a:schemeClr val="bg1"/>
                </a:solidFill>
              </a:endParaRPr>
            </a:p>
          </p:txBody>
        </p:sp>
        <p:pic>
          <p:nvPicPr>
            <p:cNvPr id="40" name="object 16">
              <a:extLst>
                <a:ext uri="{FF2B5EF4-FFF2-40B4-BE49-F238E27FC236}">
                  <a16:creationId xmlns:a16="http://schemas.microsoft.com/office/drawing/2014/main" id="{0EF919F2-28E1-FFC7-574C-4774974ABEDC}"/>
                </a:ext>
              </a:extLst>
            </p:cNvPr>
            <p:cNvPicPr/>
            <p:nvPr/>
          </p:nvPicPr>
          <p:blipFill>
            <a:blip r:embed="rId4" cstate="print"/>
            <a:stretch>
              <a:fillRect/>
            </a:stretch>
          </p:blipFill>
          <p:spPr>
            <a:xfrm>
              <a:off x="2380280" y="9809667"/>
              <a:ext cx="101208" cy="121031"/>
            </a:xfrm>
            <a:prstGeom prst="rect">
              <a:avLst/>
            </a:prstGeom>
          </p:spPr>
        </p:pic>
        <p:sp>
          <p:nvSpPr>
            <p:cNvPr id="41" name="object 17">
              <a:extLst>
                <a:ext uri="{FF2B5EF4-FFF2-40B4-BE49-F238E27FC236}">
                  <a16:creationId xmlns:a16="http://schemas.microsoft.com/office/drawing/2014/main" id="{A747683B-C202-FCBA-8A61-B1676D624F04}"/>
                </a:ext>
              </a:extLst>
            </p:cNvPr>
            <p:cNvSpPr/>
            <p:nvPr/>
          </p:nvSpPr>
          <p:spPr>
            <a:xfrm>
              <a:off x="2361067" y="9673072"/>
              <a:ext cx="722295" cy="271145"/>
            </a:xfrm>
            <a:custGeom>
              <a:avLst/>
              <a:gdLst/>
              <a:ahLst/>
              <a:cxnLst/>
              <a:rect l="l" t="t" r="r" b="b"/>
              <a:pathLst>
                <a:path w="723264" h="271145">
                  <a:moveTo>
                    <a:pt x="97409" y="11430"/>
                  </a:moveTo>
                  <a:lnTo>
                    <a:pt x="0" y="11430"/>
                  </a:lnTo>
                  <a:lnTo>
                    <a:pt x="30607" y="13970"/>
                  </a:lnTo>
                  <a:lnTo>
                    <a:pt x="54610" y="20574"/>
                  </a:lnTo>
                  <a:lnTo>
                    <a:pt x="87249" y="48133"/>
                  </a:lnTo>
                  <a:lnTo>
                    <a:pt x="90170" y="68199"/>
                  </a:lnTo>
                  <a:lnTo>
                    <a:pt x="94361" y="68199"/>
                  </a:lnTo>
                  <a:lnTo>
                    <a:pt x="94996" y="66294"/>
                  </a:lnTo>
                  <a:lnTo>
                    <a:pt x="95377" y="38862"/>
                  </a:lnTo>
                  <a:lnTo>
                    <a:pt x="96266" y="24638"/>
                  </a:lnTo>
                  <a:lnTo>
                    <a:pt x="97409" y="11430"/>
                  </a:lnTo>
                  <a:close/>
                </a:path>
                <a:path w="723264" h="271145">
                  <a:moveTo>
                    <a:pt x="362953" y="220967"/>
                  </a:moveTo>
                  <a:lnTo>
                    <a:pt x="359016" y="220967"/>
                  </a:lnTo>
                  <a:lnTo>
                    <a:pt x="358381" y="222364"/>
                  </a:lnTo>
                  <a:lnTo>
                    <a:pt x="355460" y="235699"/>
                  </a:lnTo>
                  <a:lnTo>
                    <a:pt x="315709" y="255257"/>
                  </a:lnTo>
                  <a:lnTo>
                    <a:pt x="274688" y="250050"/>
                  </a:lnTo>
                  <a:lnTo>
                    <a:pt x="266687" y="226555"/>
                  </a:lnTo>
                  <a:lnTo>
                    <a:pt x="266687" y="134099"/>
                  </a:lnTo>
                  <a:lnTo>
                    <a:pt x="267449" y="133083"/>
                  </a:lnTo>
                  <a:lnTo>
                    <a:pt x="333616" y="136258"/>
                  </a:lnTo>
                  <a:lnTo>
                    <a:pt x="339585" y="160515"/>
                  </a:lnTo>
                  <a:lnTo>
                    <a:pt x="340347" y="161912"/>
                  </a:lnTo>
                  <a:lnTo>
                    <a:pt x="344538" y="161912"/>
                  </a:lnTo>
                  <a:lnTo>
                    <a:pt x="344538" y="151752"/>
                  </a:lnTo>
                  <a:lnTo>
                    <a:pt x="345300" y="139814"/>
                  </a:lnTo>
                  <a:lnTo>
                    <a:pt x="347205" y="120523"/>
                  </a:lnTo>
                  <a:lnTo>
                    <a:pt x="348856" y="115189"/>
                  </a:lnTo>
                  <a:lnTo>
                    <a:pt x="348856" y="110998"/>
                  </a:lnTo>
                  <a:lnTo>
                    <a:pt x="348094" y="110363"/>
                  </a:lnTo>
                  <a:lnTo>
                    <a:pt x="345681" y="110363"/>
                  </a:lnTo>
                  <a:lnTo>
                    <a:pt x="338569" y="118364"/>
                  </a:lnTo>
                  <a:lnTo>
                    <a:pt x="333616" y="119126"/>
                  </a:lnTo>
                  <a:lnTo>
                    <a:pt x="325107" y="119761"/>
                  </a:lnTo>
                  <a:lnTo>
                    <a:pt x="313550" y="120142"/>
                  </a:lnTo>
                  <a:lnTo>
                    <a:pt x="267068" y="120523"/>
                  </a:lnTo>
                  <a:lnTo>
                    <a:pt x="266814" y="119761"/>
                  </a:lnTo>
                  <a:lnTo>
                    <a:pt x="266687" y="17526"/>
                  </a:lnTo>
                  <a:lnTo>
                    <a:pt x="267449" y="16510"/>
                  </a:lnTo>
                  <a:lnTo>
                    <a:pt x="307708" y="17145"/>
                  </a:lnTo>
                  <a:lnTo>
                    <a:pt x="317360" y="17526"/>
                  </a:lnTo>
                  <a:lnTo>
                    <a:pt x="344538" y="44958"/>
                  </a:lnTo>
                  <a:lnTo>
                    <a:pt x="345300" y="46736"/>
                  </a:lnTo>
                  <a:lnTo>
                    <a:pt x="348856" y="46736"/>
                  </a:lnTo>
                  <a:lnTo>
                    <a:pt x="349872" y="42799"/>
                  </a:lnTo>
                  <a:lnTo>
                    <a:pt x="350507" y="38608"/>
                  </a:lnTo>
                  <a:lnTo>
                    <a:pt x="351269" y="23114"/>
                  </a:lnTo>
                  <a:lnTo>
                    <a:pt x="352793" y="9779"/>
                  </a:lnTo>
                  <a:lnTo>
                    <a:pt x="354444" y="5588"/>
                  </a:lnTo>
                  <a:lnTo>
                    <a:pt x="354444" y="1397"/>
                  </a:lnTo>
                  <a:lnTo>
                    <a:pt x="354063" y="0"/>
                  </a:lnTo>
                  <a:lnTo>
                    <a:pt x="351269" y="0"/>
                  </a:lnTo>
                  <a:lnTo>
                    <a:pt x="349872" y="1397"/>
                  </a:lnTo>
                  <a:lnTo>
                    <a:pt x="348094" y="1778"/>
                  </a:lnTo>
                  <a:lnTo>
                    <a:pt x="251828" y="3937"/>
                  </a:lnTo>
                  <a:lnTo>
                    <a:pt x="229603" y="2794"/>
                  </a:lnTo>
                  <a:lnTo>
                    <a:pt x="208013" y="2794"/>
                  </a:lnTo>
                  <a:lnTo>
                    <a:pt x="206235" y="3556"/>
                  </a:lnTo>
                  <a:lnTo>
                    <a:pt x="206235" y="6985"/>
                  </a:lnTo>
                  <a:lnTo>
                    <a:pt x="207632" y="7747"/>
                  </a:lnTo>
                  <a:lnTo>
                    <a:pt x="212204" y="7747"/>
                  </a:lnTo>
                  <a:lnTo>
                    <a:pt x="218173" y="8128"/>
                  </a:lnTo>
                  <a:lnTo>
                    <a:pt x="232778" y="11176"/>
                  </a:lnTo>
                  <a:lnTo>
                    <a:pt x="235572" y="16764"/>
                  </a:lnTo>
                  <a:lnTo>
                    <a:pt x="236842" y="198234"/>
                  </a:lnTo>
                  <a:lnTo>
                    <a:pt x="236715" y="211696"/>
                  </a:lnTo>
                  <a:lnTo>
                    <a:pt x="233794" y="252844"/>
                  </a:lnTo>
                  <a:lnTo>
                    <a:pt x="225031" y="262115"/>
                  </a:lnTo>
                  <a:lnTo>
                    <a:pt x="217538" y="263512"/>
                  </a:lnTo>
                  <a:lnTo>
                    <a:pt x="212204" y="263512"/>
                  </a:lnTo>
                  <a:lnTo>
                    <a:pt x="211442" y="264528"/>
                  </a:lnTo>
                  <a:lnTo>
                    <a:pt x="211442" y="267703"/>
                  </a:lnTo>
                  <a:lnTo>
                    <a:pt x="213347" y="268465"/>
                  </a:lnTo>
                  <a:lnTo>
                    <a:pt x="222618" y="268465"/>
                  </a:lnTo>
                  <a:lnTo>
                    <a:pt x="230619" y="267703"/>
                  </a:lnTo>
                  <a:lnTo>
                    <a:pt x="237731" y="267703"/>
                  </a:lnTo>
                  <a:lnTo>
                    <a:pt x="245097" y="267322"/>
                  </a:lnTo>
                  <a:lnTo>
                    <a:pt x="256527" y="267322"/>
                  </a:lnTo>
                  <a:lnTo>
                    <a:pt x="279387" y="268465"/>
                  </a:lnTo>
                  <a:lnTo>
                    <a:pt x="320662" y="269354"/>
                  </a:lnTo>
                  <a:lnTo>
                    <a:pt x="358381" y="260337"/>
                  </a:lnTo>
                  <a:lnTo>
                    <a:pt x="362953" y="226555"/>
                  </a:lnTo>
                  <a:lnTo>
                    <a:pt x="362953" y="220967"/>
                  </a:lnTo>
                  <a:close/>
                </a:path>
                <a:path w="723264" h="271145">
                  <a:moveTo>
                    <a:pt x="722731" y="131940"/>
                  </a:moveTo>
                  <a:lnTo>
                    <a:pt x="719937" y="102997"/>
                  </a:lnTo>
                  <a:lnTo>
                    <a:pt x="712444" y="78613"/>
                  </a:lnTo>
                  <a:lnTo>
                    <a:pt x="701522" y="58674"/>
                  </a:lnTo>
                  <a:lnTo>
                    <a:pt x="691362" y="45948"/>
                  </a:lnTo>
                  <a:lnTo>
                    <a:pt x="691362" y="142735"/>
                  </a:lnTo>
                  <a:lnTo>
                    <a:pt x="689457" y="166992"/>
                  </a:lnTo>
                  <a:lnTo>
                    <a:pt x="675373" y="210426"/>
                  </a:lnTo>
                  <a:lnTo>
                    <a:pt x="646163" y="240271"/>
                  </a:lnTo>
                  <a:lnTo>
                    <a:pt x="603872" y="256908"/>
                  </a:lnTo>
                  <a:lnTo>
                    <a:pt x="579996" y="259067"/>
                  </a:lnTo>
                  <a:lnTo>
                    <a:pt x="553961" y="257797"/>
                  </a:lnTo>
                  <a:lnTo>
                    <a:pt x="518909" y="240398"/>
                  </a:lnTo>
                  <a:lnTo>
                    <a:pt x="516331" y="191884"/>
                  </a:lnTo>
                  <a:lnTo>
                    <a:pt x="516369" y="20574"/>
                  </a:lnTo>
                  <a:lnTo>
                    <a:pt x="517512" y="18796"/>
                  </a:lnTo>
                  <a:lnTo>
                    <a:pt x="523354" y="16002"/>
                  </a:lnTo>
                  <a:lnTo>
                    <a:pt x="536308" y="14986"/>
                  </a:lnTo>
                  <a:lnTo>
                    <a:pt x="543293" y="14986"/>
                  </a:lnTo>
                  <a:lnTo>
                    <a:pt x="603745" y="21717"/>
                  </a:lnTo>
                  <a:lnTo>
                    <a:pt x="657720" y="54610"/>
                  </a:lnTo>
                  <a:lnTo>
                    <a:pt x="679932" y="87630"/>
                  </a:lnTo>
                  <a:lnTo>
                    <a:pt x="691362" y="142735"/>
                  </a:lnTo>
                  <a:lnTo>
                    <a:pt x="691362" y="45948"/>
                  </a:lnTo>
                  <a:lnTo>
                    <a:pt x="688949" y="42926"/>
                  </a:lnTo>
                  <a:lnTo>
                    <a:pt x="654291" y="18542"/>
                  </a:lnTo>
                  <a:lnTo>
                    <a:pt x="642607" y="14986"/>
                  </a:lnTo>
                  <a:lnTo>
                    <a:pt x="616064" y="6858"/>
                  </a:lnTo>
                  <a:lnTo>
                    <a:pt x="588886" y="4191"/>
                  </a:lnTo>
                  <a:lnTo>
                    <a:pt x="579234" y="3175"/>
                  </a:lnTo>
                  <a:lnTo>
                    <a:pt x="548627" y="3048"/>
                  </a:lnTo>
                  <a:lnTo>
                    <a:pt x="532879" y="3175"/>
                  </a:lnTo>
                  <a:lnTo>
                    <a:pt x="501383" y="4191"/>
                  </a:lnTo>
                  <a:lnTo>
                    <a:pt x="474459" y="3175"/>
                  </a:lnTo>
                  <a:lnTo>
                    <a:pt x="461759" y="3048"/>
                  </a:lnTo>
                  <a:lnTo>
                    <a:pt x="457949" y="3048"/>
                  </a:lnTo>
                  <a:lnTo>
                    <a:pt x="456171" y="3810"/>
                  </a:lnTo>
                  <a:lnTo>
                    <a:pt x="456171" y="7239"/>
                  </a:lnTo>
                  <a:lnTo>
                    <a:pt x="457568" y="8001"/>
                  </a:lnTo>
                  <a:lnTo>
                    <a:pt x="462140" y="8001"/>
                  </a:lnTo>
                  <a:lnTo>
                    <a:pt x="468109" y="8382"/>
                  </a:lnTo>
                  <a:lnTo>
                    <a:pt x="486524" y="50546"/>
                  </a:lnTo>
                  <a:lnTo>
                    <a:pt x="486651" y="191884"/>
                  </a:lnTo>
                  <a:lnTo>
                    <a:pt x="486397" y="208902"/>
                  </a:lnTo>
                  <a:lnTo>
                    <a:pt x="483476" y="252336"/>
                  </a:lnTo>
                  <a:lnTo>
                    <a:pt x="474713" y="261480"/>
                  </a:lnTo>
                  <a:lnTo>
                    <a:pt x="471538" y="262242"/>
                  </a:lnTo>
                  <a:lnTo>
                    <a:pt x="467474" y="262877"/>
                  </a:lnTo>
                  <a:lnTo>
                    <a:pt x="462140" y="262877"/>
                  </a:lnTo>
                  <a:lnTo>
                    <a:pt x="461505" y="264020"/>
                  </a:lnTo>
                  <a:lnTo>
                    <a:pt x="461505" y="267068"/>
                  </a:lnTo>
                  <a:lnTo>
                    <a:pt x="463156" y="267830"/>
                  </a:lnTo>
                  <a:lnTo>
                    <a:pt x="472300" y="267830"/>
                  </a:lnTo>
                  <a:lnTo>
                    <a:pt x="480301" y="267068"/>
                  </a:lnTo>
                  <a:lnTo>
                    <a:pt x="487286" y="267068"/>
                  </a:lnTo>
                  <a:lnTo>
                    <a:pt x="494652" y="266687"/>
                  </a:lnTo>
                  <a:lnTo>
                    <a:pt x="501383" y="266687"/>
                  </a:lnTo>
                  <a:lnTo>
                    <a:pt x="542150" y="269608"/>
                  </a:lnTo>
                  <a:lnTo>
                    <a:pt x="567169" y="270751"/>
                  </a:lnTo>
                  <a:lnTo>
                    <a:pt x="618985" y="266687"/>
                  </a:lnTo>
                  <a:lnTo>
                    <a:pt x="632980" y="259067"/>
                  </a:lnTo>
                  <a:lnTo>
                    <a:pt x="685012" y="230746"/>
                  </a:lnTo>
                  <a:lnTo>
                    <a:pt x="711301" y="189979"/>
                  </a:lnTo>
                  <a:lnTo>
                    <a:pt x="722731" y="131940"/>
                  </a:lnTo>
                  <a:close/>
                </a:path>
              </a:pathLst>
            </a:custGeom>
            <a:solidFill>
              <a:srgbClr val="FFFFFF"/>
            </a:solidFill>
          </p:spPr>
          <p:txBody>
            <a:bodyPr wrap="square" lIns="0" tIns="0" rIns="0" bIns="0" rtlCol="0"/>
            <a:lstStyle/>
            <a:p>
              <a:endParaRPr>
                <a:solidFill>
                  <a:schemeClr val="bg1"/>
                </a:solidFill>
              </a:endParaRPr>
            </a:p>
          </p:txBody>
        </p:sp>
        <p:pic>
          <p:nvPicPr>
            <p:cNvPr id="42" name="object 18">
              <a:extLst>
                <a:ext uri="{FF2B5EF4-FFF2-40B4-BE49-F238E27FC236}">
                  <a16:creationId xmlns:a16="http://schemas.microsoft.com/office/drawing/2014/main" id="{87766D0A-CC44-E2DE-574E-C2BDC495116B}"/>
                </a:ext>
              </a:extLst>
            </p:cNvPr>
            <p:cNvPicPr/>
            <p:nvPr/>
          </p:nvPicPr>
          <p:blipFill>
            <a:blip r:embed="rId5" cstate="print"/>
            <a:stretch>
              <a:fillRect/>
            </a:stretch>
          </p:blipFill>
          <p:spPr>
            <a:xfrm>
              <a:off x="3363720" y="9804966"/>
              <a:ext cx="254928" cy="136017"/>
            </a:xfrm>
            <a:prstGeom prst="rect">
              <a:avLst/>
            </a:prstGeom>
          </p:spPr>
        </p:pic>
        <p:sp>
          <p:nvSpPr>
            <p:cNvPr id="43" name="object 19">
              <a:extLst>
                <a:ext uri="{FF2B5EF4-FFF2-40B4-BE49-F238E27FC236}">
                  <a16:creationId xmlns:a16="http://schemas.microsoft.com/office/drawing/2014/main" id="{33758950-F80C-84EF-88FB-46BA8449891D}"/>
                </a:ext>
              </a:extLst>
            </p:cNvPr>
            <p:cNvSpPr/>
            <p:nvPr/>
          </p:nvSpPr>
          <p:spPr>
            <a:xfrm>
              <a:off x="3364397" y="9681057"/>
              <a:ext cx="90683" cy="255270"/>
            </a:xfrm>
            <a:custGeom>
              <a:avLst/>
              <a:gdLst/>
              <a:ahLst/>
              <a:cxnLst/>
              <a:rect l="l" t="t" r="r" b="b"/>
              <a:pathLst>
                <a:path w="90804" h="255270">
                  <a:moveTo>
                    <a:pt x="72895" y="0"/>
                  </a:moveTo>
                  <a:lnTo>
                    <a:pt x="0" y="0"/>
                  </a:lnTo>
                  <a:lnTo>
                    <a:pt x="5967" y="381"/>
                  </a:lnTo>
                  <a:lnTo>
                    <a:pt x="8761" y="1016"/>
                  </a:lnTo>
                  <a:lnTo>
                    <a:pt x="24509" y="190875"/>
                  </a:lnTo>
                  <a:lnTo>
                    <a:pt x="24382" y="203447"/>
                  </a:lnTo>
                  <a:lnTo>
                    <a:pt x="21461" y="244468"/>
                  </a:lnTo>
                  <a:lnTo>
                    <a:pt x="12698" y="253612"/>
                  </a:lnTo>
                  <a:lnTo>
                    <a:pt x="9396" y="254374"/>
                  </a:lnTo>
                  <a:lnTo>
                    <a:pt x="5205" y="255009"/>
                  </a:lnTo>
                  <a:lnTo>
                    <a:pt x="78864" y="255009"/>
                  </a:lnTo>
                  <a:lnTo>
                    <a:pt x="68323" y="253612"/>
                  </a:lnTo>
                  <a:lnTo>
                    <a:pt x="52957" y="203447"/>
                  </a:lnTo>
                  <a:lnTo>
                    <a:pt x="52830" y="123948"/>
                  </a:lnTo>
                  <a:lnTo>
                    <a:pt x="90421" y="123948"/>
                  </a:lnTo>
                  <a:lnTo>
                    <a:pt x="84452" y="117599"/>
                  </a:lnTo>
                  <a:lnTo>
                    <a:pt x="52830" y="117599"/>
                  </a:lnTo>
                  <a:lnTo>
                    <a:pt x="52830" y="42543"/>
                  </a:lnTo>
                  <a:lnTo>
                    <a:pt x="57021" y="2794"/>
                  </a:lnTo>
                  <a:lnTo>
                    <a:pt x="72895" y="0"/>
                  </a:lnTo>
                  <a:close/>
                </a:path>
              </a:pathLst>
            </a:custGeom>
            <a:solidFill>
              <a:srgbClr val="FFFFFF"/>
            </a:solidFill>
          </p:spPr>
          <p:txBody>
            <a:bodyPr wrap="square" lIns="0" tIns="0" rIns="0" bIns="0" rtlCol="0"/>
            <a:lstStyle/>
            <a:p>
              <a:endParaRPr>
                <a:solidFill>
                  <a:schemeClr val="bg1"/>
                </a:solidFill>
              </a:endParaRPr>
            </a:p>
          </p:txBody>
        </p:sp>
        <p:pic>
          <p:nvPicPr>
            <p:cNvPr id="44" name="object 20">
              <a:extLst>
                <a:ext uri="{FF2B5EF4-FFF2-40B4-BE49-F238E27FC236}">
                  <a16:creationId xmlns:a16="http://schemas.microsoft.com/office/drawing/2014/main" id="{97431A82-3CA2-B64B-59FC-4D74C75CAD6F}"/>
                </a:ext>
              </a:extLst>
            </p:cNvPr>
            <p:cNvPicPr/>
            <p:nvPr/>
          </p:nvPicPr>
          <p:blipFill>
            <a:blip r:embed="rId6" cstate="print"/>
            <a:stretch>
              <a:fillRect/>
            </a:stretch>
          </p:blipFill>
          <p:spPr>
            <a:xfrm>
              <a:off x="3358520" y="9676062"/>
              <a:ext cx="223092" cy="122555"/>
            </a:xfrm>
            <a:prstGeom prst="rect">
              <a:avLst/>
            </a:prstGeom>
          </p:spPr>
        </p:pic>
        <p:pic>
          <p:nvPicPr>
            <p:cNvPr id="45" name="object 21">
              <a:extLst>
                <a:ext uri="{FF2B5EF4-FFF2-40B4-BE49-F238E27FC236}">
                  <a16:creationId xmlns:a16="http://schemas.microsoft.com/office/drawing/2014/main" id="{A7DC3C8C-9A56-8831-04E5-B245340776D0}"/>
                </a:ext>
              </a:extLst>
            </p:cNvPr>
            <p:cNvPicPr/>
            <p:nvPr/>
          </p:nvPicPr>
          <p:blipFill>
            <a:blip r:embed="rId7" cstate="print"/>
            <a:stretch>
              <a:fillRect/>
            </a:stretch>
          </p:blipFill>
          <p:spPr>
            <a:xfrm>
              <a:off x="3656722" y="9676062"/>
              <a:ext cx="180831" cy="266230"/>
            </a:xfrm>
            <a:prstGeom prst="rect">
              <a:avLst/>
            </a:prstGeom>
          </p:spPr>
        </p:pic>
        <p:sp>
          <p:nvSpPr>
            <p:cNvPr id="46" name="object 22">
              <a:extLst>
                <a:ext uri="{FF2B5EF4-FFF2-40B4-BE49-F238E27FC236}">
                  <a16:creationId xmlns:a16="http://schemas.microsoft.com/office/drawing/2014/main" id="{C13CF1AC-C620-CA80-F363-9864243A45AB}"/>
                </a:ext>
              </a:extLst>
            </p:cNvPr>
            <p:cNvSpPr/>
            <p:nvPr/>
          </p:nvSpPr>
          <p:spPr>
            <a:xfrm>
              <a:off x="3889581" y="9935943"/>
              <a:ext cx="79269" cy="5080"/>
            </a:xfrm>
            <a:custGeom>
              <a:avLst/>
              <a:gdLst/>
              <a:ahLst/>
              <a:cxnLst/>
              <a:rect l="l" t="t" r="r" b="b"/>
              <a:pathLst>
                <a:path w="79375" h="5079">
                  <a:moveTo>
                    <a:pt x="78104" y="0"/>
                  </a:moveTo>
                  <a:lnTo>
                    <a:pt x="1396" y="0"/>
                  </a:lnTo>
                  <a:lnTo>
                    <a:pt x="0" y="634"/>
                  </a:lnTo>
                  <a:lnTo>
                    <a:pt x="0" y="4190"/>
                  </a:lnTo>
                  <a:lnTo>
                    <a:pt x="2158" y="4952"/>
                  </a:lnTo>
                  <a:lnTo>
                    <a:pt x="19303" y="4698"/>
                  </a:lnTo>
                  <a:lnTo>
                    <a:pt x="46481" y="3809"/>
                  </a:lnTo>
                  <a:lnTo>
                    <a:pt x="51180" y="3936"/>
                  </a:lnTo>
                  <a:lnTo>
                    <a:pt x="73787" y="4952"/>
                  </a:lnTo>
                  <a:lnTo>
                    <a:pt x="77088" y="4825"/>
                  </a:lnTo>
                  <a:lnTo>
                    <a:pt x="79120" y="4190"/>
                  </a:lnTo>
                  <a:lnTo>
                    <a:pt x="79120" y="634"/>
                  </a:lnTo>
                  <a:lnTo>
                    <a:pt x="78104" y="0"/>
                  </a:lnTo>
                  <a:close/>
                </a:path>
              </a:pathLst>
            </a:custGeom>
            <a:solidFill>
              <a:srgbClr val="FFFFFF"/>
            </a:solidFill>
          </p:spPr>
          <p:txBody>
            <a:bodyPr wrap="square" lIns="0" tIns="0" rIns="0" bIns="0" rtlCol="0"/>
            <a:lstStyle/>
            <a:p>
              <a:endParaRPr>
                <a:solidFill>
                  <a:schemeClr val="bg1"/>
                </a:solidFill>
              </a:endParaRPr>
            </a:p>
          </p:txBody>
        </p:sp>
        <p:pic>
          <p:nvPicPr>
            <p:cNvPr id="47" name="object 23">
              <a:extLst>
                <a:ext uri="{FF2B5EF4-FFF2-40B4-BE49-F238E27FC236}">
                  <a16:creationId xmlns:a16="http://schemas.microsoft.com/office/drawing/2014/main" id="{D86EAB51-F241-2AFF-45B9-EC7EE5F4EB3D}"/>
                </a:ext>
              </a:extLst>
            </p:cNvPr>
            <p:cNvPicPr/>
            <p:nvPr/>
          </p:nvPicPr>
          <p:blipFill>
            <a:blip r:embed="rId8" cstate="print"/>
            <a:stretch>
              <a:fillRect/>
            </a:stretch>
          </p:blipFill>
          <p:spPr>
            <a:xfrm>
              <a:off x="4055194" y="9837607"/>
              <a:ext cx="102225" cy="103122"/>
            </a:xfrm>
            <a:prstGeom prst="rect">
              <a:avLst/>
            </a:prstGeom>
          </p:spPr>
        </p:pic>
        <p:sp>
          <p:nvSpPr>
            <p:cNvPr id="48" name="object 24">
              <a:extLst>
                <a:ext uri="{FF2B5EF4-FFF2-40B4-BE49-F238E27FC236}">
                  <a16:creationId xmlns:a16="http://schemas.microsoft.com/office/drawing/2014/main" id="{5F5104B9-138B-CF35-2C43-54D779278548}"/>
                </a:ext>
              </a:extLst>
            </p:cNvPr>
            <p:cNvSpPr/>
            <p:nvPr/>
          </p:nvSpPr>
          <p:spPr>
            <a:xfrm>
              <a:off x="3895166" y="9671532"/>
              <a:ext cx="192147" cy="264795"/>
            </a:xfrm>
            <a:custGeom>
              <a:avLst/>
              <a:gdLst/>
              <a:ahLst/>
              <a:cxnLst/>
              <a:rect l="l" t="t" r="r" b="b"/>
              <a:pathLst>
                <a:path w="192404" h="264795">
                  <a:moveTo>
                    <a:pt x="126994" y="0"/>
                  </a:moveTo>
                  <a:lnTo>
                    <a:pt x="122805" y="0"/>
                  </a:lnTo>
                  <a:lnTo>
                    <a:pt x="121408" y="2159"/>
                  </a:lnTo>
                  <a:lnTo>
                    <a:pt x="37335" y="230752"/>
                  </a:lnTo>
                  <a:lnTo>
                    <a:pt x="32255" y="242944"/>
                  </a:lnTo>
                  <a:lnTo>
                    <a:pt x="0" y="264407"/>
                  </a:lnTo>
                  <a:lnTo>
                    <a:pt x="60576" y="264407"/>
                  </a:lnTo>
                  <a:lnTo>
                    <a:pt x="53083" y="261232"/>
                  </a:lnTo>
                  <a:lnTo>
                    <a:pt x="53083" y="247897"/>
                  </a:lnTo>
                  <a:lnTo>
                    <a:pt x="54861" y="239515"/>
                  </a:lnTo>
                  <a:lnTo>
                    <a:pt x="58036" y="230752"/>
                  </a:lnTo>
                  <a:lnTo>
                    <a:pt x="79880" y="167128"/>
                  </a:lnTo>
                  <a:lnTo>
                    <a:pt x="80896" y="166112"/>
                  </a:lnTo>
                  <a:lnTo>
                    <a:pt x="192018" y="166112"/>
                  </a:lnTo>
                  <a:lnTo>
                    <a:pt x="187065" y="153539"/>
                  </a:lnTo>
                  <a:lnTo>
                    <a:pt x="85467" y="153539"/>
                  </a:lnTo>
                  <a:lnTo>
                    <a:pt x="84832" y="152904"/>
                  </a:lnTo>
                  <a:lnTo>
                    <a:pt x="118233" y="51433"/>
                  </a:lnTo>
                  <a:lnTo>
                    <a:pt x="147695" y="51433"/>
                  </a:lnTo>
                  <a:lnTo>
                    <a:pt x="128518" y="1651"/>
                  </a:lnTo>
                  <a:lnTo>
                    <a:pt x="126994" y="0"/>
                  </a:lnTo>
                  <a:close/>
                </a:path>
              </a:pathLst>
            </a:custGeom>
            <a:solidFill>
              <a:srgbClr val="FFFFFF"/>
            </a:solidFill>
          </p:spPr>
          <p:txBody>
            <a:bodyPr wrap="square" lIns="0" tIns="0" rIns="0" bIns="0" rtlCol="0"/>
            <a:lstStyle/>
            <a:p>
              <a:endParaRPr>
                <a:solidFill>
                  <a:schemeClr val="bg1"/>
                </a:solidFill>
              </a:endParaRPr>
            </a:p>
          </p:txBody>
        </p:sp>
        <p:pic>
          <p:nvPicPr>
            <p:cNvPr id="49" name="object 25">
              <a:extLst>
                <a:ext uri="{FF2B5EF4-FFF2-40B4-BE49-F238E27FC236}">
                  <a16:creationId xmlns:a16="http://schemas.microsoft.com/office/drawing/2014/main" id="{5CD37457-C6C4-3761-D323-EB77BF1081D1}"/>
                </a:ext>
              </a:extLst>
            </p:cNvPr>
            <p:cNvPicPr/>
            <p:nvPr/>
          </p:nvPicPr>
          <p:blipFill>
            <a:blip r:embed="rId9" cstate="print"/>
            <a:stretch>
              <a:fillRect/>
            </a:stretch>
          </p:blipFill>
          <p:spPr>
            <a:xfrm>
              <a:off x="4015116" y="9722926"/>
              <a:ext cx="66965" cy="102106"/>
            </a:xfrm>
            <a:prstGeom prst="rect">
              <a:avLst/>
            </a:prstGeom>
          </p:spPr>
        </p:pic>
        <p:pic>
          <p:nvPicPr>
            <p:cNvPr id="50" name="object 26">
              <a:extLst>
                <a:ext uri="{FF2B5EF4-FFF2-40B4-BE49-F238E27FC236}">
                  <a16:creationId xmlns:a16="http://schemas.microsoft.com/office/drawing/2014/main" id="{9F3DF4AE-68F0-6A8B-C3A4-E4EA0F6509D2}"/>
                </a:ext>
              </a:extLst>
            </p:cNvPr>
            <p:cNvPicPr/>
            <p:nvPr/>
          </p:nvPicPr>
          <p:blipFill>
            <a:blip r:embed="rId10" cstate="print"/>
            <a:stretch>
              <a:fillRect/>
            </a:stretch>
          </p:blipFill>
          <p:spPr>
            <a:xfrm>
              <a:off x="3183495" y="9676104"/>
              <a:ext cx="89712" cy="266657"/>
            </a:xfrm>
            <a:prstGeom prst="rect">
              <a:avLst/>
            </a:prstGeom>
          </p:spPr>
        </p:pic>
        <p:pic>
          <p:nvPicPr>
            <p:cNvPr id="51" name="object 27">
              <a:extLst>
                <a:ext uri="{FF2B5EF4-FFF2-40B4-BE49-F238E27FC236}">
                  <a16:creationId xmlns:a16="http://schemas.microsoft.com/office/drawing/2014/main" id="{A878B14B-9F52-107F-E467-7F72EE01362D}"/>
                </a:ext>
              </a:extLst>
            </p:cNvPr>
            <p:cNvPicPr/>
            <p:nvPr/>
          </p:nvPicPr>
          <p:blipFill>
            <a:blip r:embed="rId11" cstate="print"/>
            <a:stretch>
              <a:fillRect/>
            </a:stretch>
          </p:blipFill>
          <p:spPr>
            <a:xfrm>
              <a:off x="4218310" y="9880316"/>
              <a:ext cx="78508" cy="74169"/>
            </a:xfrm>
            <a:prstGeom prst="rect">
              <a:avLst/>
            </a:prstGeom>
          </p:spPr>
        </p:pic>
        <p:sp>
          <p:nvSpPr>
            <p:cNvPr id="52" name="object 28">
              <a:extLst>
                <a:ext uri="{FF2B5EF4-FFF2-40B4-BE49-F238E27FC236}">
                  <a16:creationId xmlns:a16="http://schemas.microsoft.com/office/drawing/2014/main" id="{0C7B5A2F-9233-0E34-B206-C9D58E98613D}"/>
                </a:ext>
              </a:extLst>
            </p:cNvPr>
            <p:cNvSpPr/>
            <p:nvPr/>
          </p:nvSpPr>
          <p:spPr>
            <a:xfrm>
              <a:off x="4225920" y="9671540"/>
              <a:ext cx="126195" cy="268605"/>
            </a:xfrm>
            <a:custGeom>
              <a:avLst/>
              <a:gdLst/>
              <a:ahLst/>
              <a:cxnLst/>
              <a:rect l="l" t="t" r="r" b="b"/>
              <a:pathLst>
                <a:path w="126364" h="268604">
                  <a:moveTo>
                    <a:pt x="72389" y="0"/>
                  </a:moveTo>
                  <a:lnTo>
                    <a:pt x="42290" y="4572"/>
                  </a:lnTo>
                  <a:lnTo>
                    <a:pt x="19558" y="17526"/>
                  </a:lnTo>
                  <a:lnTo>
                    <a:pt x="5079" y="37465"/>
                  </a:lnTo>
                  <a:lnTo>
                    <a:pt x="0" y="63118"/>
                  </a:lnTo>
                  <a:lnTo>
                    <a:pt x="1904" y="80772"/>
                  </a:lnTo>
                  <a:lnTo>
                    <a:pt x="8889" y="98679"/>
                  </a:lnTo>
                  <a:lnTo>
                    <a:pt x="22733" y="117856"/>
                  </a:lnTo>
                  <a:lnTo>
                    <a:pt x="45465" y="139306"/>
                  </a:lnTo>
                  <a:lnTo>
                    <a:pt x="61087" y="152260"/>
                  </a:lnTo>
                  <a:lnTo>
                    <a:pt x="80137" y="169278"/>
                  </a:lnTo>
                  <a:lnTo>
                    <a:pt x="92456" y="184264"/>
                  </a:lnTo>
                  <a:lnTo>
                    <a:pt x="99313" y="198869"/>
                  </a:lnTo>
                  <a:lnTo>
                    <a:pt x="101346" y="215506"/>
                  </a:lnTo>
                  <a:lnTo>
                    <a:pt x="99949" y="226555"/>
                  </a:lnTo>
                  <a:lnTo>
                    <a:pt x="96012" y="237097"/>
                  </a:lnTo>
                  <a:lnTo>
                    <a:pt x="89281" y="246622"/>
                  </a:lnTo>
                  <a:lnTo>
                    <a:pt x="79883" y="254496"/>
                  </a:lnTo>
                  <a:lnTo>
                    <a:pt x="81407" y="257925"/>
                  </a:lnTo>
                  <a:lnTo>
                    <a:pt x="82296" y="261862"/>
                  </a:lnTo>
                  <a:lnTo>
                    <a:pt x="82296" y="266688"/>
                  </a:lnTo>
                  <a:lnTo>
                    <a:pt x="82041" y="268085"/>
                  </a:lnTo>
                  <a:lnTo>
                    <a:pt x="87122" y="265926"/>
                  </a:lnTo>
                  <a:lnTo>
                    <a:pt x="120269" y="230238"/>
                  </a:lnTo>
                  <a:lnTo>
                    <a:pt x="126111" y="202171"/>
                  </a:lnTo>
                  <a:lnTo>
                    <a:pt x="116077" y="162674"/>
                  </a:lnTo>
                  <a:lnTo>
                    <a:pt x="75057" y="119634"/>
                  </a:lnTo>
                  <a:lnTo>
                    <a:pt x="65404" y="112014"/>
                  </a:lnTo>
                  <a:lnTo>
                    <a:pt x="44576" y="94488"/>
                  </a:lnTo>
                  <a:lnTo>
                    <a:pt x="31496" y="80137"/>
                  </a:lnTo>
                  <a:lnTo>
                    <a:pt x="24637" y="66929"/>
                  </a:lnTo>
                  <a:lnTo>
                    <a:pt x="22733" y="52959"/>
                  </a:lnTo>
                  <a:lnTo>
                    <a:pt x="26035" y="35814"/>
                  </a:lnTo>
                  <a:lnTo>
                    <a:pt x="35178" y="23114"/>
                  </a:lnTo>
                  <a:lnTo>
                    <a:pt x="48768" y="15112"/>
                  </a:lnTo>
                  <a:lnTo>
                    <a:pt x="65659" y="12318"/>
                  </a:lnTo>
                  <a:lnTo>
                    <a:pt x="85725" y="14731"/>
                  </a:lnTo>
                  <a:lnTo>
                    <a:pt x="98806" y="20193"/>
                  </a:lnTo>
                  <a:lnTo>
                    <a:pt x="113919" y="48387"/>
                  </a:lnTo>
                  <a:lnTo>
                    <a:pt x="114681" y="52959"/>
                  </a:lnTo>
                  <a:lnTo>
                    <a:pt x="118490" y="52959"/>
                  </a:lnTo>
                  <a:lnTo>
                    <a:pt x="119125" y="50546"/>
                  </a:lnTo>
                  <a:lnTo>
                    <a:pt x="119379" y="29337"/>
                  </a:lnTo>
                  <a:lnTo>
                    <a:pt x="120523" y="5968"/>
                  </a:lnTo>
                  <a:lnTo>
                    <a:pt x="119887" y="5334"/>
                  </a:lnTo>
                  <a:lnTo>
                    <a:pt x="114300" y="5334"/>
                  </a:lnTo>
                  <a:lnTo>
                    <a:pt x="111378" y="4953"/>
                  </a:lnTo>
                  <a:lnTo>
                    <a:pt x="98044" y="2031"/>
                  </a:lnTo>
                  <a:lnTo>
                    <a:pt x="90424" y="1016"/>
                  </a:lnTo>
                  <a:lnTo>
                    <a:pt x="81914" y="254"/>
                  </a:lnTo>
                  <a:lnTo>
                    <a:pt x="72389" y="0"/>
                  </a:lnTo>
                  <a:close/>
                </a:path>
              </a:pathLst>
            </a:custGeom>
            <a:solidFill>
              <a:srgbClr val="FFFFFF"/>
            </a:solidFill>
          </p:spPr>
          <p:txBody>
            <a:bodyPr wrap="square" lIns="0" tIns="0" rIns="0" bIns="0" rtlCol="0"/>
            <a:lstStyle/>
            <a:p>
              <a:endParaRPr>
                <a:solidFill>
                  <a:schemeClr val="bg1"/>
                </a:solidFill>
              </a:endParaRPr>
            </a:p>
          </p:txBody>
        </p:sp>
        <p:pic>
          <p:nvPicPr>
            <p:cNvPr id="53" name="object 29">
              <a:extLst>
                <a:ext uri="{FF2B5EF4-FFF2-40B4-BE49-F238E27FC236}">
                  <a16:creationId xmlns:a16="http://schemas.microsoft.com/office/drawing/2014/main" id="{EE420FB6-DF62-9CAB-5737-59E5F5005914}"/>
                </a:ext>
              </a:extLst>
            </p:cNvPr>
            <p:cNvPicPr/>
            <p:nvPr/>
          </p:nvPicPr>
          <p:blipFill>
            <a:blip r:embed="rId12" cstate="print"/>
            <a:stretch>
              <a:fillRect/>
            </a:stretch>
          </p:blipFill>
          <p:spPr>
            <a:xfrm>
              <a:off x="2221618" y="10029663"/>
              <a:ext cx="121697" cy="115790"/>
            </a:xfrm>
            <a:prstGeom prst="rect">
              <a:avLst/>
            </a:prstGeom>
          </p:spPr>
        </p:pic>
        <p:pic>
          <p:nvPicPr>
            <p:cNvPr id="54" name="object 30">
              <a:extLst>
                <a:ext uri="{FF2B5EF4-FFF2-40B4-BE49-F238E27FC236}">
                  <a16:creationId xmlns:a16="http://schemas.microsoft.com/office/drawing/2014/main" id="{5114FBD5-4A5D-2E51-006C-E4C09877B9FE}"/>
                </a:ext>
              </a:extLst>
            </p:cNvPr>
            <p:cNvPicPr/>
            <p:nvPr/>
          </p:nvPicPr>
          <p:blipFill>
            <a:blip r:embed="rId13" cstate="print"/>
            <a:stretch>
              <a:fillRect/>
            </a:stretch>
          </p:blipFill>
          <p:spPr>
            <a:xfrm>
              <a:off x="2430126" y="10029663"/>
              <a:ext cx="115605" cy="118838"/>
            </a:xfrm>
            <a:prstGeom prst="rect">
              <a:avLst/>
            </a:prstGeom>
          </p:spPr>
        </p:pic>
        <p:pic>
          <p:nvPicPr>
            <p:cNvPr id="55" name="object 31">
              <a:extLst>
                <a:ext uri="{FF2B5EF4-FFF2-40B4-BE49-F238E27FC236}">
                  <a16:creationId xmlns:a16="http://schemas.microsoft.com/office/drawing/2014/main" id="{F74C62DF-17AE-6676-9B15-DE3BFA11930A}"/>
                </a:ext>
              </a:extLst>
            </p:cNvPr>
            <p:cNvPicPr/>
            <p:nvPr/>
          </p:nvPicPr>
          <p:blipFill>
            <a:blip r:embed="rId14" cstate="print"/>
            <a:stretch>
              <a:fillRect/>
            </a:stretch>
          </p:blipFill>
          <p:spPr>
            <a:xfrm>
              <a:off x="2635591" y="10029663"/>
              <a:ext cx="114078" cy="115790"/>
            </a:xfrm>
            <a:prstGeom prst="rect">
              <a:avLst/>
            </a:prstGeom>
          </p:spPr>
        </p:pic>
        <p:pic>
          <p:nvPicPr>
            <p:cNvPr id="56" name="object 32">
              <a:extLst>
                <a:ext uri="{FF2B5EF4-FFF2-40B4-BE49-F238E27FC236}">
                  <a16:creationId xmlns:a16="http://schemas.microsoft.com/office/drawing/2014/main" id="{C5E102EA-6958-2A12-EA06-62E1135FC700}"/>
                </a:ext>
              </a:extLst>
            </p:cNvPr>
            <p:cNvPicPr/>
            <p:nvPr/>
          </p:nvPicPr>
          <p:blipFill>
            <a:blip r:embed="rId15" cstate="print"/>
            <a:stretch>
              <a:fillRect/>
            </a:stretch>
          </p:blipFill>
          <p:spPr>
            <a:xfrm>
              <a:off x="2812138" y="10029663"/>
              <a:ext cx="115594" cy="118838"/>
            </a:xfrm>
            <a:prstGeom prst="rect">
              <a:avLst/>
            </a:prstGeom>
          </p:spPr>
        </p:pic>
        <p:pic>
          <p:nvPicPr>
            <p:cNvPr id="57" name="object 33">
              <a:extLst>
                <a:ext uri="{FF2B5EF4-FFF2-40B4-BE49-F238E27FC236}">
                  <a16:creationId xmlns:a16="http://schemas.microsoft.com/office/drawing/2014/main" id="{258791BB-28BA-BE02-4492-16C603B56F32}"/>
                </a:ext>
              </a:extLst>
            </p:cNvPr>
            <p:cNvPicPr/>
            <p:nvPr/>
          </p:nvPicPr>
          <p:blipFill>
            <a:blip r:embed="rId16" cstate="print"/>
            <a:stretch>
              <a:fillRect/>
            </a:stretch>
          </p:blipFill>
          <p:spPr>
            <a:xfrm>
              <a:off x="3019122" y="10029663"/>
              <a:ext cx="112545" cy="115790"/>
            </a:xfrm>
            <a:prstGeom prst="rect">
              <a:avLst/>
            </a:prstGeom>
          </p:spPr>
        </p:pic>
        <p:pic>
          <p:nvPicPr>
            <p:cNvPr id="58" name="object 34">
              <a:extLst>
                <a:ext uri="{FF2B5EF4-FFF2-40B4-BE49-F238E27FC236}">
                  <a16:creationId xmlns:a16="http://schemas.microsoft.com/office/drawing/2014/main" id="{56E6EF72-9B17-F377-A240-86B1228D0D13}"/>
                </a:ext>
              </a:extLst>
            </p:cNvPr>
            <p:cNvPicPr/>
            <p:nvPr/>
          </p:nvPicPr>
          <p:blipFill>
            <a:blip r:embed="rId17" cstate="print"/>
            <a:stretch>
              <a:fillRect/>
            </a:stretch>
          </p:blipFill>
          <p:spPr>
            <a:xfrm>
              <a:off x="3323513" y="10029663"/>
              <a:ext cx="79055" cy="117314"/>
            </a:xfrm>
            <a:prstGeom prst="rect">
              <a:avLst/>
            </a:prstGeom>
          </p:spPr>
        </p:pic>
        <p:sp>
          <p:nvSpPr>
            <p:cNvPr id="59" name="object 35">
              <a:extLst>
                <a:ext uri="{FF2B5EF4-FFF2-40B4-BE49-F238E27FC236}">
                  <a16:creationId xmlns:a16="http://schemas.microsoft.com/office/drawing/2014/main" id="{3FB484FC-284F-0668-B5DB-87B0019AD10E}"/>
                </a:ext>
              </a:extLst>
            </p:cNvPr>
            <p:cNvSpPr/>
            <p:nvPr/>
          </p:nvSpPr>
          <p:spPr>
            <a:xfrm>
              <a:off x="3489319" y="10029669"/>
              <a:ext cx="115415" cy="119380"/>
            </a:xfrm>
            <a:custGeom>
              <a:avLst/>
              <a:gdLst/>
              <a:ahLst/>
              <a:cxnLst/>
              <a:rect l="l" t="t" r="r" b="b"/>
              <a:pathLst>
                <a:path w="115570" h="119379">
                  <a:moveTo>
                    <a:pt x="114541" y="0"/>
                  </a:moveTo>
                  <a:lnTo>
                    <a:pt x="108318" y="0"/>
                  </a:lnTo>
                  <a:lnTo>
                    <a:pt x="99047" y="380"/>
                  </a:lnTo>
                  <a:lnTo>
                    <a:pt x="90538" y="0"/>
                  </a:lnTo>
                  <a:lnTo>
                    <a:pt x="81902" y="0"/>
                  </a:lnTo>
                  <a:lnTo>
                    <a:pt x="81140" y="253"/>
                  </a:lnTo>
                  <a:lnTo>
                    <a:pt x="81140" y="1777"/>
                  </a:lnTo>
                  <a:lnTo>
                    <a:pt x="81775" y="2031"/>
                  </a:lnTo>
                  <a:lnTo>
                    <a:pt x="86347" y="2285"/>
                  </a:lnTo>
                  <a:lnTo>
                    <a:pt x="87617" y="2666"/>
                  </a:lnTo>
                  <a:lnTo>
                    <a:pt x="94348" y="67310"/>
                  </a:lnTo>
                  <a:lnTo>
                    <a:pt x="94094" y="75463"/>
                  </a:lnTo>
                  <a:lnTo>
                    <a:pt x="75044" y="109943"/>
                  </a:lnTo>
                  <a:lnTo>
                    <a:pt x="61455" y="113004"/>
                  </a:lnTo>
                  <a:lnTo>
                    <a:pt x="52692" y="113004"/>
                  </a:lnTo>
                  <a:lnTo>
                    <a:pt x="45847" y="111607"/>
                  </a:lnTo>
                  <a:lnTo>
                    <a:pt x="26797" y="67310"/>
                  </a:lnTo>
                  <a:lnTo>
                    <a:pt x="26797" y="15289"/>
                  </a:lnTo>
                  <a:lnTo>
                    <a:pt x="27432" y="5968"/>
                  </a:lnTo>
                  <a:lnTo>
                    <a:pt x="28575" y="3174"/>
                  </a:lnTo>
                  <a:lnTo>
                    <a:pt x="35433" y="2031"/>
                  </a:lnTo>
                  <a:lnTo>
                    <a:pt x="37211" y="2031"/>
                  </a:lnTo>
                  <a:lnTo>
                    <a:pt x="37719" y="1777"/>
                  </a:lnTo>
                  <a:lnTo>
                    <a:pt x="37719" y="253"/>
                  </a:lnTo>
                  <a:lnTo>
                    <a:pt x="37084" y="0"/>
                  </a:lnTo>
                  <a:lnTo>
                    <a:pt x="30734" y="0"/>
                  </a:lnTo>
                  <a:lnTo>
                    <a:pt x="18669" y="380"/>
                  </a:lnTo>
                  <a:lnTo>
                    <a:pt x="9398" y="0"/>
                  </a:lnTo>
                  <a:lnTo>
                    <a:pt x="762" y="0"/>
                  </a:lnTo>
                  <a:lnTo>
                    <a:pt x="0" y="253"/>
                  </a:lnTo>
                  <a:lnTo>
                    <a:pt x="0" y="1777"/>
                  </a:lnTo>
                  <a:lnTo>
                    <a:pt x="635" y="2031"/>
                  </a:lnTo>
                  <a:lnTo>
                    <a:pt x="5207" y="2285"/>
                  </a:lnTo>
                  <a:lnTo>
                    <a:pt x="6476" y="2666"/>
                  </a:lnTo>
                  <a:lnTo>
                    <a:pt x="13335" y="67310"/>
                  </a:lnTo>
                  <a:lnTo>
                    <a:pt x="14350" y="82143"/>
                  </a:lnTo>
                  <a:lnTo>
                    <a:pt x="35560" y="113982"/>
                  </a:lnTo>
                  <a:lnTo>
                    <a:pt x="58407" y="118859"/>
                  </a:lnTo>
                  <a:lnTo>
                    <a:pt x="65646" y="118465"/>
                  </a:lnTo>
                  <a:lnTo>
                    <a:pt x="73520" y="116852"/>
                  </a:lnTo>
                  <a:lnTo>
                    <a:pt x="81775" y="113398"/>
                  </a:lnTo>
                  <a:lnTo>
                    <a:pt x="82283" y="113004"/>
                  </a:lnTo>
                  <a:lnTo>
                    <a:pt x="103746" y="73952"/>
                  </a:lnTo>
                  <a:lnTo>
                    <a:pt x="104381" y="15289"/>
                  </a:lnTo>
                  <a:lnTo>
                    <a:pt x="112128" y="2285"/>
                  </a:lnTo>
                  <a:lnTo>
                    <a:pt x="113017" y="2031"/>
                  </a:lnTo>
                  <a:lnTo>
                    <a:pt x="114668" y="2031"/>
                  </a:lnTo>
                  <a:lnTo>
                    <a:pt x="115303" y="1777"/>
                  </a:lnTo>
                  <a:lnTo>
                    <a:pt x="115303" y="253"/>
                  </a:lnTo>
                  <a:lnTo>
                    <a:pt x="114541" y="0"/>
                  </a:lnTo>
                  <a:close/>
                </a:path>
              </a:pathLst>
            </a:custGeom>
            <a:solidFill>
              <a:srgbClr val="FFFFFF"/>
            </a:solidFill>
          </p:spPr>
          <p:txBody>
            <a:bodyPr wrap="square" lIns="0" tIns="0" rIns="0" bIns="0" rtlCol="0"/>
            <a:lstStyle/>
            <a:p>
              <a:endParaRPr>
                <a:solidFill>
                  <a:schemeClr val="bg1"/>
                </a:solidFill>
              </a:endParaRPr>
            </a:p>
          </p:txBody>
        </p:sp>
        <p:pic>
          <p:nvPicPr>
            <p:cNvPr id="60" name="object 36">
              <a:extLst>
                <a:ext uri="{FF2B5EF4-FFF2-40B4-BE49-F238E27FC236}">
                  <a16:creationId xmlns:a16="http://schemas.microsoft.com/office/drawing/2014/main" id="{31FC5DA4-EB7E-8D79-FB16-0DC1BDA82A88}"/>
                </a:ext>
              </a:extLst>
            </p:cNvPr>
            <p:cNvPicPr/>
            <p:nvPr/>
          </p:nvPicPr>
          <p:blipFill>
            <a:blip r:embed="rId18" cstate="print"/>
            <a:stretch>
              <a:fillRect/>
            </a:stretch>
          </p:blipFill>
          <p:spPr>
            <a:xfrm>
              <a:off x="3696394" y="10029663"/>
              <a:ext cx="115572" cy="115790"/>
            </a:xfrm>
            <a:prstGeom prst="rect">
              <a:avLst/>
            </a:prstGeom>
          </p:spPr>
        </p:pic>
        <p:pic>
          <p:nvPicPr>
            <p:cNvPr id="61" name="object 37">
              <a:extLst>
                <a:ext uri="{FF2B5EF4-FFF2-40B4-BE49-F238E27FC236}">
                  <a16:creationId xmlns:a16="http://schemas.microsoft.com/office/drawing/2014/main" id="{968B9BAD-B501-11AD-B15B-CB3A13B05B96}"/>
                </a:ext>
              </a:extLst>
            </p:cNvPr>
            <p:cNvPicPr/>
            <p:nvPr/>
          </p:nvPicPr>
          <p:blipFill>
            <a:blip r:embed="rId19" cstate="print"/>
            <a:stretch>
              <a:fillRect/>
            </a:stretch>
          </p:blipFill>
          <p:spPr>
            <a:xfrm>
              <a:off x="3879027" y="10026615"/>
              <a:ext cx="121655" cy="121886"/>
            </a:xfrm>
            <a:prstGeom prst="rect">
              <a:avLst/>
            </a:prstGeom>
          </p:spPr>
        </p:pic>
        <p:sp>
          <p:nvSpPr>
            <p:cNvPr id="62" name="object 38">
              <a:extLst>
                <a:ext uri="{FF2B5EF4-FFF2-40B4-BE49-F238E27FC236}">
                  <a16:creationId xmlns:a16="http://schemas.microsoft.com/office/drawing/2014/main" id="{DE9E4C84-DC0E-26D2-6A13-A546110B58CD}"/>
                </a:ext>
              </a:extLst>
            </p:cNvPr>
            <p:cNvSpPr/>
            <p:nvPr/>
          </p:nvSpPr>
          <p:spPr>
            <a:xfrm>
              <a:off x="4095031" y="10026621"/>
              <a:ext cx="58976" cy="121920"/>
            </a:xfrm>
            <a:custGeom>
              <a:avLst/>
              <a:gdLst/>
              <a:ahLst/>
              <a:cxnLst/>
              <a:rect l="l" t="t" r="r" b="b"/>
              <a:pathLst>
                <a:path w="59054" h="121920">
                  <a:moveTo>
                    <a:pt x="41403" y="0"/>
                  </a:moveTo>
                  <a:lnTo>
                    <a:pt x="35434" y="0"/>
                  </a:lnTo>
                  <a:lnTo>
                    <a:pt x="22099" y="2031"/>
                  </a:lnTo>
                  <a:lnTo>
                    <a:pt x="12066" y="7746"/>
                  </a:lnTo>
                  <a:lnTo>
                    <a:pt x="5714" y="16521"/>
                  </a:lnTo>
                  <a:lnTo>
                    <a:pt x="3555" y="27875"/>
                  </a:lnTo>
                  <a:lnTo>
                    <a:pt x="4317" y="35698"/>
                  </a:lnTo>
                  <a:lnTo>
                    <a:pt x="7365" y="43623"/>
                  </a:lnTo>
                  <a:lnTo>
                    <a:pt x="13590" y="52119"/>
                  </a:lnTo>
                  <a:lnTo>
                    <a:pt x="23496" y="61606"/>
                  </a:lnTo>
                  <a:lnTo>
                    <a:pt x="30481" y="67334"/>
                  </a:lnTo>
                  <a:lnTo>
                    <a:pt x="38736" y="74840"/>
                  </a:lnTo>
                  <a:lnTo>
                    <a:pt x="44197" y="81418"/>
                  </a:lnTo>
                  <a:lnTo>
                    <a:pt x="47118" y="87933"/>
                  </a:lnTo>
                  <a:lnTo>
                    <a:pt x="48007" y="95261"/>
                  </a:lnTo>
                  <a:lnTo>
                    <a:pt x="46737" y="102653"/>
                  </a:lnTo>
                  <a:lnTo>
                    <a:pt x="42673" y="109269"/>
                  </a:lnTo>
                  <a:lnTo>
                    <a:pt x="35815" y="114032"/>
                  </a:lnTo>
                  <a:lnTo>
                    <a:pt x="26163" y="115861"/>
                  </a:lnTo>
                  <a:lnTo>
                    <a:pt x="18543" y="114997"/>
                  </a:lnTo>
                  <a:lnTo>
                    <a:pt x="2793" y="92620"/>
                  </a:lnTo>
                  <a:lnTo>
                    <a:pt x="1142" y="92620"/>
                  </a:lnTo>
                  <a:lnTo>
                    <a:pt x="762" y="93369"/>
                  </a:lnTo>
                  <a:lnTo>
                    <a:pt x="126" y="101764"/>
                  </a:lnTo>
                  <a:lnTo>
                    <a:pt x="0" y="116343"/>
                  </a:lnTo>
                  <a:lnTo>
                    <a:pt x="8510" y="120509"/>
                  </a:lnTo>
                  <a:lnTo>
                    <a:pt x="15495" y="121576"/>
                  </a:lnTo>
                  <a:lnTo>
                    <a:pt x="30989" y="121576"/>
                  </a:lnTo>
                  <a:lnTo>
                    <a:pt x="39371" y="119747"/>
                  </a:lnTo>
                  <a:lnTo>
                    <a:pt x="44959" y="115861"/>
                  </a:lnTo>
                  <a:lnTo>
                    <a:pt x="58929" y="89318"/>
                  </a:lnTo>
                  <a:lnTo>
                    <a:pt x="36577" y="52894"/>
                  </a:lnTo>
                  <a:lnTo>
                    <a:pt x="32259" y="49503"/>
                  </a:lnTo>
                  <a:lnTo>
                    <a:pt x="23115" y="41769"/>
                  </a:lnTo>
                  <a:lnTo>
                    <a:pt x="17273" y="35419"/>
                  </a:lnTo>
                  <a:lnTo>
                    <a:pt x="14352" y="29577"/>
                  </a:lnTo>
                  <a:lnTo>
                    <a:pt x="13463" y="23392"/>
                  </a:lnTo>
                  <a:lnTo>
                    <a:pt x="14987" y="15835"/>
                  </a:lnTo>
                  <a:lnTo>
                    <a:pt x="18924" y="10159"/>
                  </a:lnTo>
                  <a:lnTo>
                    <a:pt x="25020" y="6730"/>
                  </a:lnTo>
                  <a:lnTo>
                    <a:pt x="32386" y="5460"/>
                  </a:lnTo>
                  <a:lnTo>
                    <a:pt x="46610" y="5460"/>
                  </a:lnTo>
                  <a:lnTo>
                    <a:pt x="50674" y="11949"/>
                  </a:lnTo>
                  <a:lnTo>
                    <a:pt x="52579" y="15340"/>
                  </a:lnTo>
                  <a:lnTo>
                    <a:pt x="53468" y="19506"/>
                  </a:lnTo>
                  <a:lnTo>
                    <a:pt x="53976" y="23392"/>
                  </a:lnTo>
                  <a:lnTo>
                    <a:pt x="55627" y="23392"/>
                  </a:lnTo>
                  <a:lnTo>
                    <a:pt x="55881" y="22643"/>
                  </a:lnTo>
                  <a:lnTo>
                    <a:pt x="55881" y="9397"/>
                  </a:lnTo>
                  <a:lnTo>
                    <a:pt x="56389" y="5460"/>
                  </a:lnTo>
                  <a:lnTo>
                    <a:pt x="56516" y="2666"/>
                  </a:lnTo>
                  <a:lnTo>
                    <a:pt x="56262" y="2412"/>
                  </a:lnTo>
                  <a:lnTo>
                    <a:pt x="53849" y="2412"/>
                  </a:lnTo>
                  <a:lnTo>
                    <a:pt x="45848" y="634"/>
                  </a:lnTo>
                  <a:lnTo>
                    <a:pt x="41403" y="0"/>
                  </a:lnTo>
                  <a:close/>
                </a:path>
              </a:pathLst>
            </a:custGeom>
            <a:solidFill>
              <a:srgbClr val="FFFFFF"/>
            </a:solidFill>
          </p:spPr>
          <p:txBody>
            <a:bodyPr wrap="square" lIns="0" tIns="0" rIns="0" bIns="0" rtlCol="0"/>
            <a:lstStyle/>
            <a:p>
              <a:endParaRPr>
                <a:solidFill>
                  <a:schemeClr val="bg1"/>
                </a:solidFill>
              </a:endParaRPr>
            </a:p>
          </p:txBody>
        </p:sp>
        <p:pic>
          <p:nvPicPr>
            <p:cNvPr id="63" name="object 39">
              <a:extLst>
                <a:ext uri="{FF2B5EF4-FFF2-40B4-BE49-F238E27FC236}">
                  <a16:creationId xmlns:a16="http://schemas.microsoft.com/office/drawing/2014/main" id="{560E0A42-092C-31E4-3A95-867C422A56C2}"/>
                </a:ext>
              </a:extLst>
            </p:cNvPr>
            <p:cNvPicPr/>
            <p:nvPr/>
          </p:nvPicPr>
          <p:blipFill>
            <a:blip r:embed="rId20" cstate="print"/>
            <a:stretch>
              <a:fillRect/>
            </a:stretch>
          </p:blipFill>
          <p:spPr>
            <a:xfrm>
              <a:off x="4242777" y="10029663"/>
              <a:ext cx="115558" cy="118838"/>
            </a:xfrm>
            <a:prstGeom prst="rect">
              <a:avLst/>
            </a:prstGeom>
          </p:spPr>
        </p:pic>
        <p:sp>
          <p:nvSpPr>
            <p:cNvPr id="64" name="object 40">
              <a:extLst>
                <a:ext uri="{FF2B5EF4-FFF2-40B4-BE49-F238E27FC236}">
                  <a16:creationId xmlns:a16="http://schemas.microsoft.com/office/drawing/2014/main" id="{1A7AB21F-32E4-9E2E-E1B5-B5F6B518F680}"/>
                </a:ext>
              </a:extLst>
            </p:cNvPr>
            <p:cNvSpPr/>
            <p:nvPr/>
          </p:nvSpPr>
          <p:spPr>
            <a:xfrm>
              <a:off x="3536500" y="10026615"/>
              <a:ext cx="20927" cy="20955"/>
            </a:xfrm>
            <a:custGeom>
              <a:avLst/>
              <a:gdLst/>
              <a:ahLst/>
              <a:cxnLst/>
              <a:rect l="l" t="t" r="r" b="b"/>
              <a:pathLst>
                <a:path w="20954" h="20954">
                  <a:moveTo>
                    <a:pt x="16254" y="0"/>
                  </a:moveTo>
                  <a:lnTo>
                    <a:pt x="4697" y="0"/>
                  </a:lnTo>
                  <a:lnTo>
                    <a:pt x="0" y="4698"/>
                  </a:lnTo>
                  <a:lnTo>
                    <a:pt x="0" y="16141"/>
                  </a:lnTo>
                  <a:lnTo>
                    <a:pt x="4697" y="20841"/>
                  </a:lnTo>
                  <a:lnTo>
                    <a:pt x="16254" y="20841"/>
                  </a:lnTo>
                  <a:lnTo>
                    <a:pt x="20826" y="16141"/>
                  </a:lnTo>
                  <a:lnTo>
                    <a:pt x="20826" y="4698"/>
                  </a:lnTo>
                  <a:lnTo>
                    <a:pt x="16254" y="0"/>
                  </a:lnTo>
                  <a:close/>
                </a:path>
              </a:pathLst>
            </a:custGeom>
            <a:solidFill>
              <a:srgbClr val="FFFFFF"/>
            </a:solidFill>
          </p:spPr>
          <p:txBody>
            <a:bodyPr wrap="square" lIns="0" tIns="0" rIns="0" bIns="0" rtlCol="0"/>
            <a:lstStyle/>
            <a:p>
              <a:endParaRPr>
                <a:solidFill>
                  <a:schemeClr val="bg1"/>
                </a:solidFill>
              </a:endParaRPr>
            </a:p>
          </p:txBody>
        </p:sp>
      </p:grpSp>
      <p:sp>
        <p:nvSpPr>
          <p:cNvPr id="4" name="object 4"/>
          <p:cNvSpPr txBox="1">
            <a:spLocks noGrp="1"/>
          </p:cNvSpPr>
          <p:nvPr>
            <p:ph type="title"/>
          </p:nvPr>
        </p:nvSpPr>
        <p:spPr>
          <a:xfrm>
            <a:off x="528865" y="2981346"/>
            <a:ext cx="10134600" cy="920765"/>
          </a:xfrm>
          <a:prstGeom prst="rect">
            <a:avLst/>
          </a:prstGeom>
          <a:effectLst>
            <a:reflection blurRad="6350" stA="50000" endA="300" endPos="55500" dist="50800" dir="5400000" sy="-100000" algn="bl" rotWithShape="0"/>
          </a:effectLst>
        </p:spPr>
        <p:txBody>
          <a:bodyPr vert="horz" wrap="square" lIns="0" tIns="12700" rIns="0" bIns="0" rtlCol="0">
            <a:spAutoFit/>
          </a:bodyPr>
          <a:lstStyle/>
          <a:p>
            <a:pPr marL="12700">
              <a:lnSpc>
                <a:spcPct val="100000"/>
              </a:lnSpc>
              <a:spcBef>
                <a:spcPts val="100"/>
              </a:spcBef>
            </a:pPr>
            <a:r>
              <a:rPr lang="en-GB" sz="5900" dirty="0">
                <a:solidFill>
                  <a:schemeClr val="bg1"/>
                </a:solidFill>
                <a:effectLst>
                  <a:reflection blurRad="126713" stA="60000" endA="900" endPos="55171" dist="29997" dir="5400000" sy="-100000" algn="bl" rotWithShape="0"/>
                </a:effectLst>
                <a:latin typeface="Times New Roman"/>
                <a:cs typeface="Times New Roman"/>
              </a:rPr>
              <a:t>Scope of Mandatory Mediation</a:t>
            </a:r>
            <a:endParaRPr sz="5900" dirty="0">
              <a:solidFill>
                <a:schemeClr val="bg1"/>
              </a:solidFill>
              <a:effectLst>
                <a:reflection blurRad="126713" stA="60000" endA="900" endPos="55171" dist="29997" dir="5400000" sy="-100000" algn="bl" rotWithShape="0"/>
              </a:effectLst>
              <a:latin typeface="Times New Roman"/>
              <a:cs typeface="Times New Roman"/>
            </a:endParaRPr>
          </a:p>
        </p:txBody>
      </p:sp>
      <p:sp>
        <p:nvSpPr>
          <p:cNvPr id="5" name="TextBox 4">
            <a:extLst>
              <a:ext uri="{FF2B5EF4-FFF2-40B4-BE49-F238E27FC236}">
                <a16:creationId xmlns:a16="http://schemas.microsoft.com/office/drawing/2014/main" id="{E491E7B1-C596-F174-64B0-0D5D3E859E70}"/>
              </a:ext>
            </a:extLst>
          </p:cNvPr>
          <p:cNvSpPr txBox="1"/>
          <p:nvPr/>
        </p:nvSpPr>
        <p:spPr>
          <a:xfrm>
            <a:off x="2889250" y="6106164"/>
            <a:ext cx="10134600" cy="1200329"/>
          </a:xfrm>
          <a:prstGeom prst="rect">
            <a:avLst/>
          </a:prstGeom>
          <a:noFill/>
        </p:spPr>
        <p:txBody>
          <a:bodyPr wrap="square">
            <a:spAutoFit/>
          </a:bodyPr>
          <a:lstStyle/>
          <a:p>
            <a:pPr marL="342900" indent="-342900" algn="just">
              <a:buFont typeface="Wingdings" pitchFamily="2" charset="2"/>
              <a:buChar char="Ø"/>
            </a:pPr>
            <a:r>
              <a:rPr lang="en-GB" sz="18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According to the Mediation Law’s article 18/A-2, if such cases are filed without applying to mediation first, the courts must dismiss the case on grounds of absence of prerequisite without any further examination. </a:t>
            </a:r>
          </a:p>
          <a:p>
            <a:pPr marL="342900" indent="-342900" algn="just">
              <a:buFont typeface="Wingdings" pitchFamily="2" charset="2"/>
              <a:buChar char="Ø"/>
            </a:pPr>
            <a:endParaRPr lang="en-GB" sz="18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DF7997D3-0300-AD11-64EC-032DF0BAEB1F}"/>
              </a:ext>
            </a:extLst>
          </p:cNvPr>
          <p:cNvSpPr txBox="1"/>
          <p:nvPr/>
        </p:nvSpPr>
        <p:spPr>
          <a:xfrm>
            <a:off x="6078766" y="7677346"/>
            <a:ext cx="10069284" cy="923330"/>
          </a:xfrm>
          <a:prstGeom prst="rect">
            <a:avLst/>
          </a:prstGeom>
          <a:noFill/>
        </p:spPr>
        <p:txBody>
          <a:bodyPr wrap="square">
            <a:spAutoFit/>
          </a:bodyPr>
          <a:lstStyle/>
          <a:p>
            <a:pPr marL="342900" indent="-342900" algn="just">
              <a:buFont typeface="Wingdings" pitchFamily="2" charset="2"/>
              <a:buChar char="Ø"/>
            </a:pPr>
            <a:r>
              <a:rPr lang="en-GB" sz="18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With regards to lawsuits outside the abovementioned scope, parties can still choose to resolve their disputes through voluntary mediation. </a:t>
            </a:r>
          </a:p>
          <a:p>
            <a:pPr marL="342900" indent="-342900" algn="just">
              <a:buFont typeface="Wingdings" pitchFamily="2" charset="2"/>
              <a:buChar char="Ø"/>
            </a:pPr>
            <a:endParaRPr lang="en-GB" sz="18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F9F22591-5991-7736-75CD-B8510DDD226C}"/>
              </a:ext>
            </a:extLst>
          </p:cNvPr>
          <p:cNvSpPr txBox="1"/>
          <p:nvPr/>
        </p:nvSpPr>
        <p:spPr>
          <a:xfrm>
            <a:off x="805010" y="9196780"/>
            <a:ext cx="14502868" cy="923330"/>
          </a:xfrm>
          <a:prstGeom prst="rect">
            <a:avLst/>
          </a:prstGeom>
          <a:noFill/>
          <a:ln>
            <a:solidFill>
              <a:schemeClr val="bg1"/>
            </a:solidFill>
            <a:prstDash val="solid"/>
          </a:ln>
        </p:spPr>
        <p:txBody>
          <a:bodyPr wrap="square">
            <a:spAutoFit/>
          </a:bodyPr>
          <a:lstStyle/>
          <a:p>
            <a:pPr algn="ctr"/>
            <a:r>
              <a:rPr lang="en-GB"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addition, mediation is mandatory for issues and lawsuits </a:t>
            </a:r>
            <a:r>
              <a:rPr lang="en-GB"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that are not expressly stated under article 4 </a:t>
            </a:r>
            <a:r>
              <a:rPr lang="en-GB"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of the TCC that involve parties that are merchants on both sides of the dispute and disputes concerning the commercial enterprises of said parties.</a:t>
            </a:r>
          </a:p>
        </p:txBody>
      </p:sp>
    </p:spTree>
    <p:extLst>
      <p:ext uri="{BB962C8B-B14F-4D97-AF65-F5344CB8AC3E}">
        <p14:creationId xmlns:p14="http://schemas.microsoft.com/office/powerpoint/2010/main" val="482225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9" name="object 9"/>
          <p:cNvSpPr txBox="1">
            <a:spLocks noGrp="1"/>
          </p:cNvSpPr>
          <p:nvPr>
            <p:ph type="title"/>
          </p:nvPr>
        </p:nvSpPr>
        <p:spPr>
          <a:xfrm>
            <a:off x="6846" y="746759"/>
            <a:ext cx="9511804" cy="1240724"/>
          </a:xfrm>
          <a:prstGeom prst="rect">
            <a:avLst/>
          </a:prstGeom>
        </p:spPr>
        <p:txBody>
          <a:bodyPr vert="horz" wrap="square" lIns="0" tIns="9525" rIns="0" bIns="0" rtlCol="0">
            <a:spAutoFit/>
          </a:bodyPr>
          <a:lstStyle/>
          <a:p>
            <a:pPr marL="257810" marR="5080" indent="-245745" algn="ctr">
              <a:lnSpc>
                <a:spcPct val="100299"/>
              </a:lnSpc>
              <a:spcBef>
                <a:spcPts val="75"/>
              </a:spcBef>
            </a:pPr>
            <a:r>
              <a:rPr lang="en-GB" sz="4000" spc="-70"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Commercial</a:t>
            </a:r>
            <a:r>
              <a:rPr lang="en-GB" sz="4000" spc="-204"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4000" spc="-6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Attitude </a:t>
            </a:r>
            <a:r>
              <a:rPr lang="en-GB" sz="4000" spc="-1460"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4000" spc="-6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Towards</a:t>
            </a:r>
            <a:r>
              <a:rPr lang="en-GB" sz="4000" spc="-16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4000" spc="-7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Mediation</a:t>
            </a:r>
            <a:endParaRPr lang="en-GB" sz="4000"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9" name="Freeform 2">
            <a:extLst>
              <a:ext uri="{FF2B5EF4-FFF2-40B4-BE49-F238E27FC236}">
                <a16:creationId xmlns:a16="http://schemas.microsoft.com/office/drawing/2014/main" id="{84025275-6182-1C46-6BDD-D0C0C7FD4EE2}"/>
              </a:ext>
            </a:extLst>
          </p:cNvPr>
          <p:cNvSpPr/>
          <p:nvPr/>
        </p:nvSpPr>
        <p:spPr>
          <a:xfrm>
            <a:off x="11234597" y="0"/>
            <a:ext cx="8869503" cy="11328400"/>
          </a:xfrm>
          <a:custGeom>
            <a:avLst/>
            <a:gdLst/>
            <a:ahLst/>
            <a:cxnLst/>
            <a:rect l="l" t="t" r="r" b="b"/>
            <a:pathLst>
              <a:path w="17384259" h="10287000">
                <a:moveTo>
                  <a:pt x="0" y="0"/>
                </a:moveTo>
                <a:lnTo>
                  <a:pt x="17384258" y="0"/>
                </a:lnTo>
                <a:lnTo>
                  <a:pt x="17384258" y="10287000"/>
                </a:lnTo>
                <a:lnTo>
                  <a:pt x="0" y="10287000"/>
                </a:lnTo>
                <a:lnTo>
                  <a:pt x="0" y="0"/>
                </a:lnTo>
                <a:close/>
              </a:path>
            </a:pathLst>
          </a:custGeom>
          <a: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Lst>
            </a:blip>
            <a:stretch>
              <a:fillRect l="-2" r="-2"/>
            </a:stretch>
          </a:blipFill>
        </p:spPr>
        <p:txBody>
          <a:bodyPr/>
          <a:lstStyle/>
          <a:p>
            <a:endParaRPr lang="en-US" dirty="0"/>
          </a:p>
        </p:txBody>
      </p:sp>
      <p:sp>
        <p:nvSpPr>
          <p:cNvPr id="43" name="TextBox 42">
            <a:extLst>
              <a:ext uri="{FF2B5EF4-FFF2-40B4-BE49-F238E27FC236}">
                <a16:creationId xmlns:a16="http://schemas.microsoft.com/office/drawing/2014/main" id="{8652E84D-DD6D-2FA0-49B4-BDE9FDF92BB2}"/>
              </a:ext>
            </a:extLst>
          </p:cNvPr>
          <p:cNvSpPr txBox="1"/>
          <p:nvPr/>
        </p:nvSpPr>
        <p:spPr>
          <a:xfrm>
            <a:off x="374650" y="4760504"/>
            <a:ext cx="10080170" cy="4062651"/>
          </a:xfrm>
          <a:prstGeom prst="rect">
            <a:avLst/>
          </a:prstGeom>
          <a:noFill/>
        </p:spPr>
        <p:txBody>
          <a:bodyPr wrap="square">
            <a:spAutoFit/>
          </a:bodyPr>
          <a:lstStyle/>
          <a:p>
            <a:pPr marL="342900" indent="-342900" algn="just">
              <a:buFont typeface="Wingdings" pitchFamily="2" charset="2"/>
              <a:buChar char="Ø"/>
            </a:pPr>
            <a:r>
              <a:rPr lang="en-GB" sz="2400" dirty="0">
                <a:effectLst/>
                <a:latin typeface="Verdana" panose="020B0604030504040204" pitchFamily="34" charset="0"/>
                <a:ea typeface="Verdana" panose="020B0604030504040204" pitchFamily="34" charset="0"/>
                <a:cs typeface="Verdana" panose="020B0604030504040204" pitchFamily="34" charset="0"/>
              </a:rPr>
              <a:t>Turkish law regulates both ad-hoc and institutional mediation. The </a:t>
            </a:r>
            <a:r>
              <a:rPr lang="en-GB" sz="2400" dirty="0" err="1">
                <a:effectLst/>
                <a:latin typeface="Verdana" panose="020B0604030504040204" pitchFamily="34" charset="0"/>
                <a:ea typeface="Verdana" panose="020B0604030504040204" pitchFamily="34" charset="0"/>
                <a:cs typeface="Verdana" panose="020B0604030504040204" pitchFamily="34" charset="0"/>
              </a:rPr>
              <a:t>Hacettepe</a:t>
            </a:r>
            <a:r>
              <a:rPr lang="en-GB" sz="2400" dirty="0">
                <a:effectLst/>
                <a:latin typeface="Verdana" panose="020B0604030504040204" pitchFamily="34" charset="0"/>
                <a:ea typeface="Verdana" panose="020B0604030504040204" pitchFamily="34" charset="0"/>
                <a:cs typeface="Verdana" panose="020B0604030504040204" pitchFamily="34" charset="0"/>
              </a:rPr>
              <a:t> University Arbitration Practice and Research Centre and the Istanbul Arbitration Centre provide institutional mediation services. There are also other organisations set up by groups of individual mediators, which serve as institutional mediation centres. The centres providing institutional mediation services, although similar, usually have their own rules for the mediation process. They also provide secretarial services during the mediation process. </a:t>
            </a:r>
          </a:p>
          <a:p>
            <a:pPr algn="just"/>
            <a:endParaRPr lang="en-GB" dirty="0">
              <a:latin typeface="Verdana" panose="020B0604030504040204" pitchFamily="34" charset="0"/>
              <a:ea typeface="Verdana" panose="020B0604030504040204" pitchFamily="34" charset="0"/>
              <a:cs typeface="Verdana" panose="020B0604030504040204" pitchFamily="34" charset="0"/>
            </a:endParaRPr>
          </a:p>
        </p:txBody>
      </p:sp>
      <p:cxnSp>
        <p:nvCxnSpPr>
          <p:cNvPr id="45" name="Straight Connector 44">
            <a:extLst>
              <a:ext uri="{FF2B5EF4-FFF2-40B4-BE49-F238E27FC236}">
                <a16:creationId xmlns:a16="http://schemas.microsoft.com/office/drawing/2014/main" id="{DC47FF95-66F6-D4CC-DB95-BA2485AE7F88}"/>
              </a:ext>
            </a:extLst>
          </p:cNvPr>
          <p:cNvCxnSpPr>
            <a:cxnSpLocks/>
          </p:cNvCxnSpPr>
          <p:nvPr/>
        </p:nvCxnSpPr>
        <p:spPr>
          <a:xfrm>
            <a:off x="26307" y="8178800"/>
            <a:ext cx="4844143" cy="31369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C0E3A6-F296-AAC6-2D94-CF3754076EF9}"/>
              </a:ext>
            </a:extLst>
          </p:cNvPr>
          <p:cNvCxnSpPr/>
          <p:nvPr/>
        </p:nvCxnSpPr>
        <p:spPr>
          <a:xfrm flipV="1">
            <a:off x="4870450" y="7943850"/>
            <a:ext cx="6364147" cy="3384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CF2DEE-7350-EB7F-84BC-0FDAB72AD669}"/>
              </a:ext>
            </a:extLst>
          </p:cNvPr>
          <p:cNvCxnSpPr/>
          <p:nvPr/>
        </p:nvCxnSpPr>
        <p:spPr>
          <a:xfrm flipH="1" flipV="1">
            <a:off x="9137650" y="0"/>
            <a:ext cx="2096947" cy="79438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F6DDD48-7EF7-3499-73A9-9BC82B6CAFAE}"/>
              </a:ext>
            </a:extLst>
          </p:cNvPr>
          <p:cNvSpPr txBox="1"/>
          <p:nvPr/>
        </p:nvSpPr>
        <p:spPr>
          <a:xfrm>
            <a:off x="-21275" y="3146909"/>
            <a:ext cx="10058400" cy="923330"/>
          </a:xfrm>
          <a:prstGeom prst="rect">
            <a:avLst/>
          </a:prstGeom>
          <a:noFill/>
        </p:spPr>
        <p:txBody>
          <a:bodyPr wrap="square">
            <a:spAutoFit/>
          </a:bodyPr>
          <a:lstStyle/>
          <a:p>
            <a:pPr algn="ctr"/>
            <a:r>
              <a:rPr lang="en-GB" sz="1800" b="1" i="1" spc="-45" dirty="0">
                <a:solidFill>
                  <a:schemeClr val="tx1"/>
                </a:solidFill>
                <a:latin typeface="Verdana" panose="020B0604030504040204" pitchFamily="34" charset="0"/>
                <a:ea typeface="Verdana" panose="020B0604030504040204" pitchFamily="34" charset="0"/>
                <a:cs typeface="Verdana" panose="020B0604030504040204" pitchFamily="34" charset="0"/>
              </a:rPr>
              <a:t>How </a:t>
            </a:r>
            <a:r>
              <a:rPr lang="en-GB" sz="1800" b="1" i="1" spc="-30" dirty="0">
                <a:solidFill>
                  <a:schemeClr val="tx1"/>
                </a:solidFill>
                <a:latin typeface="Verdana" panose="020B0604030504040204" pitchFamily="34" charset="0"/>
                <a:ea typeface="Verdana" panose="020B0604030504040204" pitchFamily="34" charset="0"/>
                <a:cs typeface="Verdana" panose="020B0604030504040204" pitchFamily="34" charset="0"/>
              </a:rPr>
              <a:t>do </a:t>
            </a:r>
            <a:r>
              <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rPr>
              <a:t>commercial </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parties commonly </a:t>
            </a:r>
            <a:r>
              <a:rPr lang="en-GB" sz="1800" b="1" i="1" spc="-50" dirty="0">
                <a:solidFill>
                  <a:schemeClr val="tx1"/>
                </a:solidFill>
                <a:latin typeface="Verdana" panose="020B0604030504040204" pitchFamily="34" charset="0"/>
                <a:ea typeface="Verdana" panose="020B0604030504040204" pitchFamily="34" charset="0"/>
                <a:cs typeface="Verdana" panose="020B0604030504040204" pitchFamily="34" charset="0"/>
              </a:rPr>
              <a:t>view </a:t>
            </a:r>
            <a:r>
              <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rPr>
              <a:t>mediation? </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30" dirty="0">
                <a:solidFill>
                  <a:schemeClr val="tx1"/>
                </a:solidFill>
                <a:latin typeface="Verdana" panose="020B0604030504040204" pitchFamily="34" charset="0"/>
                <a:ea typeface="Verdana" panose="020B0604030504040204" pitchFamily="34" charset="0"/>
                <a:cs typeface="Verdana" panose="020B0604030504040204" pitchFamily="34" charset="0"/>
              </a:rPr>
              <a:t>Do </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parties typically </a:t>
            </a:r>
            <a:r>
              <a:rPr lang="en-GB" sz="1800" b="1" i="1" spc="-40" dirty="0">
                <a:solidFill>
                  <a:schemeClr val="tx1"/>
                </a:solidFill>
                <a:latin typeface="Verdana" panose="020B0604030504040204" pitchFamily="34" charset="0"/>
                <a:ea typeface="Verdana" panose="020B0604030504040204" pitchFamily="34" charset="0"/>
                <a:cs typeface="Verdana" panose="020B0604030504040204" pitchFamily="34" charset="0"/>
              </a:rPr>
              <a:t>opt for </a:t>
            </a:r>
            <a:r>
              <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rPr>
              <a:t>institutional mediations </a:t>
            </a:r>
            <a:r>
              <a:rPr lang="en-GB" sz="1800" b="1" i="1" spc="-30" dirty="0">
                <a:solidFill>
                  <a:schemeClr val="tx1"/>
                </a:solidFill>
                <a:latin typeface="Verdana" panose="020B0604030504040204" pitchFamily="34" charset="0"/>
                <a:ea typeface="Verdana" panose="020B0604030504040204" pitchFamily="34" charset="0"/>
                <a:cs typeface="Verdana" panose="020B0604030504040204" pitchFamily="34" charset="0"/>
              </a:rPr>
              <a:t>or </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do </a:t>
            </a:r>
            <a:r>
              <a:rPr lang="en-GB" sz="1800" b="1" i="1" spc="-50" dirty="0">
                <a:solidFill>
                  <a:schemeClr val="tx1"/>
                </a:solidFill>
                <a:latin typeface="Verdana" panose="020B0604030504040204" pitchFamily="34" charset="0"/>
                <a:ea typeface="Verdana" panose="020B0604030504040204" pitchFamily="34" charset="0"/>
                <a:cs typeface="Verdana" panose="020B0604030504040204" pitchFamily="34" charset="0"/>
              </a:rPr>
              <a:t> they</a:t>
            </a:r>
            <a:r>
              <a:rPr lang="en-GB" sz="1800" b="1" i="1" spc="-45"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prefer</a:t>
            </a:r>
            <a:r>
              <a:rPr lang="en-GB" sz="1800" b="1" i="1" spc="-5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45" dirty="0">
                <a:solidFill>
                  <a:schemeClr val="tx1"/>
                </a:solidFill>
                <a:latin typeface="Verdana" panose="020B0604030504040204" pitchFamily="34" charset="0"/>
                <a:ea typeface="Verdana" panose="020B0604030504040204" pitchFamily="34" charset="0"/>
                <a:cs typeface="Verdana" panose="020B0604030504040204" pitchFamily="34" charset="0"/>
              </a:rPr>
              <a:t>the</a:t>
            </a:r>
            <a:r>
              <a:rPr lang="en-GB" sz="1800" b="1" i="1" spc="-4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rPr>
              <a:t>flexibility</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30" dirty="0">
                <a:solidFill>
                  <a:schemeClr val="tx1"/>
                </a:solidFill>
                <a:latin typeface="Verdana" panose="020B0604030504040204" pitchFamily="34" charset="0"/>
                <a:ea typeface="Verdana" panose="020B0604030504040204" pitchFamily="34" charset="0"/>
                <a:cs typeface="Verdana" panose="020B0604030504040204" pitchFamily="34" charset="0"/>
              </a:rPr>
              <a:t>of</a:t>
            </a:r>
            <a:r>
              <a:rPr lang="en-GB" sz="1800" b="1" i="1" spc="-25"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rPr>
              <a:t>independent/ad-hoc </a:t>
            </a:r>
            <a:r>
              <a:rPr lang="en-GB" sz="1800" b="1" i="1" spc="-55"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rPr>
              <a:t>mediations?</a:t>
            </a:r>
          </a:p>
        </p:txBody>
      </p:sp>
      <p:grpSp>
        <p:nvGrpSpPr>
          <p:cNvPr id="52" name="Group 51">
            <a:extLst>
              <a:ext uri="{FF2B5EF4-FFF2-40B4-BE49-F238E27FC236}">
                <a16:creationId xmlns:a16="http://schemas.microsoft.com/office/drawing/2014/main" id="{237B1CC8-8FEE-724F-7FA2-E0376528B29B}"/>
              </a:ext>
            </a:extLst>
          </p:cNvPr>
          <p:cNvGrpSpPr/>
          <p:nvPr/>
        </p:nvGrpSpPr>
        <p:grpSpPr>
          <a:xfrm>
            <a:off x="146050" y="9280355"/>
            <a:ext cx="2057400" cy="1838056"/>
            <a:chOff x="17531651" y="220973"/>
            <a:chExt cx="2362136" cy="2285720"/>
          </a:xfrm>
        </p:grpSpPr>
        <p:pic>
          <p:nvPicPr>
            <p:cNvPr id="53" name="object 5">
              <a:extLst>
                <a:ext uri="{FF2B5EF4-FFF2-40B4-BE49-F238E27FC236}">
                  <a16:creationId xmlns:a16="http://schemas.microsoft.com/office/drawing/2014/main" id="{E07FADD3-E8EA-8C5A-94F0-8023C20C114A}"/>
                </a:ext>
              </a:extLst>
            </p:cNvPr>
            <p:cNvPicPr/>
            <p:nvPr/>
          </p:nvPicPr>
          <p:blipFill>
            <a:blip r:embed="rId5" cstate="print"/>
            <a:stretch>
              <a:fillRect/>
            </a:stretch>
          </p:blipFill>
          <p:spPr>
            <a:xfrm>
              <a:off x="18062447" y="220973"/>
              <a:ext cx="1301000" cy="1543531"/>
            </a:xfrm>
            <a:prstGeom prst="rect">
              <a:avLst/>
            </a:prstGeom>
          </p:spPr>
        </p:pic>
        <p:sp>
          <p:nvSpPr>
            <p:cNvPr id="54" name="object 6">
              <a:extLst>
                <a:ext uri="{FF2B5EF4-FFF2-40B4-BE49-F238E27FC236}">
                  <a16:creationId xmlns:a16="http://schemas.microsoft.com/office/drawing/2014/main" id="{6F14325C-06D6-A021-4697-0AFA8DC5BC1D}"/>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55" name="object 7">
              <a:extLst>
                <a:ext uri="{FF2B5EF4-FFF2-40B4-BE49-F238E27FC236}">
                  <a16:creationId xmlns:a16="http://schemas.microsoft.com/office/drawing/2014/main" id="{65F7278B-44B2-DDD1-4C60-4A739A176C9E}"/>
                </a:ext>
              </a:extLst>
            </p:cNvPr>
            <p:cNvPicPr/>
            <p:nvPr/>
          </p:nvPicPr>
          <p:blipFill>
            <a:blip r:embed="rId6" cstate="print"/>
            <a:stretch>
              <a:fillRect/>
            </a:stretch>
          </p:blipFill>
          <p:spPr>
            <a:xfrm>
              <a:off x="17708626" y="2132065"/>
              <a:ext cx="112520" cy="134851"/>
            </a:xfrm>
            <a:prstGeom prst="rect">
              <a:avLst/>
            </a:prstGeom>
          </p:spPr>
        </p:pic>
        <p:sp>
          <p:nvSpPr>
            <p:cNvPr id="56" name="object 8">
              <a:extLst>
                <a:ext uri="{FF2B5EF4-FFF2-40B4-BE49-F238E27FC236}">
                  <a16:creationId xmlns:a16="http://schemas.microsoft.com/office/drawing/2014/main" id="{2125F7DE-1DFC-6541-1184-898302507C01}"/>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57" name="object 9">
              <a:extLst>
                <a:ext uri="{FF2B5EF4-FFF2-40B4-BE49-F238E27FC236}">
                  <a16:creationId xmlns:a16="http://schemas.microsoft.com/office/drawing/2014/main" id="{96C05D77-B2FB-102F-DB08-314BBCE43FAD}"/>
                </a:ext>
              </a:extLst>
            </p:cNvPr>
            <p:cNvPicPr/>
            <p:nvPr/>
          </p:nvPicPr>
          <p:blipFill>
            <a:blip r:embed="rId7" cstate="print"/>
            <a:stretch>
              <a:fillRect/>
            </a:stretch>
          </p:blipFill>
          <p:spPr>
            <a:xfrm>
              <a:off x="18795110" y="2127599"/>
              <a:ext cx="281940" cy="150519"/>
            </a:xfrm>
            <a:prstGeom prst="rect">
              <a:avLst/>
            </a:prstGeom>
          </p:spPr>
        </p:pic>
        <p:sp>
          <p:nvSpPr>
            <p:cNvPr id="58" name="object 10">
              <a:extLst>
                <a:ext uri="{FF2B5EF4-FFF2-40B4-BE49-F238E27FC236}">
                  <a16:creationId xmlns:a16="http://schemas.microsoft.com/office/drawing/2014/main" id="{C91EB0EB-88C6-0D78-85CD-15F9B7DC0B1D}"/>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59" name="object 11">
              <a:extLst>
                <a:ext uri="{FF2B5EF4-FFF2-40B4-BE49-F238E27FC236}">
                  <a16:creationId xmlns:a16="http://schemas.microsoft.com/office/drawing/2014/main" id="{829A94DA-9D25-A77C-0DDD-89B0270188D1}"/>
                </a:ext>
              </a:extLst>
            </p:cNvPr>
            <p:cNvPicPr/>
            <p:nvPr/>
          </p:nvPicPr>
          <p:blipFill>
            <a:blip r:embed="rId8" cstate="print"/>
            <a:stretch>
              <a:fillRect/>
            </a:stretch>
          </p:blipFill>
          <p:spPr>
            <a:xfrm>
              <a:off x="18789396" y="1985486"/>
              <a:ext cx="246761" cy="135126"/>
            </a:xfrm>
            <a:prstGeom prst="rect">
              <a:avLst/>
            </a:prstGeom>
          </p:spPr>
        </p:pic>
        <p:pic>
          <p:nvPicPr>
            <p:cNvPr id="60" name="object 12">
              <a:extLst>
                <a:ext uri="{FF2B5EF4-FFF2-40B4-BE49-F238E27FC236}">
                  <a16:creationId xmlns:a16="http://schemas.microsoft.com/office/drawing/2014/main" id="{2763C851-92DA-8213-C157-4BCC044144CF}"/>
                </a:ext>
              </a:extLst>
            </p:cNvPr>
            <p:cNvPicPr/>
            <p:nvPr/>
          </p:nvPicPr>
          <p:blipFill>
            <a:blip r:embed="rId9" cstate="print"/>
            <a:stretch>
              <a:fillRect/>
            </a:stretch>
          </p:blipFill>
          <p:spPr>
            <a:xfrm>
              <a:off x="19119608" y="1985486"/>
              <a:ext cx="201154" cy="294359"/>
            </a:xfrm>
            <a:prstGeom prst="rect">
              <a:avLst/>
            </a:prstGeom>
          </p:spPr>
        </p:pic>
        <p:sp>
          <p:nvSpPr>
            <p:cNvPr id="61" name="object 13">
              <a:extLst>
                <a:ext uri="{FF2B5EF4-FFF2-40B4-BE49-F238E27FC236}">
                  <a16:creationId xmlns:a16="http://schemas.microsoft.com/office/drawing/2014/main" id="{01E04C05-26BB-8E40-ECE4-007BAAB0FA25}"/>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62" name="object 14">
              <a:extLst>
                <a:ext uri="{FF2B5EF4-FFF2-40B4-BE49-F238E27FC236}">
                  <a16:creationId xmlns:a16="http://schemas.microsoft.com/office/drawing/2014/main" id="{8404B58F-47C7-A7A1-A3FC-ED7A049E6523}"/>
                </a:ext>
              </a:extLst>
            </p:cNvPr>
            <p:cNvGrpSpPr/>
            <p:nvPr/>
          </p:nvGrpSpPr>
          <p:grpSpPr>
            <a:xfrm>
              <a:off x="19383260" y="1979631"/>
              <a:ext cx="288925" cy="298450"/>
              <a:chOff x="19383260" y="1979631"/>
              <a:chExt cx="288925" cy="298450"/>
            </a:xfrm>
          </p:grpSpPr>
          <p:pic>
            <p:nvPicPr>
              <p:cNvPr id="79" name="object 15">
                <a:extLst>
                  <a:ext uri="{FF2B5EF4-FFF2-40B4-BE49-F238E27FC236}">
                    <a16:creationId xmlns:a16="http://schemas.microsoft.com/office/drawing/2014/main" id="{D6B3256E-1832-2941-CB48-0B1CF79ADA4C}"/>
                  </a:ext>
                </a:extLst>
              </p:cNvPr>
              <p:cNvPicPr/>
              <p:nvPr/>
            </p:nvPicPr>
            <p:blipFill>
              <a:blip r:embed="rId10" cstate="print"/>
              <a:stretch>
                <a:fillRect/>
              </a:stretch>
            </p:blipFill>
            <p:spPr>
              <a:xfrm>
                <a:off x="19559396" y="2163413"/>
                <a:ext cx="112267" cy="114425"/>
              </a:xfrm>
              <a:prstGeom prst="rect">
                <a:avLst/>
              </a:prstGeom>
            </p:spPr>
          </p:pic>
          <p:sp>
            <p:nvSpPr>
              <p:cNvPr id="80" name="object 16">
                <a:extLst>
                  <a:ext uri="{FF2B5EF4-FFF2-40B4-BE49-F238E27FC236}">
                    <a16:creationId xmlns:a16="http://schemas.microsoft.com/office/drawing/2014/main" id="{80ADC762-4F21-86FC-B207-415723F75E2E}"/>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63" name="object 17">
              <a:extLst>
                <a:ext uri="{FF2B5EF4-FFF2-40B4-BE49-F238E27FC236}">
                  <a16:creationId xmlns:a16="http://schemas.microsoft.com/office/drawing/2014/main" id="{FA0F45C9-CEE5-C9FC-C4D3-2516DC0C948D}"/>
                </a:ext>
              </a:extLst>
            </p:cNvPr>
            <p:cNvPicPr/>
            <p:nvPr/>
          </p:nvPicPr>
          <p:blipFill>
            <a:blip r:embed="rId11" cstate="print"/>
            <a:stretch>
              <a:fillRect/>
            </a:stretch>
          </p:blipFill>
          <p:spPr>
            <a:xfrm>
              <a:off x="18595847" y="1985721"/>
              <a:ext cx="98577" cy="293895"/>
            </a:xfrm>
            <a:prstGeom prst="rect">
              <a:avLst/>
            </a:prstGeom>
          </p:spPr>
        </p:pic>
        <p:pic>
          <p:nvPicPr>
            <p:cNvPr id="64" name="object 18">
              <a:extLst>
                <a:ext uri="{FF2B5EF4-FFF2-40B4-BE49-F238E27FC236}">
                  <a16:creationId xmlns:a16="http://schemas.microsoft.com/office/drawing/2014/main" id="{20341558-8915-2DBC-ECED-EF0EC6AC1424}"/>
                </a:ext>
              </a:extLst>
            </p:cNvPr>
            <p:cNvPicPr/>
            <p:nvPr/>
          </p:nvPicPr>
          <p:blipFill>
            <a:blip r:embed="rId12" cstate="print"/>
            <a:stretch>
              <a:fillRect/>
            </a:stretch>
          </p:blipFill>
          <p:spPr>
            <a:xfrm>
              <a:off x="17762219" y="2375856"/>
              <a:ext cx="127558" cy="130837"/>
            </a:xfrm>
            <a:prstGeom prst="rect">
              <a:avLst/>
            </a:prstGeom>
          </p:spPr>
        </p:pic>
        <p:pic>
          <p:nvPicPr>
            <p:cNvPr id="65" name="object 19">
              <a:extLst>
                <a:ext uri="{FF2B5EF4-FFF2-40B4-BE49-F238E27FC236}">
                  <a16:creationId xmlns:a16="http://schemas.microsoft.com/office/drawing/2014/main" id="{6C244086-D1A3-E422-AD61-DD518045CF84}"/>
                </a:ext>
              </a:extLst>
            </p:cNvPr>
            <p:cNvPicPr/>
            <p:nvPr/>
          </p:nvPicPr>
          <p:blipFill>
            <a:blip r:embed="rId13" cstate="print"/>
            <a:stretch>
              <a:fillRect/>
            </a:stretch>
          </p:blipFill>
          <p:spPr>
            <a:xfrm>
              <a:off x="17532095" y="2375856"/>
              <a:ext cx="133664" cy="127789"/>
            </a:xfrm>
            <a:prstGeom prst="rect">
              <a:avLst/>
            </a:prstGeom>
          </p:spPr>
        </p:pic>
        <p:pic>
          <p:nvPicPr>
            <p:cNvPr id="66" name="object 20">
              <a:extLst>
                <a:ext uri="{FF2B5EF4-FFF2-40B4-BE49-F238E27FC236}">
                  <a16:creationId xmlns:a16="http://schemas.microsoft.com/office/drawing/2014/main" id="{8788E5F3-C98A-5F90-38D9-A2ABDFD2B614}"/>
                </a:ext>
              </a:extLst>
            </p:cNvPr>
            <p:cNvPicPr/>
            <p:nvPr/>
          </p:nvPicPr>
          <p:blipFill>
            <a:blip r:embed="rId14" cstate="print"/>
            <a:stretch>
              <a:fillRect/>
            </a:stretch>
          </p:blipFill>
          <p:spPr>
            <a:xfrm>
              <a:off x="17990819" y="2375856"/>
              <a:ext cx="126032" cy="127789"/>
            </a:xfrm>
            <a:prstGeom prst="rect">
              <a:avLst/>
            </a:prstGeom>
          </p:spPr>
        </p:pic>
        <p:pic>
          <p:nvPicPr>
            <p:cNvPr id="67" name="object 21">
              <a:extLst>
                <a:ext uri="{FF2B5EF4-FFF2-40B4-BE49-F238E27FC236}">
                  <a16:creationId xmlns:a16="http://schemas.microsoft.com/office/drawing/2014/main" id="{D066367D-4226-F92B-C01A-91466BAF5303}"/>
                </a:ext>
              </a:extLst>
            </p:cNvPr>
            <p:cNvPicPr/>
            <p:nvPr/>
          </p:nvPicPr>
          <p:blipFill>
            <a:blip r:embed="rId15" cstate="print"/>
            <a:stretch>
              <a:fillRect/>
            </a:stretch>
          </p:blipFill>
          <p:spPr>
            <a:xfrm>
              <a:off x="18185891" y="2375856"/>
              <a:ext cx="127546" cy="130837"/>
            </a:xfrm>
            <a:prstGeom prst="rect">
              <a:avLst/>
            </a:prstGeom>
          </p:spPr>
        </p:pic>
        <p:pic>
          <p:nvPicPr>
            <p:cNvPr id="68" name="object 22">
              <a:extLst>
                <a:ext uri="{FF2B5EF4-FFF2-40B4-BE49-F238E27FC236}">
                  <a16:creationId xmlns:a16="http://schemas.microsoft.com/office/drawing/2014/main" id="{D959BADC-C56A-8183-2035-E45273DF0F3D}"/>
                </a:ext>
              </a:extLst>
            </p:cNvPr>
            <p:cNvPicPr/>
            <p:nvPr/>
          </p:nvPicPr>
          <p:blipFill>
            <a:blip r:embed="rId16" cstate="print"/>
            <a:stretch>
              <a:fillRect/>
            </a:stretch>
          </p:blipFill>
          <p:spPr>
            <a:xfrm>
              <a:off x="18412967" y="2375856"/>
              <a:ext cx="126022" cy="127789"/>
            </a:xfrm>
            <a:prstGeom prst="rect">
              <a:avLst/>
            </a:prstGeom>
          </p:spPr>
        </p:pic>
        <p:pic>
          <p:nvPicPr>
            <p:cNvPr id="69" name="object 23">
              <a:extLst>
                <a:ext uri="{FF2B5EF4-FFF2-40B4-BE49-F238E27FC236}">
                  <a16:creationId xmlns:a16="http://schemas.microsoft.com/office/drawing/2014/main" id="{B8843BF0-E1F0-7BC2-1B05-5E719CC9EE83}"/>
                </a:ext>
              </a:extLst>
            </p:cNvPr>
            <p:cNvPicPr/>
            <p:nvPr/>
          </p:nvPicPr>
          <p:blipFill>
            <a:blip r:embed="rId17" cstate="print"/>
            <a:stretch>
              <a:fillRect/>
            </a:stretch>
          </p:blipFill>
          <p:spPr>
            <a:xfrm>
              <a:off x="18749771" y="2375856"/>
              <a:ext cx="87909" cy="127789"/>
            </a:xfrm>
            <a:prstGeom prst="rect">
              <a:avLst/>
            </a:prstGeom>
          </p:spPr>
        </p:pic>
        <p:sp>
          <p:nvSpPr>
            <p:cNvPr id="70" name="object 24">
              <a:extLst>
                <a:ext uri="{FF2B5EF4-FFF2-40B4-BE49-F238E27FC236}">
                  <a16:creationId xmlns:a16="http://schemas.microsoft.com/office/drawing/2014/main" id="{5FE33143-9838-33BC-227E-EEA3E3868E5E}"/>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71" name="object 25">
              <a:extLst>
                <a:ext uri="{FF2B5EF4-FFF2-40B4-BE49-F238E27FC236}">
                  <a16:creationId xmlns:a16="http://schemas.microsoft.com/office/drawing/2014/main" id="{75203222-C928-ADC0-E3E6-C4B6C7465399}"/>
                </a:ext>
              </a:extLst>
            </p:cNvPr>
            <p:cNvPicPr/>
            <p:nvPr/>
          </p:nvPicPr>
          <p:blipFill>
            <a:blip r:embed="rId18" cstate="print"/>
            <a:stretch>
              <a:fillRect/>
            </a:stretch>
          </p:blipFill>
          <p:spPr>
            <a:xfrm>
              <a:off x="19365467" y="2372808"/>
              <a:ext cx="133616" cy="133884"/>
            </a:xfrm>
            <a:prstGeom prst="rect">
              <a:avLst/>
            </a:prstGeom>
          </p:spPr>
        </p:pic>
        <p:pic>
          <p:nvPicPr>
            <p:cNvPr id="72" name="object 26">
              <a:extLst>
                <a:ext uri="{FF2B5EF4-FFF2-40B4-BE49-F238E27FC236}">
                  <a16:creationId xmlns:a16="http://schemas.microsoft.com/office/drawing/2014/main" id="{22896FAC-F055-CDE2-23D6-07E0E611A6E9}"/>
                </a:ext>
              </a:extLst>
            </p:cNvPr>
            <p:cNvPicPr/>
            <p:nvPr/>
          </p:nvPicPr>
          <p:blipFill>
            <a:blip r:embed="rId19" cstate="print"/>
            <a:stretch>
              <a:fillRect/>
            </a:stretch>
          </p:blipFill>
          <p:spPr>
            <a:xfrm>
              <a:off x="19162776" y="2375856"/>
              <a:ext cx="127520" cy="127789"/>
            </a:xfrm>
            <a:prstGeom prst="rect">
              <a:avLst/>
            </a:prstGeom>
          </p:spPr>
        </p:pic>
        <p:pic>
          <p:nvPicPr>
            <p:cNvPr id="73" name="object 27">
              <a:extLst>
                <a:ext uri="{FF2B5EF4-FFF2-40B4-BE49-F238E27FC236}">
                  <a16:creationId xmlns:a16="http://schemas.microsoft.com/office/drawing/2014/main" id="{C72271FB-4B18-2697-2174-4BC762D1ECCA}"/>
                </a:ext>
              </a:extLst>
            </p:cNvPr>
            <p:cNvPicPr/>
            <p:nvPr/>
          </p:nvPicPr>
          <p:blipFill>
            <a:blip r:embed="rId20" cstate="print"/>
            <a:stretch>
              <a:fillRect/>
            </a:stretch>
          </p:blipFill>
          <p:spPr>
            <a:xfrm>
              <a:off x="19604736" y="2372808"/>
              <a:ext cx="65033" cy="133884"/>
            </a:xfrm>
            <a:prstGeom prst="rect">
              <a:avLst/>
            </a:prstGeom>
          </p:spPr>
        </p:pic>
        <p:sp>
          <p:nvSpPr>
            <p:cNvPr id="74" name="object 28">
              <a:extLst>
                <a:ext uri="{FF2B5EF4-FFF2-40B4-BE49-F238E27FC236}">
                  <a16:creationId xmlns:a16="http://schemas.microsoft.com/office/drawing/2014/main" id="{8CE32F10-806C-65EE-A99C-44BF419D7B77}"/>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75" name="object 29">
              <a:extLst>
                <a:ext uri="{FF2B5EF4-FFF2-40B4-BE49-F238E27FC236}">
                  <a16:creationId xmlns:a16="http://schemas.microsoft.com/office/drawing/2014/main" id="{225E0C04-2654-660E-5141-92B4B892C121}"/>
                </a:ext>
              </a:extLst>
            </p:cNvPr>
            <p:cNvGrpSpPr/>
            <p:nvPr/>
          </p:nvGrpSpPr>
          <p:grpSpPr>
            <a:xfrm>
              <a:off x="19739863" y="1979631"/>
              <a:ext cx="149225" cy="313690"/>
              <a:chOff x="19739863" y="1979631"/>
              <a:chExt cx="149225" cy="313690"/>
            </a:xfrm>
          </p:grpSpPr>
          <p:pic>
            <p:nvPicPr>
              <p:cNvPr id="77" name="object 30">
                <a:extLst>
                  <a:ext uri="{FF2B5EF4-FFF2-40B4-BE49-F238E27FC236}">
                    <a16:creationId xmlns:a16="http://schemas.microsoft.com/office/drawing/2014/main" id="{64D99F1A-A2B8-9920-3728-90A958218CB9}"/>
                  </a:ext>
                </a:extLst>
              </p:cNvPr>
              <p:cNvPicPr/>
              <p:nvPr/>
            </p:nvPicPr>
            <p:blipFill>
              <a:blip r:embed="rId21" cstate="print"/>
              <a:stretch>
                <a:fillRect/>
              </a:stretch>
            </p:blipFill>
            <p:spPr>
              <a:xfrm>
                <a:off x="19739863" y="2211279"/>
                <a:ext cx="88392" cy="81648"/>
              </a:xfrm>
              <a:prstGeom prst="rect">
                <a:avLst/>
              </a:prstGeom>
            </p:spPr>
          </p:pic>
          <p:sp>
            <p:nvSpPr>
              <p:cNvPr id="78" name="object 31">
                <a:extLst>
                  <a:ext uri="{FF2B5EF4-FFF2-40B4-BE49-F238E27FC236}">
                    <a16:creationId xmlns:a16="http://schemas.microsoft.com/office/drawing/2014/main" id="{04123E0C-89FC-79D6-AE62-A3F3DD0967FA}"/>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76" name="object 32">
              <a:extLst>
                <a:ext uri="{FF2B5EF4-FFF2-40B4-BE49-F238E27FC236}">
                  <a16:creationId xmlns:a16="http://schemas.microsoft.com/office/drawing/2014/main" id="{C732E06E-9E2D-613A-B208-9E2ED0C1CE07}"/>
                </a:ext>
              </a:extLst>
            </p:cNvPr>
            <p:cNvPicPr/>
            <p:nvPr/>
          </p:nvPicPr>
          <p:blipFill>
            <a:blip r:embed="rId22" cstate="print"/>
            <a:stretch>
              <a:fillRect/>
            </a:stretch>
          </p:blipFill>
          <p:spPr>
            <a:xfrm>
              <a:off x="19766280" y="2375856"/>
              <a:ext cx="127507" cy="130837"/>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 name="object 9"/>
          <p:cNvSpPr txBox="1">
            <a:spLocks noGrp="1"/>
          </p:cNvSpPr>
          <p:nvPr>
            <p:ph type="title"/>
          </p:nvPr>
        </p:nvSpPr>
        <p:spPr>
          <a:xfrm>
            <a:off x="6846" y="746759"/>
            <a:ext cx="9511804" cy="1240724"/>
          </a:xfrm>
          <a:prstGeom prst="rect">
            <a:avLst/>
          </a:prstGeom>
        </p:spPr>
        <p:txBody>
          <a:bodyPr vert="horz" wrap="square" lIns="0" tIns="9525" rIns="0" bIns="0" rtlCol="0">
            <a:spAutoFit/>
          </a:bodyPr>
          <a:lstStyle/>
          <a:p>
            <a:pPr marL="257810" marR="5080" indent="-245745" algn="ctr">
              <a:lnSpc>
                <a:spcPct val="100299"/>
              </a:lnSpc>
              <a:spcBef>
                <a:spcPts val="75"/>
              </a:spcBef>
            </a:pPr>
            <a:r>
              <a:rPr lang="en-GB" sz="4000" spc="-70"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Commercial</a:t>
            </a:r>
            <a:r>
              <a:rPr lang="en-GB" sz="4000" spc="-204"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4000" spc="-6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Attitude </a:t>
            </a:r>
            <a:r>
              <a:rPr lang="en-GB" sz="4000" spc="-1460"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4000" spc="-6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Towards</a:t>
            </a:r>
            <a:r>
              <a:rPr lang="en-GB" sz="4000" spc="-16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4000" spc="-75"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Mediation</a:t>
            </a:r>
            <a:endParaRPr lang="en-GB" sz="4000" dirty="0">
              <a:solidFill>
                <a:schemeClr val="tx1"/>
              </a:solidFill>
              <a:effectLst>
                <a:reflection blurRad="235973" stA="60000" endA="900" endPos="3606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9" name="Freeform 2">
            <a:extLst>
              <a:ext uri="{FF2B5EF4-FFF2-40B4-BE49-F238E27FC236}">
                <a16:creationId xmlns:a16="http://schemas.microsoft.com/office/drawing/2014/main" id="{84025275-6182-1C46-6BDD-D0C0C7FD4EE2}"/>
              </a:ext>
            </a:extLst>
          </p:cNvPr>
          <p:cNvSpPr/>
          <p:nvPr/>
        </p:nvSpPr>
        <p:spPr>
          <a:xfrm>
            <a:off x="11234597" y="0"/>
            <a:ext cx="8869503" cy="11328400"/>
          </a:xfrm>
          <a:custGeom>
            <a:avLst/>
            <a:gdLst/>
            <a:ahLst/>
            <a:cxnLst/>
            <a:rect l="l" t="t" r="r" b="b"/>
            <a:pathLst>
              <a:path w="17384259" h="10287000">
                <a:moveTo>
                  <a:pt x="0" y="0"/>
                </a:moveTo>
                <a:lnTo>
                  <a:pt x="17384258" y="0"/>
                </a:lnTo>
                <a:lnTo>
                  <a:pt x="17384258" y="10287000"/>
                </a:lnTo>
                <a:lnTo>
                  <a:pt x="0" y="10287000"/>
                </a:lnTo>
                <a:lnTo>
                  <a:pt x="0" y="0"/>
                </a:lnTo>
                <a:close/>
              </a:path>
            </a:pathLst>
          </a:custGeom>
          <a: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Lst>
            </a:blip>
            <a:stretch>
              <a:fillRect l="-2" r="-2"/>
            </a:stretch>
          </a:blipFill>
        </p:spPr>
        <p:txBody>
          <a:bodyPr/>
          <a:lstStyle/>
          <a:p>
            <a:endParaRPr lang="en-US" dirty="0"/>
          </a:p>
        </p:txBody>
      </p:sp>
      <p:sp>
        <p:nvSpPr>
          <p:cNvPr id="43" name="TextBox 42">
            <a:extLst>
              <a:ext uri="{FF2B5EF4-FFF2-40B4-BE49-F238E27FC236}">
                <a16:creationId xmlns:a16="http://schemas.microsoft.com/office/drawing/2014/main" id="{8652E84D-DD6D-2FA0-49B4-BDE9FDF92BB2}"/>
              </a:ext>
            </a:extLst>
          </p:cNvPr>
          <p:cNvSpPr txBox="1"/>
          <p:nvPr/>
        </p:nvSpPr>
        <p:spPr>
          <a:xfrm>
            <a:off x="296454" y="3436011"/>
            <a:ext cx="10080170" cy="5632311"/>
          </a:xfrm>
          <a:prstGeom prst="rect">
            <a:avLst/>
          </a:prstGeom>
          <a:noFill/>
        </p:spPr>
        <p:txBody>
          <a:bodyPr wrap="square">
            <a:spAutoFit/>
          </a:bodyPr>
          <a:lstStyle/>
          <a:p>
            <a:pPr marL="342900" indent="-342900" algn="just">
              <a:buFont typeface="Wingdings" pitchFamily="2" charset="2"/>
              <a:buChar char="Ø"/>
            </a:pPr>
            <a:r>
              <a:rPr lang="en-GB" sz="2400" dirty="0">
                <a:effectLst/>
                <a:latin typeface="Verdana" panose="020B0604030504040204" pitchFamily="34" charset="0"/>
                <a:ea typeface="Verdana" panose="020B0604030504040204" pitchFamily="34" charset="0"/>
                <a:cs typeface="Verdana" panose="020B0604030504040204" pitchFamily="34" charset="0"/>
              </a:rPr>
              <a:t>Since the introduction (in January 2019) of mandatory mediation for certain types of commercial disputes, </a:t>
            </a:r>
            <a:r>
              <a:rPr lang="en-GB" sz="2400" b="1" dirty="0">
                <a:effectLst/>
                <a:latin typeface="Verdana" panose="020B0604030504040204" pitchFamily="34" charset="0"/>
                <a:ea typeface="Verdana" panose="020B0604030504040204" pitchFamily="34" charset="0"/>
                <a:cs typeface="Verdana" panose="020B0604030504040204" pitchFamily="34" charset="0"/>
              </a:rPr>
              <a:t>mediation has become a widespread practice in commercial disputes </a:t>
            </a:r>
            <a:r>
              <a:rPr lang="en-GB" sz="2400" dirty="0">
                <a:effectLst/>
                <a:latin typeface="Verdana" panose="020B0604030504040204" pitchFamily="34" charset="0"/>
                <a:ea typeface="Verdana" panose="020B0604030504040204" pitchFamily="34" charset="0"/>
                <a:cs typeface="Verdana" panose="020B0604030504040204" pitchFamily="34" charset="0"/>
              </a:rPr>
              <a:t>(as it is already in employment disputes). </a:t>
            </a:r>
          </a:p>
          <a:p>
            <a:pPr algn="just"/>
            <a:endParaRPr lang="en-GB" sz="2400" dirty="0">
              <a:effectLst/>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400" dirty="0">
                <a:effectLst/>
                <a:latin typeface="Verdana" panose="020B0604030504040204" pitchFamily="34" charset="0"/>
                <a:ea typeface="Verdana" panose="020B0604030504040204" pitchFamily="34" charset="0"/>
                <a:cs typeface="Verdana" panose="020B0604030504040204" pitchFamily="34" charset="0"/>
              </a:rPr>
              <a:t>In mandatory commercial mediations in </a:t>
            </a:r>
            <a:r>
              <a:rPr lang="en-GB" sz="2400" dirty="0" err="1">
                <a:effectLst/>
                <a:latin typeface="Verdana" panose="020B0604030504040204" pitchFamily="34" charset="0"/>
                <a:ea typeface="Verdana" panose="020B0604030504040204" pitchFamily="34" charset="0"/>
                <a:cs typeface="Verdana" panose="020B0604030504040204" pitchFamily="34" charset="0"/>
              </a:rPr>
              <a:t>Türkiye</a:t>
            </a:r>
            <a:r>
              <a:rPr lang="en-GB" sz="2400" dirty="0">
                <a:effectLst/>
                <a:latin typeface="Verdana" panose="020B0604030504040204" pitchFamily="34" charset="0"/>
                <a:ea typeface="Verdana" panose="020B0604030504040204" pitchFamily="34" charset="0"/>
                <a:cs typeface="Verdana" panose="020B0604030504040204" pitchFamily="34" charset="0"/>
              </a:rPr>
              <a:t>, parties must apply to the mediation bureaus in the related court's jurisdiction and the mediation process is conducted within the scope of Mediation Code. </a:t>
            </a:r>
          </a:p>
          <a:p>
            <a:pPr algn="just"/>
            <a:endParaRPr lang="en-GB" sz="2400" dirty="0">
              <a:effectLst/>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400" dirty="0">
                <a:effectLst/>
                <a:latin typeface="Verdana" panose="020B0604030504040204" pitchFamily="34" charset="0"/>
                <a:ea typeface="Verdana" panose="020B0604030504040204" pitchFamily="34" charset="0"/>
                <a:cs typeface="Verdana" panose="020B0604030504040204" pitchFamily="34" charset="0"/>
              </a:rPr>
              <a:t>Commercial parties are still able to opt for voluntary mediation where the mandatory requirement does not apply using the mediation centres as described above. </a:t>
            </a:r>
            <a:endParaRPr lang="en-GB" sz="2400" dirty="0">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endParaRPr lang="en-GB" sz="2400" dirty="0">
              <a:latin typeface="Verdana" panose="020B0604030504040204" pitchFamily="34" charset="0"/>
              <a:ea typeface="Verdana" panose="020B0604030504040204" pitchFamily="34" charset="0"/>
              <a:cs typeface="Verdana" panose="020B0604030504040204" pitchFamily="34" charset="0"/>
            </a:endParaRPr>
          </a:p>
        </p:txBody>
      </p:sp>
      <p:cxnSp>
        <p:nvCxnSpPr>
          <p:cNvPr id="45" name="Straight Connector 44">
            <a:extLst>
              <a:ext uri="{FF2B5EF4-FFF2-40B4-BE49-F238E27FC236}">
                <a16:creationId xmlns:a16="http://schemas.microsoft.com/office/drawing/2014/main" id="{DC47FF95-66F6-D4CC-DB95-BA2485AE7F88}"/>
              </a:ext>
            </a:extLst>
          </p:cNvPr>
          <p:cNvCxnSpPr>
            <a:cxnSpLocks/>
          </p:cNvCxnSpPr>
          <p:nvPr/>
        </p:nvCxnSpPr>
        <p:spPr>
          <a:xfrm>
            <a:off x="0" y="8248650"/>
            <a:ext cx="4870450" cy="306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C0E3A6-F296-AAC6-2D94-CF3754076EF9}"/>
              </a:ext>
            </a:extLst>
          </p:cNvPr>
          <p:cNvCxnSpPr/>
          <p:nvPr/>
        </p:nvCxnSpPr>
        <p:spPr>
          <a:xfrm flipV="1">
            <a:off x="4870450" y="7943850"/>
            <a:ext cx="6364147" cy="3384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CF2DEE-7350-EB7F-84BC-0FDAB72AD669}"/>
              </a:ext>
            </a:extLst>
          </p:cNvPr>
          <p:cNvCxnSpPr/>
          <p:nvPr/>
        </p:nvCxnSpPr>
        <p:spPr>
          <a:xfrm flipH="1" flipV="1">
            <a:off x="9137650" y="0"/>
            <a:ext cx="2096947" cy="79438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F6DDD48-7EF7-3499-73A9-9BC82B6CAFAE}"/>
              </a:ext>
            </a:extLst>
          </p:cNvPr>
          <p:cNvSpPr txBox="1"/>
          <p:nvPr/>
        </p:nvSpPr>
        <p:spPr>
          <a:xfrm>
            <a:off x="-21275" y="3146909"/>
            <a:ext cx="10058400" cy="369332"/>
          </a:xfrm>
          <a:prstGeom prst="rect">
            <a:avLst/>
          </a:prstGeom>
          <a:noFill/>
        </p:spPr>
        <p:txBody>
          <a:bodyPr wrap="square">
            <a:spAutoFit/>
          </a:bodyPr>
          <a:lstStyle/>
          <a:p>
            <a:pPr algn="ctr"/>
            <a:endParaRPr lang="en-GB" sz="1800" b="1" i="1" spc="-6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3" name="Group 32">
            <a:extLst>
              <a:ext uri="{FF2B5EF4-FFF2-40B4-BE49-F238E27FC236}">
                <a16:creationId xmlns:a16="http://schemas.microsoft.com/office/drawing/2014/main" id="{40075648-B06D-E386-3F88-F4B8137D3511}"/>
              </a:ext>
            </a:extLst>
          </p:cNvPr>
          <p:cNvGrpSpPr/>
          <p:nvPr/>
        </p:nvGrpSpPr>
        <p:grpSpPr>
          <a:xfrm>
            <a:off x="146050" y="9280355"/>
            <a:ext cx="2057400" cy="1838056"/>
            <a:chOff x="17531651" y="220973"/>
            <a:chExt cx="2362136" cy="2285720"/>
          </a:xfrm>
        </p:grpSpPr>
        <p:pic>
          <p:nvPicPr>
            <p:cNvPr id="34" name="object 5">
              <a:extLst>
                <a:ext uri="{FF2B5EF4-FFF2-40B4-BE49-F238E27FC236}">
                  <a16:creationId xmlns:a16="http://schemas.microsoft.com/office/drawing/2014/main" id="{F5672F33-D3D2-46D1-045F-8A63D4706DE9}"/>
                </a:ext>
              </a:extLst>
            </p:cNvPr>
            <p:cNvPicPr/>
            <p:nvPr/>
          </p:nvPicPr>
          <p:blipFill>
            <a:blip r:embed="rId5" cstate="print"/>
            <a:stretch>
              <a:fillRect/>
            </a:stretch>
          </p:blipFill>
          <p:spPr>
            <a:xfrm>
              <a:off x="18062447" y="220973"/>
              <a:ext cx="1301000" cy="1543531"/>
            </a:xfrm>
            <a:prstGeom prst="rect">
              <a:avLst/>
            </a:prstGeom>
          </p:spPr>
        </p:pic>
        <p:sp>
          <p:nvSpPr>
            <p:cNvPr id="35" name="object 6">
              <a:extLst>
                <a:ext uri="{FF2B5EF4-FFF2-40B4-BE49-F238E27FC236}">
                  <a16:creationId xmlns:a16="http://schemas.microsoft.com/office/drawing/2014/main" id="{34FB3C7C-2229-FA92-8EC4-714C91EEC728}"/>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36" name="object 7">
              <a:extLst>
                <a:ext uri="{FF2B5EF4-FFF2-40B4-BE49-F238E27FC236}">
                  <a16:creationId xmlns:a16="http://schemas.microsoft.com/office/drawing/2014/main" id="{C5F8F1DC-ECFF-897F-5134-760B59B5868F}"/>
                </a:ext>
              </a:extLst>
            </p:cNvPr>
            <p:cNvPicPr/>
            <p:nvPr/>
          </p:nvPicPr>
          <p:blipFill>
            <a:blip r:embed="rId6" cstate="print"/>
            <a:stretch>
              <a:fillRect/>
            </a:stretch>
          </p:blipFill>
          <p:spPr>
            <a:xfrm>
              <a:off x="17708626" y="2132065"/>
              <a:ext cx="112520" cy="134851"/>
            </a:xfrm>
            <a:prstGeom prst="rect">
              <a:avLst/>
            </a:prstGeom>
          </p:spPr>
        </p:pic>
        <p:sp>
          <p:nvSpPr>
            <p:cNvPr id="37" name="object 8">
              <a:extLst>
                <a:ext uri="{FF2B5EF4-FFF2-40B4-BE49-F238E27FC236}">
                  <a16:creationId xmlns:a16="http://schemas.microsoft.com/office/drawing/2014/main" id="{A1930EFB-B96E-1810-C84C-47DBC0965941}"/>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38" name="object 9">
              <a:extLst>
                <a:ext uri="{FF2B5EF4-FFF2-40B4-BE49-F238E27FC236}">
                  <a16:creationId xmlns:a16="http://schemas.microsoft.com/office/drawing/2014/main" id="{F5AA8FD3-CCBE-C7EB-034E-2A2A87BF7885}"/>
                </a:ext>
              </a:extLst>
            </p:cNvPr>
            <p:cNvPicPr/>
            <p:nvPr/>
          </p:nvPicPr>
          <p:blipFill>
            <a:blip r:embed="rId7" cstate="print"/>
            <a:stretch>
              <a:fillRect/>
            </a:stretch>
          </p:blipFill>
          <p:spPr>
            <a:xfrm>
              <a:off x="18795110" y="2127599"/>
              <a:ext cx="281940" cy="150519"/>
            </a:xfrm>
            <a:prstGeom prst="rect">
              <a:avLst/>
            </a:prstGeom>
          </p:spPr>
        </p:pic>
        <p:sp>
          <p:nvSpPr>
            <p:cNvPr id="40" name="object 10">
              <a:extLst>
                <a:ext uri="{FF2B5EF4-FFF2-40B4-BE49-F238E27FC236}">
                  <a16:creationId xmlns:a16="http://schemas.microsoft.com/office/drawing/2014/main" id="{9A44DB1B-3E11-41C2-A1B4-16263EEA4DE3}"/>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41" name="object 11">
              <a:extLst>
                <a:ext uri="{FF2B5EF4-FFF2-40B4-BE49-F238E27FC236}">
                  <a16:creationId xmlns:a16="http://schemas.microsoft.com/office/drawing/2014/main" id="{F79ADFCC-9F4B-7DB4-8265-C11FCD88EEE1}"/>
                </a:ext>
              </a:extLst>
            </p:cNvPr>
            <p:cNvPicPr/>
            <p:nvPr/>
          </p:nvPicPr>
          <p:blipFill>
            <a:blip r:embed="rId8" cstate="print"/>
            <a:stretch>
              <a:fillRect/>
            </a:stretch>
          </p:blipFill>
          <p:spPr>
            <a:xfrm>
              <a:off x="18789396" y="1985486"/>
              <a:ext cx="246761" cy="135126"/>
            </a:xfrm>
            <a:prstGeom prst="rect">
              <a:avLst/>
            </a:prstGeom>
          </p:spPr>
        </p:pic>
        <p:pic>
          <p:nvPicPr>
            <p:cNvPr id="42" name="object 12">
              <a:extLst>
                <a:ext uri="{FF2B5EF4-FFF2-40B4-BE49-F238E27FC236}">
                  <a16:creationId xmlns:a16="http://schemas.microsoft.com/office/drawing/2014/main" id="{FDE65D28-8E63-611D-2745-94781AA47AEB}"/>
                </a:ext>
              </a:extLst>
            </p:cNvPr>
            <p:cNvPicPr/>
            <p:nvPr/>
          </p:nvPicPr>
          <p:blipFill>
            <a:blip r:embed="rId9" cstate="print"/>
            <a:stretch>
              <a:fillRect/>
            </a:stretch>
          </p:blipFill>
          <p:spPr>
            <a:xfrm>
              <a:off x="19119608" y="1985486"/>
              <a:ext cx="201154" cy="294359"/>
            </a:xfrm>
            <a:prstGeom prst="rect">
              <a:avLst/>
            </a:prstGeom>
          </p:spPr>
        </p:pic>
        <p:sp>
          <p:nvSpPr>
            <p:cNvPr id="44" name="object 13">
              <a:extLst>
                <a:ext uri="{FF2B5EF4-FFF2-40B4-BE49-F238E27FC236}">
                  <a16:creationId xmlns:a16="http://schemas.microsoft.com/office/drawing/2014/main" id="{D32AE17B-C562-D592-3D79-0572BDDC14E1}"/>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46" name="object 14">
              <a:extLst>
                <a:ext uri="{FF2B5EF4-FFF2-40B4-BE49-F238E27FC236}">
                  <a16:creationId xmlns:a16="http://schemas.microsoft.com/office/drawing/2014/main" id="{026616B3-4A32-0C02-7A39-C98C855314E4}"/>
                </a:ext>
              </a:extLst>
            </p:cNvPr>
            <p:cNvGrpSpPr/>
            <p:nvPr/>
          </p:nvGrpSpPr>
          <p:grpSpPr>
            <a:xfrm>
              <a:off x="19383260" y="1979631"/>
              <a:ext cx="288925" cy="298450"/>
              <a:chOff x="19383260" y="1979631"/>
              <a:chExt cx="288925" cy="298450"/>
            </a:xfrm>
          </p:grpSpPr>
          <p:pic>
            <p:nvPicPr>
              <p:cNvPr id="66" name="object 15">
                <a:extLst>
                  <a:ext uri="{FF2B5EF4-FFF2-40B4-BE49-F238E27FC236}">
                    <a16:creationId xmlns:a16="http://schemas.microsoft.com/office/drawing/2014/main" id="{D2A1C6F2-1721-A384-BC95-7C2F67C5DB18}"/>
                  </a:ext>
                </a:extLst>
              </p:cNvPr>
              <p:cNvPicPr/>
              <p:nvPr/>
            </p:nvPicPr>
            <p:blipFill>
              <a:blip r:embed="rId10" cstate="print"/>
              <a:stretch>
                <a:fillRect/>
              </a:stretch>
            </p:blipFill>
            <p:spPr>
              <a:xfrm>
                <a:off x="19559396" y="2163413"/>
                <a:ext cx="112267" cy="114425"/>
              </a:xfrm>
              <a:prstGeom prst="rect">
                <a:avLst/>
              </a:prstGeom>
            </p:spPr>
          </p:pic>
          <p:sp>
            <p:nvSpPr>
              <p:cNvPr id="67" name="object 16">
                <a:extLst>
                  <a:ext uri="{FF2B5EF4-FFF2-40B4-BE49-F238E27FC236}">
                    <a16:creationId xmlns:a16="http://schemas.microsoft.com/office/drawing/2014/main" id="{B2F49262-A165-099D-58D2-D4D0AD518E64}"/>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48" name="object 17">
              <a:extLst>
                <a:ext uri="{FF2B5EF4-FFF2-40B4-BE49-F238E27FC236}">
                  <a16:creationId xmlns:a16="http://schemas.microsoft.com/office/drawing/2014/main" id="{AB8ED093-DB2C-F338-82BA-49B422D4F397}"/>
                </a:ext>
              </a:extLst>
            </p:cNvPr>
            <p:cNvPicPr/>
            <p:nvPr/>
          </p:nvPicPr>
          <p:blipFill>
            <a:blip r:embed="rId11" cstate="print"/>
            <a:stretch>
              <a:fillRect/>
            </a:stretch>
          </p:blipFill>
          <p:spPr>
            <a:xfrm>
              <a:off x="18595847" y="1985721"/>
              <a:ext cx="98577" cy="293895"/>
            </a:xfrm>
            <a:prstGeom prst="rect">
              <a:avLst/>
            </a:prstGeom>
          </p:spPr>
        </p:pic>
        <p:pic>
          <p:nvPicPr>
            <p:cNvPr id="50" name="object 18">
              <a:extLst>
                <a:ext uri="{FF2B5EF4-FFF2-40B4-BE49-F238E27FC236}">
                  <a16:creationId xmlns:a16="http://schemas.microsoft.com/office/drawing/2014/main" id="{4D3EFEA1-4D3B-D4D2-76A5-0A46312CD4B0}"/>
                </a:ext>
              </a:extLst>
            </p:cNvPr>
            <p:cNvPicPr/>
            <p:nvPr/>
          </p:nvPicPr>
          <p:blipFill>
            <a:blip r:embed="rId12" cstate="print"/>
            <a:stretch>
              <a:fillRect/>
            </a:stretch>
          </p:blipFill>
          <p:spPr>
            <a:xfrm>
              <a:off x="17762219" y="2375856"/>
              <a:ext cx="127558" cy="130837"/>
            </a:xfrm>
            <a:prstGeom prst="rect">
              <a:avLst/>
            </a:prstGeom>
          </p:spPr>
        </p:pic>
        <p:pic>
          <p:nvPicPr>
            <p:cNvPr id="52" name="object 19">
              <a:extLst>
                <a:ext uri="{FF2B5EF4-FFF2-40B4-BE49-F238E27FC236}">
                  <a16:creationId xmlns:a16="http://schemas.microsoft.com/office/drawing/2014/main" id="{6405A800-8DFC-323C-58C9-6E15CE08574C}"/>
                </a:ext>
              </a:extLst>
            </p:cNvPr>
            <p:cNvPicPr/>
            <p:nvPr/>
          </p:nvPicPr>
          <p:blipFill>
            <a:blip r:embed="rId13" cstate="print"/>
            <a:stretch>
              <a:fillRect/>
            </a:stretch>
          </p:blipFill>
          <p:spPr>
            <a:xfrm>
              <a:off x="17532095" y="2375856"/>
              <a:ext cx="133664" cy="127789"/>
            </a:xfrm>
            <a:prstGeom prst="rect">
              <a:avLst/>
            </a:prstGeom>
          </p:spPr>
        </p:pic>
        <p:pic>
          <p:nvPicPr>
            <p:cNvPr id="53" name="object 20">
              <a:extLst>
                <a:ext uri="{FF2B5EF4-FFF2-40B4-BE49-F238E27FC236}">
                  <a16:creationId xmlns:a16="http://schemas.microsoft.com/office/drawing/2014/main" id="{78672052-08A1-4E9B-C57A-469CA79C71C3}"/>
                </a:ext>
              </a:extLst>
            </p:cNvPr>
            <p:cNvPicPr/>
            <p:nvPr/>
          </p:nvPicPr>
          <p:blipFill>
            <a:blip r:embed="rId14" cstate="print"/>
            <a:stretch>
              <a:fillRect/>
            </a:stretch>
          </p:blipFill>
          <p:spPr>
            <a:xfrm>
              <a:off x="17990819" y="2375856"/>
              <a:ext cx="126032" cy="127789"/>
            </a:xfrm>
            <a:prstGeom prst="rect">
              <a:avLst/>
            </a:prstGeom>
          </p:spPr>
        </p:pic>
        <p:pic>
          <p:nvPicPr>
            <p:cNvPr id="54" name="object 21">
              <a:extLst>
                <a:ext uri="{FF2B5EF4-FFF2-40B4-BE49-F238E27FC236}">
                  <a16:creationId xmlns:a16="http://schemas.microsoft.com/office/drawing/2014/main" id="{7C868398-BD98-BDF8-83B4-D3BCE75FE932}"/>
                </a:ext>
              </a:extLst>
            </p:cNvPr>
            <p:cNvPicPr/>
            <p:nvPr/>
          </p:nvPicPr>
          <p:blipFill>
            <a:blip r:embed="rId15" cstate="print"/>
            <a:stretch>
              <a:fillRect/>
            </a:stretch>
          </p:blipFill>
          <p:spPr>
            <a:xfrm>
              <a:off x="18185891" y="2375856"/>
              <a:ext cx="127546" cy="130837"/>
            </a:xfrm>
            <a:prstGeom prst="rect">
              <a:avLst/>
            </a:prstGeom>
          </p:spPr>
        </p:pic>
        <p:pic>
          <p:nvPicPr>
            <p:cNvPr id="55" name="object 22">
              <a:extLst>
                <a:ext uri="{FF2B5EF4-FFF2-40B4-BE49-F238E27FC236}">
                  <a16:creationId xmlns:a16="http://schemas.microsoft.com/office/drawing/2014/main" id="{F8915F27-7560-8D01-67D6-4426DC48CB15}"/>
                </a:ext>
              </a:extLst>
            </p:cNvPr>
            <p:cNvPicPr/>
            <p:nvPr/>
          </p:nvPicPr>
          <p:blipFill>
            <a:blip r:embed="rId16" cstate="print"/>
            <a:stretch>
              <a:fillRect/>
            </a:stretch>
          </p:blipFill>
          <p:spPr>
            <a:xfrm>
              <a:off x="18412967" y="2375856"/>
              <a:ext cx="126022" cy="127789"/>
            </a:xfrm>
            <a:prstGeom prst="rect">
              <a:avLst/>
            </a:prstGeom>
          </p:spPr>
        </p:pic>
        <p:pic>
          <p:nvPicPr>
            <p:cNvPr id="56" name="object 23">
              <a:extLst>
                <a:ext uri="{FF2B5EF4-FFF2-40B4-BE49-F238E27FC236}">
                  <a16:creationId xmlns:a16="http://schemas.microsoft.com/office/drawing/2014/main" id="{5B431405-A252-78AB-832C-74BCEEC6F100}"/>
                </a:ext>
              </a:extLst>
            </p:cNvPr>
            <p:cNvPicPr/>
            <p:nvPr/>
          </p:nvPicPr>
          <p:blipFill>
            <a:blip r:embed="rId17" cstate="print"/>
            <a:stretch>
              <a:fillRect/>
            </a:stretch>
          </p:blipFill>
          <p:spPr>
            <a:xfrm>
              <a:off x="18749771" y="2375856"/>
              <a:ext cx="87909" cy="127789"/>
            </a:xfrm>
            <a:prstGeom prst="rect">
              <a:avLst/>
            </a:prstGeom>
          </p:spPr>
        </p:pic>
        <p:sp>
          <p:nvSpPr>
            <p:cNvPr id="57" name="object 24">
              <a:extLst>
                <a:ext uri="{FF2B5EF4-FFF2-40B4-BE49-F238E27FC236}">
                  <a16:creationId xmlns:a16="http://schemas.microsoft.com/office/drawing/2014/main" id="{72871779-CA3B-6ADA-2560-DD6AC61F2C20}"/>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58" name="object 25">
              <a:extLst>
                <a:ext uri="{FF2B5EF4-FFF2-40B4-BE49-F238E27FC236}">
                  <a16:creationId xmlns:a16="http://schemas.microsoft.com/office/drawing/2014/main" id="{053F5D2C-DD9D-B93B-4842-39460DF787EE}"/>
                </a:ext>
              </a:extLst>
            </p:cNvPr>
            <p:cNvPicPr/>
            <p:nvPr/>
          </p:nvPicPr>
          <p:blipFill>
            <a:blip r:embed="rId18" cstate="print"/>
            <a:stretch>
              <a:fillRect/>
            </a:stretch>
          </p:blipFill>
          <p:spPr>
            <a:xfrm>
              <a:off x="19365467" y="2372808"/>
              <a:ext cx="133616" cy="133884"/>
            </a:xfrm>
            <a:prstGeom prst="rect">
              <a:avLst/>
            </a:prstGeom>
          </p:spPr>
        </p:pic>
        <p:pic>
          <p:nvPicPr>
            <p:cNvPr id="59" name="object 26">
              <a:extLst>
                <a:ext uri="{FF2B5EF4-FFF2-40B4-BE49-F238E27FC236}">
                  <a16:creationId xmlns:a16="http://schemas.microsoft.com/office/drawing/2014/main" id="{E5085C19-B2DC-7AA5-F4CD-BDC1EBF113A8}"/>
                </a:ext>
              </a:extLst>
            </p:cNvPr>
            <p:cNvPicPr/>
            <p:nvPr/>
          </p:nvPicPr>
          <p:blipFill>
            <a:blip r:embed="rId19" cstate="print"/>
            <a:stretch>
              <a:fillRect/>
            </a:stretch>
          </p:blipFill>
          <p:spPr>
            <a:xfrm>
              <a:off x="19162776" y="2375856"/>
              <a:ext cx="127520" cy="127789"/>
            </a:xfrm>
            <a:prstGeom prst="rect">
              <a:avLst/>
            </a:prstGeom>
          </p:spPr>
        </p:pic>
        <p:pic>
          <p:nvPicPr>
            <p:cNvPr id="60" name="object 27">
              <a:extLst>
                <a:ext uri="{FF2B5EF4-FFF2-40B4-BE49-F238E27FC236}">
                  <a16:creationId xmlns:a16="http://schemas.microsoft.com/office/drawing/2014/main" id="{C33878D4-AE20-1913-AA21-004F81A6A0BB}"/>
                </a:ext>
              </a:extLst>
            </p:cNvPr>
            <p:cNvPicPr/>
            <p:nvPr/>
          </p:nvPicPr>
          <p:blipFill>
            <a:blip r:embed="rId20" cstate="print"/>
            <a:stretch>
              <a:fillRect/>
            </a:stretch>
          </p:blipFill>
          <p:spPr>
            <a:xfrm>
              <a:off x="19604736" y="2372808"/>
              <a:ext cx="65033" cy="133884"/>
            </a:xfrm>
            <a:prstGeom prst="rect">
              <a:avLst/>
            </a:prstGeom>
          </p:spPr>
        </p:pic>
        <p:sp>
          <p:nvSpPr>
            <p:cNvPr id="61" name="object 28">
              <a:extLst>
                <a:ext uri="{FF2B5EF4-FFF2-40B4-BE49-F238E27FC236}">
                  <a16:creationId xmlns:a16="http://schemas.microsoft.com/office/drawing/2014/main" id="{B3736E9A-4EC2-EA55-761E-3EB930DEF4A3}"/>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62" name="object 29">
              <a:extLst>
                <a:ext uri="{FF2B5EF4-FFF2-40B4-BE49-F238E27FC236}">
                  <a16:creationId xmlns:a16="http://schemas.microsoft.com/office/drawing/2014/main" id="{6D3F2869-FC36-8BD4-A36B-FEA29976E238}"/>
                </a:ext>
              </a:extLst>
            </p:cNvPr>
            <p:cNvGrpSpPr/>
            <p:nvPr/>
          </p:nvGrpSpPr>
          <p:grpSpPr>
            <a:xfrm>
              <a:off x="19739863" y="1979631"/>
              <a:ext cx="149225" cy="313690"/>
              <a:chOff x="19739863" y="1979631"/>
              <a:chExt cx="149225" cy="313690"/>
            </a:xfrm>
          </p:grpSpPr>
          <p:pic>
            <p:nvPicPr>
              <p:cNvPr id="64" name="object 30">
                <a:extLst>
                  <a:ext uri="{FF2B5EF4-FFF2-40B4-BE49-F238E27FC236}">
                    <a16:creationId xmlns:a16="http://schemas.microsoft.com/office/drawing/2014/main" id="{7B520B3A-146B-9B06-B345-243CAB155118}"/>
                  </a:ext>
                </a:extLst>
              </p:cNvPr>
              <p:cNvPicPr/>
              <p:nvPr/>
            </p:nvPicPr>
            <p:blipFill>
              <a:blip r:embed="rId21" cstate="print"/>
              <a:stretch>
                <a:fillRect/>
              </a:stretch>
            </p:blipFill>
            <p:spPr>
              <a:xfrm>
                <a:off x="19739863" y="2211279"/>
                <a:ext cx="88392" cy="81648"/>
              </a:xfrm>
              <a:prstGeom prst="rect">
                <a:avLst/>
              </a:prstGeom>
            </p:spPr>
          </p:pic>
          <p:sp>
            <p:nvSpPr>
              <p:cNvPr id="65" name="object 31">
                <a:extLst>
                  <a:ext uri="{FF2B5EF4-FFF2-40B4-BE49-F238E27FC236}">
                    <a16:creationId xmlns:a16="http://schemas.microsoft.com/office/drawing/2014/main" id="{AED7F170-0497-DABA-8E91-F7866848D51C}"/>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63" name="object 32">
              <a:extLst>
                <a:ext uri="{FF2B5EF4-FFF2-40B4-BE49-F238E27FC236}">
                  <a16:creationId xmlns:a16="http://schemas.microsoft.com/office/drawing/2014/main" id="{BE9D9859-F14C-1605-78F7-D6DDAA7903DA}"/>
                </a:ext>
              </a:extLst>
            </p:cNvPr>
            <p:cNvPicPr/>
            <p:nvPr/>
          </p:nvPicPr>
          <p:blipFill>
            <a:blip r:embed="rId22" cstate="print"/>
            <a:stretch>
              <a:fillRect/>
            </a:stretch>
          </p:blipFill>
          <p:spPr>
            <a:xfrm>
              <a:off x="19766280" y="2375856"/>
              <a:ext cx="127507" cy="130837"/>
            </a:xfrm>
            <a:prstGeom prst="rect">
              <a:avLst/>
            </a:prstGeom>
          </p:spPr>
        </p:pic>
      </p:grpSp>
    </p:spTree>
    <p:extLst>
      <p:ext uri="{BB962C8B-B14F-4D97-AF65-F5344CB8AC3E}">
        <p14:creationId xmlns:p14="http://schemas.microsoft.com/office/powerpoint/2010/main" val="3943843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ject 5"/>
          <p:cNvPicPr/>
          <p:nvPr/>
        </p:nvPicPr>
        <p:blipFill>
          <a:blip r:embed="rId3" cstate="print"/>
          <a:stretch>
            <a:fillRect/>
          </a:stretch>
        </p:blipFill>
        <p:spPr>
          <a:xfrm>
            <a:off x="0" y="8165"/>
            <a:ext cx="8512564" cy="11315699"/>
          </a:xfrm>
          <a:prstGeom prst="rect">
            <a:avLst/>
          </a:prstGeom>
        </p:spPr>
      </p:pic>
      <p:sp>
        <p:nvSpPr>
          <p:cNvPr id="7" name="object 7"/>
          <p:cNvSpPr txBox="1">
            <a:spLocks noGrp="1"/>
          </p:cNvSpPr>
          <p:nvPr>
            <p:ph type="title"/>
          </p:nvPr>
        </p:nvSpPr>
        <p:spPr>
          <a:xfrm>
            <a:off x="9137650" y="552450"/>
            <a:ext cx="9892304" cy="2040943"/>
          </a:xfrm>
          <a:prstGeom prst="rect">
            <a:avLst/>
          </a:prstGeom>
        </p:spPr>
        <p:txBody>
          <a:bodyPr vert="horz" wrap="square" lIns="0" tIns="9525" rIns="0" bIns="0" rtlCol="0">
            <a:spAutoFit/>
          </a:bodyPr>
          <a:lstStyle/>
          <a:p>
            <a:pPr marL="343535" marR="24130" indent="-331470" algn="ctr">
              <a:lnSpc>
                <a:spcPct val="100299"/>
              </a:lnSpc>
              <a:spcBef>
                <a:spcPts val="75"/>
              </a:spcBef>
            </a:pPr>
            <a:r>
              <a:rPr lang="en-GB" sz="4400" spc="-254" dirty="0">
                <a:solidFill>
                  <a:srgbClr val="FFFFFF"/>
                </a:solidFill>
                <a:effectLst>
                  <a:reflection blurRad="31791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Qualifications and Registration Requirements for Mediators in </a:t>
            </a:r>
            <a:r>
              <a:rPr lang="en-GB" sz="4400" spc="-254" dirty="0" err="1">
                <a:solidFill>
                  <a:srgbClr val="FFFFFF"/>
                </a:solidFill>
                <a:effectLst>
                  <a:reflection blurRad="31791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Türkiye</a:t>
            </a:r>
            <a:endParaRPr sz="4400" dirty="0">
              <a:effectLst>
                <a:reflection blurRad="31791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a:extLst>
              <a:ext uri="{FF2B5EF4-FFF2-40B4-BE49-F238E27FC236}">
                <a16:creationId xmlns:a16="http://schemas.microsoft.com/office/drawing/2014/main" id="{D469D611-CD75-1CA1-60A1-D7D3880AEFF2}"/>
              </a:ext>
            </a:extLst>
          </p:cNvPr>
          <p:cNvSpPr txBox="1"/>
          <p:nvPr/>
        </p:nvSpPr>
        <p:spPr>
          <a:xfrm>
            <a:off x="9594850" y="3346805"/>
            <a:ext cx="10226286" cy="4708981"/>
          </a:xfrm>
          <a:prstGeom prst="rect">
            <a:avLst/>
          </a:prstGeom>
          <a:noFill/>
        </p:spPr>
        <p:txBody>
          <a:bodyPr wrap="square">
            <a:spAutoFit/>
          </a:bodyPr>
          <a:lstStyle/>
          <a:p>
            <a:pPr marL="342900" indent="-342900" algn="just">
              <a:buFont typeface="Wingdings" pitchFamily="2" charset="2"/>
              <a:buChar char="Ø"/>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The Turkish legislator has diverged from the global norm by imposing stricter qualifications for individuals to serve as mediators.</a:t>
            </a:r>
          </a:p>
          <a:p>
            <a:pPr marL="342900" indent="-342900" algn="just">
              <a:buFont typeface="Wingdings" pitchFamily="2" charset="2"/>
              <a:buChar char="Ø"/>
            </a:pP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Although it is not explicitly regulated under the Mediation Code, Article 14 of the Code has been understood to imply that, unless otherwise agreed, the mediator or mediators can be freely chosen by parties. The parties can also authorise a third person or an institution to choose mediators on their behalf. </a:t>
            </a: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Turkish law requires mediators to be registered as such with the relevant central registry.</a:t>
            </a:r>
          </a:p>
          <a:p>
            <a:pPr algn="just"/>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0100" lvl="1" indent="-342900" algn="just">
              <a:buFont typeface="Arial" panose="020B0604020202020204" pitchFamily="34" charset="0"/>
              <a:buChar char="•"/>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Mediators must be chosen from the Mediators Registry, which is kept by the Ministry of Justice </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1" name="Group 40">
            <a:extLst>
              <a:ext uri="{FF2B5EF4-FFF2-40B4-BE49-F238E27FC236}">
                <a16:creationId xmlns:a16="http://schemas.microsoft.com/office/drawing/2014/main" id="{3D83B795-FE87-DD14-305E-83207EBB7474}"/>
              </a:ext>
            </a:extLst>
          </p:cNvPr>
          <p:cNvGrpSpPr/>
          <p:nvPr/>
        </p:nvGrpSpPr>
        <p:grpSpPr>
          <a:xfrm>
            <a:off x="222250" y="333511"/>
            <a:ext cx="2057400" cy="1822266"/>
            <a:chOff x="17531651" y="220973"/>
            <a:chExt cx="2362136" cy="2285720"/>
          </a:xfrm>
        </p:grpSpPr>
        <p:pic>
          <p:nvPicPr>
            <p:cNvPr id="42" name="object 5">
              <a:extLst>
                <a:ext uri="{FF2B5EF4-FFF2-40B4-BE49-F238E27FC236}">
                  <a16:creationId xmlns:a16="http://schemas.microsoft.com/office/drawing/2014/main" id="{BDAA97FC-3B81-6DDA-8469-AAA60B43C2D3}"/>
                </a:ext>
              </a:extLst>
            </p:cNvPr>
            <p:cNvPicPr/>
            <p:nvPr/>
          </p:nvPicPr>
          <p:blipFill>
            <a:blip r:embed="rId4" cstate="print"/>
            <a:stretch>
              <a:fillRect/>
            </a:stretch>
          </p:blipFill>
          <p:spPr>
            <a:xfrm>
              <a:off x="18062447" y="220973"/>
              <a:ext cx="1301000" cy="1543531"/>
            </a:xfrm>
            <a:prstGeom prst="rect">
              <a:avLst/>
            </a:prstGeom>
          </p:spPr>
        </p:pic>
        <p:sp>
          <p:nvSpPr>
            <p:cNvPr id="43" name="object 6">
              <a:extLst>
                <a:ext uri="{FF2B5EF4-FFF2-40B4-BE49-F238E27FC236}">
                  <a16:creationId xmlns:a16="http://schemas.microsoft.com/office/drawing/2014/main" id="{7BC1BF27-17F7-D936-13FD-68C1B4BB3C53}"/>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b="1"/>
            </a:p>
          </p:txBody>
        </p:sp>
        <p:pic>
          <p:nvPicPr>
            <p:cNvPr id="44" name="object 7">
              <a:extLst>
                <a:ext uri="{FF2B5EF4-FFF2-40B4-BE49-F238E27FC236}">
                  <a16:creationId xmlns:a16="http://schemas.microsoft.com/office/drawing/2014/main" id="{CE0A7C7F-B3D8-2385-6EE4-D7F4B6C0BB2D}"/>
                </a:ext>
              </a:extLst>
            </p:cNvPr>
            <p:cNvPicPr/>
            <p:nvPr/>
          </p:nvPicPr>
          <p:blipFill>
            <a:blip r:embed="rId5" cstate="print"/>
            <a:stretch>
              <a:fillRect/>
            </a:stretch>
          </p:blipFill>
          <p:spPr>
            <a:xfrm>
              <a:off x="17708626" y="2132065"/>
              <a:ext cx="112520" cy="134851"/>
            </a:xfrm>
            <a:prstGeom prst="rect">
              <a:avLst/>
            </a:prstGeom>
          </p:spPr>
        </p:pic>
        <p:sp>
          <p:nvSpPr>
            <p:cNvPr id="45" name="object 8">
              <a:extLst>
                <a:ext uri="{FF2B5EF4-FFF2-40B4-BE49-F238E27FC236}">
                  <a16:creationId xmlns:a16="http://schemas.microsoft.com/office/drawing/2014/main" id="{880F149C-27D0-05FF-49F7-4AEBB059FA9E}"/>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b="1"/>
            </a:p>
          </p:txBody>
        </p:sp>
        <p:pic>
          <p:nvPicPr>
            <p:cNvPr id="46" name="object 9">
              <a:extLst>
                <a:ext uri="{FF2B5EF4-FFF2-40B4-BE49-F238E27FC236}">
                  <a16:creationId xmlns:a16="http://schemas.microsoft.com/office/drawing/2014/main" id="{BB0E8B9A-F577-38D6-3820-0212BA12563B}"/>
                </a:ext>
              </a:extLst>
            </p:cNvPr>
            <p:cNvPicPr/>
            <p:nvPr/>
          </p:nvPicPr>
          <p:blipFill>
            <a:blip r:embed="rId6" cstate="print"/>
            <a:stretch>
              <a:fillRect/>
            </a:stretch>
          </p:blipFill>
          <p:spPr>
            <a:xfrm>
              <a:off x="18795110" y="2127599"/>
              <a:ext cx="281940" cy="150519"/>
            </a:xfrm>
            <a:prstGeom prst="rect">
              <a:avLst/>
            </a:prstGeom>
          </p:spPr>
        </p:pic>
        <p:sp>
          <p:nvSpPr>
            <p:cNvPr id="47" name="object 10">
              <a:extLst>
                <a:ext uri="{FF2B5EF4-FFF2-40B4-BE49-F238E27FC236}">
                  <a16:creationId xmlns:a16="http://schemas.microsoft.com/office/drawing/2014/main" id="{0F2E6523-02AF-A57F-C830-404F0FA04429}"/>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b="1"/>
            </a:p>
          </p:txBody>
        </p:sp>
        <p:pic>
          <p:nvPicPr>
            <p:cNvPr id="48" name="object 11">
              <a:extLst>
                <a:ext uri="{FF2B5EF4-FFF2-40B4-BE49-F238E27FC236}">
                  <a16:creationId xmlns:a16="http://schemas.microsoft.com/office/drawing/2014/main" id="{CA96D46C-1F1D-ADE4-522B-BF026A9127E2}"/>
                </a:ext>
              </a:extLst>
            </p:cNvPr>
            <p:cNvPicPr/>
            <p:nvPr/>
          </p:nvPicPr>
          <p:blipFill>
            <a:blip r:embed="rId7" cstate="print"/>
            <a:stretch>
              <a:fillRect/>
            </a:stretch>
          </p:blipFill>
          <p:spPr>
            <a:xfrm>
              <a:off x="18789396" y="1985486"/>
              <a:ext cx="246761" cy="135126"/>
            </a:xfrm>
            <a:prstGeom prst="rect">
              <a:avLst/>
            </a:prstGeom>
          </p:spPr>
        </p:pic>
        <p:pic>
          <p:nvPicPr>
            <p:cNvPr id="49" name="object 12">
              <a:extLst>
                <a:ext uri="{FF2B5EF4-FFF2-40B4-BE49-F238E27FC236}">
                  <a16:creationId xmlns:a16="http://schemas.microsoft.com/office/drawing/2014/main" id="{F7652FFC-E90C-7894-EF7A-023DD973F3CD}"/>
                </a:ext>
              </a:extLst>
            </p:cNvPr>
            <p:cNvPicPr/>
            <p:nvPr/>
          </p:nvPicPr>
          <p:blipFill>
            <a:blip r:embed="rId8" cstate="print"/>
            <a:stretch>
              <a:fillRect/>
            </a:stretch>
          </p:blipFill>
          <p:spPr>
            <a:xfrm>
              <a:off x="19119608" y="1985486"/>
              <a:ext cx="201154" cy="294359"/>
            </a:xfrm>
            <a:prstGeom prst="rect">
              <a:avLst/>
            </a:prstGeom>
          </p:spPr>
        </p:pic>
        <p:sp>
          <p:nvSpPr>
            <p:cNvPr id="50" name="object 13">
              <a:extLst>
                <a:ext uri="{FF2B5EF4-FFF2-40B4-BE49-F238E27FC236}">
                  <a16:creationId xmlns:a16="http://schemas.microsoft.com/office/drawing/2014/main" id="{34A552FA-26FC-8E13-130A-C0FAEE4007A2}"/>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b="1"/>
            </a:p>
          </p:txBody>
        </p:sp>
        <p:grpSp>
          <p:nvGrpSpPr>
            <p:cNvPr id="51" name="object 14">
              <a:extLst>
                <a:ext uri="{FF2B5EF4-FFF2-40B4-BE49-F238E27FC236}">
                  <a16:creationId xmlns:a16="http://schemas.microsoft.com/office/drawing/2014/main" id="{ABCFEE14-0711-E019-C466-79345C06820C}"/>
                </a:ext>
              </a:extLst>
            </p:cNvPr>
            <p:cNvGrpSpPr/>
            <p:nvPr/>
          </p:nvGrpSpPr>
          <p:grpSpPr>
            <a:xfrm>
              <a:off x="19383260" y="1979631"/>
              <a:ext cx="288925" cy="298450"/>
              <a:chOff x="19383260" y="1979631"/>
              <a:chExt cx="288925" cy="298450"/>
            </a:xfrm>
          </p:grpSpPr>
          <p:pic>
            <p:nvPicPr>
              <p:cNvPr id="68" name="object 15">
                <a:extLst>
                  <a:ext uri="{FF2B5EF4-FFF2-40B4-BE49-F238E27FC236}">
                    <a16:creationId xmlns:a16="http://schemas.microsoft.com/office/drawing/2014/main" id="{29CFBE37-CCC8-73B2-450E-4D03688E7D4D}"/>
                  </a:ext>
                </a:extLst>
              </p:cNvPr>
              <p:cNvPicPr/>
              <p:nvPr/>
            </p:nvPicPr>
            <p:blipFill>
              <a:blip r:embed="rId9" cstate="print"/>
              <a:stretch>
                <a:fillRect/>
              </a:stretch>
            </p:blipFill>
            <p:spPr>
              <a:xfrm>
                <a:off x="19559396" y="2163413"/>
                <a:ext cx="112267" cy="114425"/>
              </a:xfrm>
              <a:prstGeom prst="rect">
                <a:avLst/>
              </a:prstGeom>
            </p:spPr>
          </p:pic>
          <p:sp>
            <p:nvSpPr>
              <p:cNvPr id="69" name="object 16">
                <a:extLst>
                  <a:ext uri="{FF2B5EF4-FFF2-40B4-BE49-F238E27FC236}">
                    <a16:creationId xmlns:a16="http://schemas.microsoft.com/office/drawing/2014/main" id="{7797BFDB-43B4-A3E1-E5ED-B612A135904B}"/>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b="1"/>
              </a:p>
            </p:txBody>
          </p:sp>
        </p:grpSp>
        <p:pic>
          <p:nvPicPr>
            <p:cNvPr id="52" name="object 17">
              <a:extLst>
                <a:ext uri="{FF2B5EF4-FFF2-40B4-BE49-F238E27FC236}">
                  <a16:creationId xmlns:a16="http://schemas.microsoft.com/office/drawing/2014/main" id="{75F8FBDE-33F7-D64B-03F3-78896AD3586B}"/>
                </a:ext>
              </a:extLst>
            </p:cNvPr>
            <p:cNvPicPr/>
            <p:nvPr/>
          </p:nvPicPr>
          <p:blipFill>
            <a:blip r:embed="rId10" cstate="print"/>
            <a:stretch>
              <a:fillRect/>
            </a:stretch>
          </p:blipFill>
          <p:spPr>
            <a:xfrm>
              <a:off x="18595847" y="1985721"/>
              <a:ext cx="98577" cy="293895"/>
            </a:xfrm>
            <a:prstGeom prst="rect">
              <a:avLst/>
            </a:prstGeom>
          </p:spPr>
        </p:pic>
        <p:pic>
          <p:nvPicPr>
            <p:cNvPr id="53" name="object 18">
              <a:extLst>
                <a:ext uri="{FF2B5EF4-FFF2-40B4-BE49-F238E27FC236}">
                  <a16:creationId xmlns:a16="http://schemas.microsoft.com/office/drawing/2014/main" id="{A5F2E499-2C39-42DC-B170-A0FFD2AF6E24}"/>
                </a:ext>
              </a:extLst>
            </p:cNvPr>
            <p:cNvPicPr/>
            <p:nvPr/>
          </p:nvPicPr>
          <p:blipFill>
            <a:blip r:embed="rId11" cstate="print"/>
            <a:stretch>
              <a:fillRect/>
            </a:stretch>
          </p:blipFill>
          <p:spPr>
            <a:xfrm>
              <a:off x="17762219" y="2375856"/>
              <a:ext cx="127558" cy="130837"/>
            </a:xfrm>
            <a:prstGeom prst="rect">
              <a:avLst/>
            </a:prstGeom>
          </p:spPr>
        </p:pic>
        <p:pic>
          <p:nvPicPr>
            <p:cNvPr id="54" name="object 19">
              <a:extLst>
                <a:ext uri="{FF2B5EF4-FFF2-40B4-BE49-F238E27FC236}">
                  <a16:creationId xmlns:a16="http://schemas.microsoft.com/office/drawing/2014/main" id="{62915259-7D95-A4B2-BD97-F228AF3D9882}"/>
                </a:ext>
              </a:extLst>
            </p:cNvPr>
            <p:cNvPicPr/>
            <p:nvPr/>
          </p:nvPicPr>
          <p:blipFill>
            <a:blip r:embed="rId12" cstate="print"/>
            <a:stretch>
              <a:fillRect/>
            </a:stretch>
          </p:blipFill>
          <p:spPr>
            <a:xfrm>
              <a:off x="17532095" y="2375856"/>
              <a:ext cx="133664" cy="127789"/>
            </a:xfrm>
            <a:prstGeom prst="rect">
              <a:avLst/>
            </a:prstGeom>
          </p:spPr>
        </p:pic>
        <p:pic>
          <p:nvPicPr>
            <p:cNvPr id="55" name="object 20">
              <a:extLst>
                <a:ext uri="{FF2B5EF4-FFF2-40B4-BE49-F238E27FC236}">
                  <a16:creationId xmlns:a16="http://schemas.microsoft.com/office/drawing/2014/main" id="{823AC4A1-1941-75EE-31C7-E0BFA8384E26}"/>
                </a:ext>
              </a:extLst>
            </p:cNvPr>
            <p:cNvPicPr/>
            <p:nvPr/>
          </p:nvPicPr>
          <p:blipFill>
            <a:blip r:embed="rId13" cstate="print"/>
            <a:stretch>
              <a:fillRect/>
            </a:stretch>
          </p:blipFill>
          <p:spPr>
            <a:xfrm>
              <a:off x="17990819" y="2375856"/>
              <a:ext cx="126032" cy="127789"/>
            </a:xfrm>
            <a:prstGeom prst="rect">
              <a:avLst/>
            </a:prstGeom>
          </p:spPr>
        </p:pic>
        <p:pic>
          <p:nvPicPr>
            <p:cNvPr id="56" name="object 21">
              <a:extLst>
                <a:ext uri="{FF2B5EF4-FFF2-40B4-BE49-F238E27FC236}">
                  <a16:creationId xmlns:a16="http://schemas.microsoft.com/office/drawing/2014/main" id="{BE31CF46-7F07-2602-7159-54EA8E7F866F}"/>
                </a:ext>
              </a:extLst>
            </p:cNvPr>
            <p:cNvPicPr/>
            <p:nvPr/>
          </p:nvPicPr>
          <p:blipFill>
            <a:blip r:embed="rId14" cstate="print"/>
            <a:stretch>
              <a:fillRect/>
            </a:stretch>
          </p:blipFill>
          <p:spPr>
            <a:xfrm>
              <a:off x="18185891" y="2375856"/>
              <a:ext cx="127546" cy="130837"/>
            </a:xfrm>
            <a:prstGeom prst="rect">
              <a:avLst/>
            </a:prstGeom>
          </p:spPr>
        </p:pic>
        <p:pic>
          <p:nvPicPr>
            <p:cNvPr id="57" name="object 22">
              <a:extLst>
                <a:ext uri="{FF2B5EF4-FFF2-40B4-BE49-F238E27FC236}">
                  <a16:creationId xmlns:a16="http://schemas.microsoft.com/office/drawing/2014/main" id="{DB8EDBD5-9103-8910-ADFE-AC53EA5196AD}"/>
                </a:ext>
              </a:extLst>
            </p:cNvPr>
            <p:cNvPicPr/>
            <p:nvPr/>
          </p:nvPicPr>
          <p:blipFill>
            <a:blip r:embed="rId15" cstate="print"/>
            <a:stretch>
              <a:fillRect/>
            </a:stretch>
          </p:blipFill>
          <p:spPr>
            <a:xfrm>
              <a:off x="18412967" y="2375856"/>
              <a:ext cx="126022" cy="127789"/>
            </a:xfrm>
            <a:prstGeom prst="rect">
              <a:avLst/>
            </a:prstGeom>
          </p:spPr>
        </p:pic>
        <p:pic>
          <p:nvPicPr>
            <p:cNvPr id="58" name="object 23">
              <a:extLst>
                <a:ext uri="{FF2B5EF4-FFF2-40B4-BE49-F238E27FC236}">
                  <a16:creationId xmlns:a16="http://schemas.microsoft.com/office/drawing/2014/main" id="{A3C742F5-9F05-6E5D-3FB8-241F2967F830}"/>
                </a:ext>
              </a:extLst>
            </p:cNvPr>
            <p:cNvPicPr/>
            <p:nvPr/>
          </p:nvPicPr>
          <p:blipFill>
            <a:blip r:embed="rId16" cstate="print"/>
            <a:stretch>
              <a:fillRect/>
            </a:stretch>
          </p:blipFill>
          <p:spPr>
            <a:xfrm>
              <a:off x="18749771" y="2375856"/>
              <a:ext cx="87909" cy="127789"/>
            </a:xfrm>
            <a:prstGeom prst="rect">
              <a:avLst/>
            </a:prstGeom>
          </p:spPr>
        </p:pic>
        <p:sp>
          <p:nvSpPr>
            <p:cNvPr id="59" name="object 24">
              <a:extLst>
                <a:ext uri="{FF2B5EF4-FFF2-40B4-BE49-F238E27FC236}">
                  <a16:creationId xmlns:a16="http://schemas.microsoft.com/office/drawing/2014/main" id="{A8F10EED-45A5-5C36-0CD7-81BF3E93159B}"/>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b="1"/>
            </a:p>
          </p:txBody>
        </p:sp>
        <p:pic>
          <p:nvPicPr>
            <p:cNvPr id="60" name="object 25">
              <a:extLst>
                <a:ext uri="{FF2B5EF4-FFF2-40B4-BE49-F238E27FC236}">
                  <a16:creationId xmlns:a16="http://schemas.microsoft.com/office/drawing/2014/main" id="{18753BF2-D485-388B-4C3F-20DBDC8BFAE7}"/>
                </a:ext>
              </a:extLst>
            </p:cNvPr>
            <p:cNvPicPr/>
            <p:nvPr/>
          </p:nvPicPr>
          <p:blipFill>
            <a:blip r:embed="rId17" cstate="print"/>
            <a:stretch>
              <a:fillRect/>
            </a:stretch>
          </p:blipFill>
          <p:spPr>
            <a:xfrm>
              <a:off x="19365467" y="2372808"/>
              <a:ext cx="133616" cy="133884"/>
            </a:xfrm>
            <a:prstGeom prst="rect">
              <a:avLst/>
            </a:prstGeom>
          </p:spPr>
        </p:pic>
        <p:pic>
          <p:nvPicPr>
            <p:cNvPr id="61" name="object 26">
              <a:extLst>
                <a:ext uri="{FF2B5EF4-FFF2-40B4-BE49-F238E27FC236}">
                  <a16:creationId xmlns:a16="http://schemas.microsoft.com/office/drawing/2014/main" id="{470EC7E3-BD5A-999C-138B-9841D9623CA7}"/>
                </a:ext>
              </a:extLst>
            </p:cNvPr>
            <p:cNvPicPr/>
            <p:nvPr/>
          </p:nvPicPr>
          <p:blipFill>
            <a:blip r:embed="rId18" cstate="print"/>
            <a:stretch>
              <a:fillRect/>
            </a:stretch>
          </p:blipFill>
          <p:spPr>
            <a:xfrm>
              <a:off x="19162776" y="2375856"/>
              <a:ext cx="127520" cy="127789"/>
            </a:xfrm>
            <a:prstGeom prst="rect">
              <a:avLst/>
            </a:prstGeom>
          </p:spPr>
        </p:pic>
        <p:pic>
          <p:nvPicPr>
            <p:cNvPr id="62" name="object 27">
              <a:extLst>
                <a:ext uri="{FF2B5EF4-FFF2-40B4-BE49-F238E27FC236}">
                  <a16:creationId xmlns:a16="http://schemas.microsoft.com/office/drawing/2014/main" id="{B52DF9A6-422F-63F6-C076-3948C9B4F836}"/>
                </a:ext>
              </a:extLst>
            </p:cNvPr>
            <p:cNvPicPr/>
            <p:nvPr/>
          </p:nvPicPr>
          <p:blipFill>
            <a:blip r:embed="rId19" cstate="print"/>
            <a:stretch>
              <a:fillRect/>
            </a:stretch>
          </p:blipFill>
          <p:spPr>
            <a:xfrm>
              <a:off x="19604736" y="2372808"/>
              <a:ext cx="65033" cy="133884"/>
            </a:xfrm>
            <a:prstGeom prst="rect">
              <a:avLst/>
            </a:prstGeom>
          </p:spPr>
        </p:pic>
        <p:sp>
          <p:nvSpPr>
            <p:cNvPr id="63" name="object 28">
              <a:extLst>
                <a:ext uri="{FF2B5EF4-FFF2-40B4-BE49-F238E27FC236}">
                  <a16:creationId xmlns:a16="http://schemas.microsoft.com/office/drawing/2014/main" id="{1467FD74-8F06-BF0C-FC38-78578ED6014F}"/>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b="1"/>
            </a:p>
          </p:txBody>
        </p:sp>
        <p:grpSp>
          <p:nvGrpSpPr>
            <p:cNvPr id="64" name="object 29">
              <a:extLst>
                <a:ext uri="{FF2B5EF4-FFF2-40B4-BE49-F238E27FC236}">
                  <a16:creationId xmlns:a16="http://schemas.microsoft.com/office/drawing/2014/main" id="{5121771B-6550-5DB4-FF5D-BEEBCB524AEF}"/>
                </a:ext>
              </a:extLst>
            </p:cNvPr>
            <p:cNvGrpSpPr/>
            <p:nvPr/>
          </p:nvGrpSpPr>
          <p:grpSpPr>
            <a:xfrm>
              <a:off x="19739863" y="1979631"/>
              <a:ext cx="149225" cy="313690"/>
              <a:chOff x="19739863" y="1979631"/>
              <a:chExt cx="149225" cy="313690"/>
            </a:xfrm>
          </p:grpSpPr>
          <p:pic>
            <p:nvPicPr>
              <p:cNvPr id="66" name="object 30">
                <a:extLst>
                  <a:ext uri="{FF2B5EF4-FFF2-40B4-BE49-F238E27FC236}">
                    <a16:creationId xmlns:a16="http://schemas.microsoft.com/office/drawing/2014/main" id="{D029E9D6-B939-D935-C01A-498A586DECCE}"/>
                  </a:ext>
                </a:extLst>
              </p:cNvPr>
              <p:cNvPicPr/>
              <p:nvPr/>
            </p:nvPicPr>
            <p:blipFill>
              <a:blip r:embed="rId20" cstate="print"/>
              <a:stretch>
                <a:fillRect/>
              </a:stretch>
            </p:blipFill>
            <p:spPr>
              <a:xfrm>
                <a:off x="19739863" y="2211279"/>
                <a:ext cx="88392" cy="81648"/>
              </a:xfrm>
              <a:prstGeom prst="rect">
                <a:avLst/>
              </a:prstGeom>
            </p:spPr>
          </p:pic>
          <p:sp>
            <p:nvSpPr>
              <p:cNvPr id="67" name="object 31">
                <a:extLst>
                  <a:ext uri="{FF2B5EF4-FFF2-40B4-BE49-F238E27FC236}">
                    <a16:creationId xmlns:a16="http://schemas.microsoft.com/office/drawing/2014/main" id="{135C026D-2BBA-7C23-2B2E-642F9BB28ADF}"/>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b="1"/>
              </a:p>
            </p:txBody>
          </p:sp>
        </p:grpSp>
        <p:pic>
          <p:nvPicPr>
            <p:cNvPr id="65" name="object 32">
              <a:extLst>
                <a:ext uri="{FF2B5EF4-FFF2-40B4-BE49-F238E27FC236}">
                  <a16:creationId xmlns:a16="http://schemas.microsoft.com/office/drawing/2014/main" id="{68C35DB5-4D94-E95A-C79C-3C8D702C51DA}"/>
                </a:ext>
              </a:extLst>
            </p:cNvPr>
            <p:cNvPicPr/>
            <p:nvPr/>
          </p:nvPicPr>
          <p:blipFill>
            <a:blip r:embed="rId21" cstate="print"/>
            <a:stretch>
              <a:fillRect/>
            </a:stretch>
          </p:blipFill>
          <p:spPr>
            <a:xfrm>
              <a:off x="19766280" y="2375856"/>
              <a:ext cx="127507" cy="130837"/>
            </a:xfrm>
            <a:prstGeom prst="rect">
              <a:avLst/>
            </a:prstGeom>
          </p:spPr>
        </p:pic>
      </p:grpSp>
      <p:sp>
        <p:nvSpPr>
          <p:cNvPr id="71" name="TextBox 70">
            <a:extLst>
              <a:ext uri="{FF2B5EF4-FFF2-40B4-BE49-F238E27FC236}">
                <a16:creationId xmlns:a16="http://schemas.microsoft.com/office/drawing/2014/main" id="{F58F7AC3-54A4-EC65-EF41-211980B32CB8}"/>
              </a:ext>
            </a:extLst>
          </p:cNvPr>
          <p:cNvSpPr txBox="1"/>
          <p:nvPr/>
        </p:nvSpPr>
        <p:spPr>
          <a:xfrm>
            <a:off x="9594850" y="7900928"/>
            <a:ext cx="10226286" cy="2862322"/>
          </a:xfrm>
          <a:prstGeom prst="rect">
            <a:avLst/>
          </a:prstGeom>
          <a:noFill/>
        </p:spPr>
        <p:txBody>
          <a:bodyPr wrap="square">
            <a:spAutoFit/>
          </a:bodyPr>
          <a:lstStyle/>
          <a:p>
            <a:pPr marL="342900" indent="-342900" algn="just">
              <a:buFont typeface="Wingdings" pitchFamily="2" charset="2"/>
              <a:buChar char="Ø"/>
            </a:pP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Only Turkish citizens, who are graduates of law faculty with at least five years’ experience, have full capacity and have no criminal convictions may be registered (Turkish Mediation Act Art. 20). </a:t>
            </a:r>
          </a:p>
          <a:p>
            <a:pPr marL="342900" indent="-342900" algn="just">
              <a:buFont typeface="Wingdings" pitchFamily="2" charset="2"/>
              <a:buChar char="Ø"/>
            </a:pP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The standard mediation training and written and oral examinations conducted by the Ministry of Justice are compulsory </a:t>
            </a: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and only includes mediators who have successfully passed the relevant written and verbal examinations and are registered with the Ministry of Justice. </a:t>
            </a: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6288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sp>
        <p:nvSpPr>
          <p:cNvPr id="3" name="object 3"/>
          <p:cNvSpPr txBox="1"/>
          <p:nvPr/>
        </p:nvSpPr>
        <p:spPr>
          <a:xfrm>
            <a:off x="567516" y="4544205"/>
            <a:ext cx="8027670" cy="1108637"/>
          </a:xfrm>
          <a:prstGeom prst="rect">
            <a:avLst/>
          </a:prstGeom>
        </p:spPr>
        <p:txBody>
          <a:bodyPr vert="horz" wrap="square" lIns="0" tIns="635" rIns="0" bIns="0" rtlCol="0">
            <a:spAutoFit/>
          </a:bodyPr>
          <a:lstStyle/>
          <a:p>
            <a:pPr marL="285750" indent="-285750">
              <a:buFont typeface="Wingdings" pitchFamily="2" charset="2"/>
              <a:buChar char="Ø"/>
            </a:pPr>
            <a:r>
              <a:rPr lang="en-GB" sz="1800" spc="13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Türkiye</a:t>
            </a:r>
            <a:r>
              <a:rPr lang="en-GB"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recently became a signatory party to </a:t>
            </a:r>
            <a:r>
              <a:rPr lang="en-GB" sz="1800" b="1"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United Nations Convention on International Settlement Agreements Resulting from Mediation</a:t>
            </a:r>
            <a:r>
              <a:rPr lang="en-GB"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(Singapore Convention) on August 2019, along with 45 more states. </a:t>
            </a: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object 4"/>
          <p:cNvSpPr txBox="1">
            <a:spLocks noGrp="1"/>
          </p:cNvSpPr>
          <p:nvPr>
            <p:ph type="title"/>
          </p:nvPr>
        </p:nvSpPr>
        <p:spPr>
          <a:xfrm>
            <a:off x="674605" y="2694431"/>
            <a:ext cx="6403975" cy="1240724"/>
          </a:xfrm>
          <a:prstGeom prst="rect">
            <a:avLst/>
          </a:prstGeom>
        </p:spPr>
        <p:txBody>
          <a:bodyPr vert="horz" wrap="square" lIns="0" tIns="9525" rIns="0" bIns="0" rtlCol="0">
            <a:spAutoFit/>
          </a:bodyPr>
          <a:lstStyle/>
          <a:p>
            <a:pPr marL="12700" marR="24130">
              <a:lnSpc>
                <a:spcPct val="100299"/>
              </a:lnSpc>
              <a:spcBef>
                <a:spcPts val="75"/>
              </a:spcBef>
            </a:pPr>
            <a:r>
              <a:rPr lang="en-GB" sz="4000" spc="-254" dirty="0">
                <a:solidFill>
                  <a:srgbClr val="FFFFFF"/>
                </a:solidFill>
                <a:effectLst>
                  <a:reflection blurRad="184750" stA="60000" endA="900" endPos="55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International Treaties on Mediation in </a:t>
            </a:r>
            <a:r>
              <a:rPr lang="en-GB" sz="4000" spc="-254" dirty="0" err="1">
                <a:solidFill>
                  <a:srgbClr val="FFFFFF"/>
                </a:solidFill>
                <a:effectLst>
                  <a:reflection blurRad="184750" stA="60000" endA="900" endPos="55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Türkiye</a:t>
            </a:r>
            <a:endParaRPr sz="4000" dirty="0">
              <a:effectLst>
                <a:reflection blurRad="184750" stA="60000" endA="900" endPos="55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3" name="object 33"/>
          <p:cNvSpPr/>
          <p:nvPr/>
        </p:nvSpPr>
        <p:spPr>
          <a:xfrm>
            <a:off x="761" y="762"/>
            <a:ext cx="13225144" cy="11308080"/>
          </a:xfrm>
          <a:custGeom>
            <a:avLst/>
            <a:gdLst/>
            <a:ahLst/>
            <a:cxnLst/>
            <a:rect l="l" t="t" r="r" b="b"/>
            <a:pathLst>
              <a:path w="13225144" h="11308080">
                <a:moveTo>
                  <a:pt x="6408131" y="0"/>
                </a:moveTo>
                <a:lnTo>
                  <a:pt x="13224556" y="11307633"/>
                </a:lnTo>
                <a:lnTo>
                  <a:pt x="0" y="7883960"/>
                </a:lnTo>
              </a:path>
              <a:path w="13225144" h="11308080">
                <a:moveTo>
                  <a:pt x="0" y="8637813"/>
                </a:moveTo>
                <a:lnTo>
                  <a:pt x="11025607" y="11307693"/>
                </a:lnTo>
              </a:path>
            </a:pathLst>
          </a:custGeom>
          <a:ln w="10469">
            <a:solidFill>
              <a:srgbClr val="FFFFFF"/>
            </a:solidFill>
          </a:ln>
        </p:spPr>
        <p:txBody>
          <a:bodyPr wrap="square" lIns="0" tIns="0" rIns="0" bIns="0" rtlCol="0"/>
          <a:lstStyle/>
          <a:p>
            <a:endParaRPr/>
          </a:p>
        </p:txBody>
      </p:sp>
      <p:pic>
        <p:nvPicPr>
          <p:cNvPr id="34" name="object 34"/>
          <p:cNvPicPr/>
          <p:nvPr/>
        </p:nvPicPr>
        <p:blipFill>
          <a:blip r:embed="rId2" cstate="print"/>
          <a:stretch>
            <a:fillRect/>
          </a:stretch>
        </p:blipFill>
        <p:spPr>
          <a:xfrm>
            <a:off x="6941818" y="0"/>
            <a:ext cx="13162280" cy="11307790"/>
          </a:xfrm>
          <a:prstGeom prst="rect">
            <a:avLst/>
          </a:prstGeom>
        </p:spPr>
      </p:pic>
      <p:sp>
        <p:nvSpPr>
          <p:cNvPr id="36" name="TextBox 35">
            <a:extLst>
              <a:ext uri="{FF2B5EF4-FFF2-40B4-BE49-F238E27FC236}">
                <a16:creationId xmlns:a16="http://schemas.microsoft.com/office/drawing/2014/main" id="{97D23CEF-719D-E0CC-928A-E040AFEF109F}"/>
              </a:ext>
            </a:extLst>
          </p:cNvPr>
          <p:cNvSpPr txBox="1"/>
          <p:nvPr/>
        </p:nvSpPr>
        <p:spPr>
          <a:xfrm>
            <a:off x="2024380" y="5955649"/>
            <a:ext cx="8027670" cy="2585323"/>
          </a:xfrm>
          <a:prstGeom prst="rect">
            <a:avLst/>
          </a:prstGeom>
          <a:noFill/>
        </p:spPr>
        <p:txBody>
          <a:bodyPr wrap="square">
            <a:spAutoFit/>
          </a:bodyPr>
          <a:lstStyle/>
          <a:p>
            <a:pPr marL="285750" indent="-285750" algn="just">
              <a:buFont typeface="Arial" panose="020B0604020202020204" pitchFamily="34" charset="0"/>
              <a:buChar char="•"/>
            </a:pPr>
            <a:r>
              <a:rPr lang="en-GB"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aim of the Singapore Convention is to facilitate the enforcement of settlement agreements executed in the context of cross-border commercial disputes and to encourage parties to mediate in these types of dispute. </a:t>
            </a:r>
          </a:p>
          <a:p>
            <a:pPr marL="285750" indent="-285750" algn="just">
              <a:buFont typeface="Arial" panose="020B0604020202020204" pitchFamily="34" charset="0"/>
              <a:buChar char="•"/>
            </a:pP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en-GB"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It is expected that </a:t>
            </a:r>
            <a:r>
              <a:rPr lang="en-GB" sz="18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parties will increasingly opt for mediation </a:t>
            </a:r>
            <a:r>
              <a:rPr lang="en-GB"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over time since other dispute resolution methods, such as litigation and arbitration, are expensive and time consuming. </a:t>
            </a:r>
            <a:endParaRPr lang="en-US" dirty="0"/>
          </a:p>
        </p:txBody>
      </p:sp>
      <p:grpSp>
        <p:nvGrpSpPr>
          <p:cNvPr id="37" name="Group 36">
            <a:extLst>
              <a:ext uri="{FF2B5EF4-FFF2-40B4-BE49-F238E27FC236}">
                <a16:creationId xmlns:a16="http://schemas.microsoft.com/office/drawing/2014/main" id="{6EAAAE6E-8867-7B71-33F9-37E9BAF25C2E}"/>
              </a:ext>
            </a:extLst>
          </p:cNvPr>
          <p:cNvGrpSpPr/>
          <p:nvPr/>
        </p:nvGrpSpPr>
        <p:grpSpPr>
          <a:xfrm>
            <a:off x="298450" y="333511"/>
            <a:ext cx="1981200" cy="1751870"/>
            <a:chOff x="17531651" y="220973"/>
            <a:chExt cx="2362136" cy="2285720"/>
          </a:xfrm>
        </p:grpSpPr>
        <p:pic>
          <p:nvPicPr>
            <p:cNvPr id="38" name="object 5">
              <a:extLst>
                <a:ext uri="{FF2B5EF4-FFF2-40B4-BE49-F238E27FC236}">
                  <a16:creationId xmlns:a16="http://schemas.microsoft.com/office/drawing/2014/main" id="{51E7BD0E-402B-D325-0BA2-3E58AE1D4E88}"/>
                </a:ext>
              </a:extLst>
            </p:cNvPr>
            <p:cNvPicPr/>
            <p:nvPr/>
          </p:nvPicPr>
          <p:blipFill>
            <a:blip r:embed="rId3" cstate="print"/>
            <a:stretch>
              <a:fillRect/>
            </a:stretch>
          </p:blipFill>
          <p:spPr>
            <a:xfrm>
              <a:off x="18062447" y="220973"/>
              <a:ext cx="1301000" cy="1543531"/>
            </a:xfrm>
            <a:prstGeom prst="rect">
              <a:avLst/>
            </a:prstGeom>
          </p:spPr>
        </p:pic>
        <p:sp>
          <p:nvSpPr>
            <p:cNvPr id="39" name="object 6">
              <a:extLst>
                <a:ext uri="{FF2B5EF4-FFF2-40B4-BE49-F238E27FC236}">
                  <a16:creationId xmlns:a16="http://schemas.microsoft.com/office/drawing/2014/main" id="{11AEECD7-4D7A-0616-B42D-3B2C6137947D}"/>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b="1"/>
            </a:p>
          </p:txBody>
        </p:sp>
        <p:pic>
          <p:nvPicPr>
            <p:cNvPr id="40" name="object 7">
              <a:extLst>
                <a:ext uri="{FF2B5EF4-FFF2-40B4-BE49-F238E27FC236}">
                  <a16:creationId xmlns:a16="http://schemas.microsoft.com/office/drawing/2014/main" id="{CBE54714-346A-772B-C2E1-06319289CB1B}"/>
                </a:ext>
              </a:extLst>
            </p:cNvPr>
            <p:cNvPicPr/>
            <p:nvPr/>
          </p:nvPicPr>
          <p:blipFill>
            <a:blip r:embed="rId4" cstate="print"/>
            <a:stretch>
              <a:fillRect/>
            </a:stretch>
          </p:blipFill>
          <p:spPr>
            <a:xfrm>
              <a:off x="17708626" y="2132065"/>
              <a:ext cx="112520" cy="134851"/>
            </a:xfrm>
            <a:prstGeom prst="rect">
              <a:avLst/>
            </a:prstGeom>
          </p:spPr>
        </p:pic>
        <p:sp>
          <p:nvSpPr>
            <p:cNvPr id="41" name="object 8">
              <a:extLst>
                <a:ext uri="{FF2B5EF4-FFF2-40B4-BE49-F238E27FC236}">
                  <a16:creationId xmlns:a16="http://schemas.microsoft.com/office/drawing/2014/main" id="{D9824355-9F1A-EAF6-C600-5A0A0E215BDB}"/>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b="1"/>
            </a:p>
          </p:txBody>
        </p:sp>
        <p:pic>
          <p:nvPicPr>
            <p:cNvPr id="42" name="object 9">
              <a:extLst>
                <a:ext uri="{FF2B5EF4-FFF2-40B4-BE49-F238E27FC236}">
                  <a16:creationId xmlns:a16="http://schemas.microsoft.com/office/drawing/2014/main" id="{BDD21D94-6303-0D83-2AE6-154533ACCFFE}"/>
                </a:ext>
              </a:extLst>
            </p:cNvPr>
            <p:cNvPicPr/>
            <p:nvPr/>
          </p:nvPicPr>
          <p:blipFill>
            <a:blip r:embed="rId5" cstate="print"/>
            <a:stretch>
              <a:fillRect/>
            </a:stretch>
          </p:blipFill>
          <p:spPr>
            <a:xfrm>
              <a:off x="18795110" y="2127599"/>
              <a:ext cx="281940" cy="150519"/>
            </a:xfrm>
            <a:prstGeom prst="rect">
              <a:avLst/>
            </a:prstGeom>
          </p:spPr>
        </p:pic>
        <p:sp>
          <p:nvSpPr>
            <p:cNvPr id="43" name="object 10">
              <a:extLst>
                <a:ext uri="{FF2B5EF4-FFF2-40B4-BE49-F238E27FC236}">
                  <a16:creationId xmlns:a16="http://schemas.microsoft.com/office/drawing/2014/main" id="{1C634758-03F5-ED6E-C622-AA869C478AE0}"/>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b="1"/>
            </a:p>
          </p:txBody>
        </p:sp>
        <p:pic>
          <p:nvPicPr>
            <p:cNvPr id="44" name="object 11">
              <a:extLst>
                <a:ext uri="{FF2B5EF4-FFF2-40B4-BE49-F238E27FC236}">
                  <a16:creationId xmlns:a16="http://schemas.microsoft.com/office/drawing/2014/main" id="{7F0A8B8A-28CC-DE85-5F8B-DB7834E351D0}"/>
                </a:ext>
              </a:extLst>
            </p:cNvPr>
            <p:cNvPicPr/>
            <p:nvPr/>
          </p:nvPicPr>
          <p:blipFill>
            <a:blip r:embed="rId6" cstate="print"/>
            <a:stretch>
              <a:fillRect/>
            </a:stretch>
          </p:blipFill>
          <p:spPr>
            <a:xfrm>
              <a:off x="18789396" y="1985486"/>
              <a:ext cx="246761" cy="135126"/>
            </a:xfrm>
            <a:prstGeom prst="rect">
              <a:avLst/>
            </a:prstGeom>
          </p:spPr>
        </p:pic>
        <p:pic>
          <p:nvPicPr>
            <p:cNvPr id="45" name="object 12">
              <a:extLst>
                <a:ext uri="{FF2B5EF4-FFF2-40B4-BE49-F238E27FC236}">
                  <a16:creationId xmlns:a16="http://schemas.microsoft.com/office/drawing/2014/main" id="{718E1847-592B-6965-98E8-210DC3052C3D}"/>
                </a:ext>
              </a:extLst>
            </p:cNvPr>
            <p:cNvPicPr/>
            <p:nvPr/>
          </p:nvPicPr>
          <p:blipFill>
            <a:blip r:embed="rId7" cstate="print"/>
            <a:stretch>
              <a:fillRect/>
            </a:stretch>
          </p:blipFill>
          <p:spPr>
            <a:xfrm>
              <a:off x="19119608" y="1985486"/>
              <a:ext cx="201154" cy="294359"/>
            </a:xfrm>
            <a:prstGeom prst="rect">
              <a:avLst/>
            </a:prstGeom>
          </p:spPr>
        </p:pic>
        <p:sp>
          <p:nvSpPr>
            <p:cNvPr id="46" name="object 13">
              <a:extLst>
                <a:ext uri="{FF2B5EF4-FFF2-40B4-BE49-F238E27FC236}">
                  <a16:creationId xmlns:a16="http://schemas.microsoft.com/office/drawing/2014/main" id="{D1D2E2AE-64D4-9F07-8AF8-F18500570B67}"/>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b="1"/>
            </a:p>
          </p:txBody>
        </p:sp>
        <p:grpSp>
          <p:nvGrpSpPr>
            <p:cNvPr id="47" name="object 14">
              <a:extLst>
                <a:ext uri="{FF2B5EF4-FFF2-40B4-BE49-F238E27FC236}">
                  <a16:creationId xmlns:a16="http://schemas.microsoft.com/office/drawing/2014/main" id="{A26AB47E-BF60-EEB8-386D-3A980C91F16D}"/>
                </a:ext>
              </a:extLst>
            </p:cNvPr>
            <p:cNvGrpSpPr/>
            <p:nvPr/>
          </p:nvGrpSpPr>
          <p:grpSpPr>
            <a:xfrm>
              <a:off x="19383260" y="1979631"/>
              <a:ext cx="288925" cy="298450"/>
              <a:chOff x="19383260" y="1979631"/>
              <a:chExt cx="288925" cy="298450"/>
            </a:xfrm>
          </p:grpSpPr>
          <p:pic>
            <p:nvPicPr>
              <p:cNvPr id="64" name="object 15">
                <a:extLst>
                  <a:ext uri="{FF2B5EF4-FFF2-40B4-BE49-F238E27FC236}">
                    <a16:creationId xmlns:a16="http://schemas.microsoft.com/office/drawing/2014/main" id="{9ACD4BB3-0FE8-2D2A-3DB3-C02EBD73123F}"/>
                  </a:ext>
                </a:extLst>
              </p:cNvPr>
              <p:cNvPicPr/>
              <p:nvPr/>
            </p:nvPicPr>
            <p:blipFill>
              <a:blip r:embed="rId8" cstate="print"/>
              <a:stretch>
                <a:fillRect/>
              </a:stretch>
            </p:blipFill>
            <p:spPr>
              <a:xfrm>
                <a:off x="19559396" y="2163413"/>
                <a:ext cx="112267" cy="114425"/>
              </a:xfrm>
              <a:prstGeom prst="rect">
                <a:avLst/>
              </a:prstGeom>
            </p:spPr>
          </p:pic>
          <p:sp>
            <p:nvSpPr>
              <p:cNvPr id="65" name="object 16">
                <a:extLst>
                  <a:ext uri="{FF2B5EF4-FFF2-40B4-BE49-F238E27FC236}">
                    <a16:creationId xmlns:a16="http://schemas.microsoft.com/office/drawing/2014/main" id="{60293785-A85C-9B8C-45D7-D9AB2F0A6E7B}"/>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b="1"/>
              </a:p>
            </p:txBody>
          </p:sp>
        </p:grpSp>
        <p:pic>
          <p:nvPicPr>
            <p:cNvPr id="48" name="object 17">
              <a:extLst>
                <a:ext uri="{FF2B5EF4-FFF2-40B4-BE49-F238E27FC236}">
                  <a16:creationId xmlns:a16="http://schemas.microsoft.com/office/drawing/2014/main" id="{C48161F5-8AA0-0F47-5DC5-54DB4F1552BD}"/>
                </a:ext>
              </a:extLst>
            </p:cNvPr>
            <p:cNvPicPr/>
            <p:nvPr/>
          </p:nvPicPr>
          <p:blipFill>
            <a:blip r:embed="rId9" cstate="print"/>
            <a:stretch>
              <a:fillRect/>
            </a:stretch>
          </p:blipFill>
          <p:spPr>
            <a:xfrm>
              <a:off x="18595847" y="1985721"/>
              <a:ext cx="98577" cy="293895"/>
            </a:xfrm>
            <a:prstGeom prst="rect">
              <a:avLst/>
            </a:prstGeom>
          </p:spPr>
        </p:pic>
        <p:pic>
          <p:nvPicPr>
            <p:cNvPr id="49" name="object 18">
              <a:extLst>
                <a:ext uri="{FF2B5EF4-FFF2-40B4-BE49-F238E27FC236}">
                  <a16:creationId xmlns:a16="http://schemas.microsoft.com/office/drawing/2014/main" id="{FFDCF0C5-2559-75EC-AC05-891FECC4CF31}"/>
                </a:ext>
              </a:extLst>
            </p:cNvPr>
            <p:cNvPicPr/>
            <p:nvPr/>
          </p:nvPicPr>
          <p:blipFill>
            <a:blip r:embed="rId10" cstate="print"/>
            <a:stretch>
              <a:fillRect/>
            </a:stretch>
          </p:blipFill>
          <p:spPr>
            <a:xfrm>
              <a:off x="17762219" y="2375856"/>
              <a:ext cx="127558" cy="130837"/>
            </a:xfrm>
            <a:prstGeom prst="rect">
              <a:avLst/>
            </a:prstGeom>
          </p:spPr>
        </p:pic>
        <p:pic>
          <p:nvPicPr>
            <p:cNvPr id="50" name="object 19">
              <a:extLst>
                <a:ext uri="{FF2B5EF4-FFF2-40B4-BE49-F238E27FC236}">
                  <a16:creationId xmlns:a16="http://schemas.microsoft.com/office/drawing/2014/main" id="{32786CE3-2C61-832D-E5ED-3091385B206E}"/>
                </a:ext>
              </a:extLst>
            </p:cNvPr>
            <p:cNvPicPr/>
            <p:nvPr/>
          </p:nvPicPr>
          <p:blipFill>
            <a:blip r:embed="rId11" cstate="print"/>
            <a:stretch>
              <a:fillRect/>
            </a:stretch>
          </p:blipFill>
          <p:spPr>
            <a:xfrm>
              <a:off x="17532095" y="2375856"/>
              <a:ext cx="133664" cy="127789"/>
            </a:xfrm>
            <a:prstGeom prst="rect">
              <a:avLst/>
            </a:prstGeom>
          </p:spPr>
        </p:pic>
        <p:pic>
          <p:nvPicPr>
            <p:cNvPr id="51" name="object 20">
              <a:extLst>
                <a:ext uri="{FF2B5EF4-FFF2-40B4-BE49-F238E27FC236}">
                  <a16:creationId xmlns:a16="http://schemas.microsoft.com/office/drawing/2014/main" id="{382F7BFE-2E7D-3398-3ED2-9BB1B236D76D}"/>
                </a:ext>
              </a:extLst>
            </p:cNvPr>
            <p:cNvPicPr/>
            <p:nvPr/>
          </p:nvPicPr>
          <p:blipFill>
            <a:blip r:embed="rId12" cstate="print"/>
            <a:stretch>
              <a:fillRect/>
            </a:stretch>
          </p:blipFill>
          <p:spPr>
            <a:xfrm>
              <a:off x="17990819" y="2375856"/>
              <a:ext cx="126032" cy="127789"/>
            </a:xfrm>
            <a:prstGeom prst="rect">
              <a:avLst/>
            </a:prstGeom>
          </p:spPr>
        </p:pic>
        <p:pic>
          <p:nvPicPr>
            <p:cNvPr id="52" name="object 21">
              <a:extLst>
                <a:ext uri="{FF2B5EF4-FFF2-40B4-BE49-F238E27FC236}">
                  <a16:creationId xmlns:a16="http://schemas.microsoft.com/office/drawing/2014/main" id="{7865E77C-50B7-E3B1-3A41-C7FE43D4E22B}"/>
                </a:ext>
              </a:extLst>
            </p:cNvPr>
            <p:cNvPicPr/>
            <p:nvPr/>
          </p:nvPicPr>
          <p:blipFill>
            <a:blip r:embed="rId13" cstate="print"/>
            <a:stretch>
              <a:fillRect/>
            </a:stretch>
          </p:blipFill>
          <p:spPr>
            <a:xfrm>
              <a:off x="18185891" y="2375856"/>
              <a:ext cx="127546" cy="130837"/>
            </a:xfrm>
            <a:prstGeom prst="rect">
              <a:avLst/>
            </a:prstGeom>
          </p:spPr>
        </p:pic>
        <p:pic>
          <p:nvPicPr>
            <p:cNvPr id="53" name="object 22">
              <a:extLst>
                <a:ext uri="{FF2B5EF4-FFF2-40B4-BE49-F238E27FC236}">
                  <a16:creationId xmlns:a16="http://schemas.microsoft.com/office/drawing/2014/main" id="{7759480E-46CE-3A34-8A99-94FF0220EEBA}"/>
                </a:ext>
              </a:extLst>
            </p:cNvPr>
            <p:cNvPicPr/>
            <p:nvPr/>
          </p:nvPicPr>
          <p:blipFill>
            <a:blip r:embed="rId14" cstate="print"/>
            <a:stretch>
              <a:fillRect/>
            </a:stretch>
          </p:blipFill>
          <p:spPr>
            <a:xfrm>
              <a:off x="18412967" y="2375856"/>
              <a:ext cx="126022" cy="127789"/>
            </a:xfrm>
            <a:prstGeom prst="rect">
              <a:avLst/>
            </a:prstGeom>
          </p:spPr>
        </p:pic>
        <p:pic>
          <p:nvPicPr>
            <p:cNvPr id="54" name="object 23">
              <a:extLst>
                <a:ext uri="{FF2B5EF4-FFF2-40B4-BE49-F238E27FC236}">
                  <a16:creationId xmlns:a16="http://schemas.microsoft.com/office/drawing/2014/main" id="{378001E7-6801-9A7E-DF3A-51CEA1C3AAB5}"/>
                </a:ext>
              </a:extLst>
            </p:cNvPr>
            <p:cNvPicPr/>
            <p:nvPr/>
          </p:nvPicPr>
          <p:blipFill>
            <a:blip r:embed="rId15" cstate="print"/>
            <a:stretch>
              <a:fillRect/>
            </a:stretch>
          </p:blipFill>
          <p:spPr>
            <a:xfrm>
              <a:off x="18749771" y="2375856"/>
              <a:ext cx="87909" cy="127789"/>
            </a:xfrm>
            <a:prstGeom prst="rect">
              <a:avLst/>
            </a:prstGeom>
          </p:spPr>
        </p:pic>
        <p:sp>
          <p:nvSpPr>
            <p:cNvPr id="55" name="object 24">
              <a:extLst>
                <a:ext uri="{FF2B5EF4-FFF2-40B4-BE49-F238E27FC236}">
                  <a16:creationId xmlns:a16="http://schemas.microsoft.com/office/drawing/2014/main" id="{B2F40B7B-855C-DD62-E1EA-0956B23629A2}"/>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b="1"/>
            </a:p>
          </p:txBody>
        </p:sp>
        <p:pic>
          <p:nvPicPr>
            <p:cNvPr id="56" name="object 25">
              <a:extLst>
                <a:ext uri="{FF2B5EF4-FFF2-40B4-BE49-F238E27FC236}">
                  <a16:creationId xmlns:a16="http://schemas.microsoft.com/office/drawing/2014/main" id="{7AE2F1C8-5DA6-6888-423E-AB2DE9033085}"/>
                </a:ext>
              </a:extLst>
            </p:cNvPr>
            <p:cNvPicPr/>
            <p:nvPr/>
          </p:nvPicPr>
          <p:blipFill>
            <a:blip r:embed="rId16" cstate="print"/>
            <a:stretch>
              <a:fillRect/>
            </a:stretch>
          </p:blipFill>
          <p:spPr>
            <a:xfrm>
              <a:off x="19365467" y="2372808"/>
              <a:ext cx="133616" cy="133884"/>
            </a:xfrm>
            <a:prstGeom prst="rect">
              <a:avLst/>
            </a:prstGeom>
          </p:spPr>
        </p:pic>
        <p:pic>
          <p:nvPicPr>
            <p:cNvPr id="57" name="object 26">
              <a:extLst>
                <a:ext uri="{FF2B5EF4-FFF2-40B4-BE49-F238E27FC236}">
                  <a16:creationId xmlns:a16="http://schemas.microsoft.com/office/drawing/2014/main" id="{4AFB77B4-CC18-EACD-DEB7-4C0B7001339F}"/>
                </a:ext>
              </a:extLst>
            </p:cNvPr>
            <p:cNvPicPr/>
            <p:nvPr/>
          </p:nvPicPr>
          <p:blipFill>
            <a:blip r:embed="rId17" cstate="print"/>
            <a:stretch>
              <a:fillRect/>
            </a:stretch>
          </p:blipFill>
          <p:spPr>
            <a:xfrm>
              <a:off x="19162776" y="2375856"/>
              <a:ext cx="127520" cy="127789"/>
            </a:xfrm>
            <a:prstGeom prst="rect">
              <a:avLst/>
            </a:prstGeom>
          </p:spPr>
        </p:pic>
        <p:pic>
          <p:nvPicPr>
            <p:cNvPr id="58" name="object 27">
              <a:extLst>
                <a:ext uri="{FF2B5EF4-FFF2-40B4-BE49-F238E27FC236}">
                  <a16:creationId xmlns:a16="http://schemas.microsoft.com/office/drawing/2014/main" id="{2B368D0E-0C39-B26D-55E6-F9C719587AC2}"/>
                </a:ext>
              </a:extLst>
            </p:cNvPr>
            <p:cNvPicPr/>
            <p:nvPr/>
          </p:nvPicPr>
          <p:blipFill>
            <a:blip r:embed="rId18" cstate="print"/>
            <a:stretch>
              <a:fillRect/>
            </a:stretch>
          </p:blipFill>
          <p:spPr>
            <a:xfrm>
              <a:off x="19604736" y="2372808"/>
              <a:ext cx="65033" cy="133884"/>
            </a:xfrm>
            <a:prstGeom prst="rect">
              <a:avLst/>
            </a:prstGeom>
          </p:spPr>
        </p:pic>
        <p:sp>
          <p:nvSpPr>
            <p:cNvPr id="59" name="object 28">
              <a:extLst>
                <a:ext uri="{FF2B5EF4-FFF2-40B4-BE49-F238E27FC236}">
                  <a16:creationId xmlns:a16="http://schemas.microsoft.com/office/drawing/2014/main" id="{105BF56C-8C1B-4906-338E-44C79A155E3A}"/>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b="1"/>
            </a:p>
          </p:txBody>
        </p:sp>
        <p:grpSp>
          <p:nvGrpSpPr>
            <p:cNvPr id="60" name="object 29">
              <a:extLst>
                <a:ext uri="{FF2B5EF4-FFF2-40B4-BE49-F238E27FC236}">
                  <a16:creationId xmlns:a16="http://schemas.microsoft.com/office/drawing/2014/main" id="{F53EF6DF-0F0F-ED32-0B0E-6E55902D2F9A}"/>
                </a:ext>
              </a:extLst>
            </p:cNvPr>
            <p:cNvGrpSpPr/>
            <p:nvPr/>
          </p:nvGrpSpPr>
          <p:grpSpPr>
            <a:xfrm>
              <a:off x="19739863" y="1979631"/>
              <a:ext cx="149225" cy="313690"/>
              <a:chOff x="19739863" y="1979631"/>
              <a:chExt cx="149225" cy="313690"/>
            </a:xfrm>
          </p:grpSpPr>
          <p:pic>
            <p:nvPicPr>
              <p:cNvPr id="62" name="object 30">
                <a:extLst>
                  <a:ext uri="{FF2B5EF4-FFF2-40B4-BE49-F238E27FC236}">
                    <a16:creationId xmlns:a16="http://schemas.microsoft.com/office/drawing/2014/main" id="{0A86B84D-1CEA-73FF-93C2-19E895650A49}"/>
                  </a:ext>
                </a:extLst>
              </p:cNvPr>
              <p:cNvPicPr/>
              <p:nvPr/>
            </p:nvPicPr>
            <p:blipFill>
              <a:blip r:embed="rId19" cstate="print"/>
              <a:stretch>
                <a:fillRect/>
              </a:stretch>
            </p:blipFill>
            <p:spPr>
              <a:xfrm>
                <a:off x="19739863" y="2211279"/>
                <a:ext cx="88392" cy="81648"/>
              </a:xfrm>
              <a:prstGeom prst="rect">
                <a:avLst/>
              </a:prstGeom>
            </p:spPr>
          </p:pic>
          <p:sp>
            <p:nvSpPr>
              <p:cNvPr id="63" name="object 31">
                <a:extLst>
                  <a:ext uri="{FF2B5EF4-FFF2-40B4-BE49-F238E27FC236}">
                    <a16:creationId xmlns:a16="http://schemas.microsoft.com/office/drawing/2014/main" id="{F2F178D0-2182-E911-24EB-E69AC61F6F25}"/>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b="1"/>
              </a:p>
            </p:txBody>
          </p:sp>
        </p:grpSp>
        <p:pic>
          <p:nvPicPr>
            <p:cNvPr id="61" name="object 32">
              <a:extLst>
                <a:ext uri="{FF2B5EF4-FFF2-40B4-BE49-F238E27FC236}">
                  <a16:creationId xmlns:a16="http://schemas.microsoft.com/office/drawing/2014/main" id="{7663E461-487F-325F-7FA3-8CD4FDB04CA7}"/>
                </a:ext>
              </a:extLst>
            </p:cNvPr>
            <p:cNvPicPr/>
            <p:nvPr/>
          </p:nvPicPr>
          <p:blipFill>
            <a:blip r:embed="rId20" cstate="print"/>
            <a:stretch>
              <a:fillRect/>
            </a:stretch>
          </p:blipFill>
          <p:spPr>
            <a:xfrm>
              <a:off x="19766280" y="2375856"/>
              <a:ext cx="127507" cy="130837"/>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bject 3"/>
          <p:cNvSpPr txBox="1"/>
          <p:nvPr/>
        </p:nvSpPr>
        <p:spPr>
          <a:xfrm>
            <a:off x="755650" y="4352456"/>
            <a:ext cx="9849273" cy="2955296"/>
          </a:xfrm>
          <a:prstGeom prst="rect">
            <a:avLst/>
          </a:prstGeom>
        </p:spPr>
        <p:txBody>
          <a:bodyPr vert="horz" wrap="square" lIns="0" tIns="635" rIns="0" bIns="0" rtlCol="0">
            <a:spAutoFit/>
          </a:bodyPr>
          <a:lstStyle/>
          <a:p>
            <a:pPr marL="342900" indent="-342900" algn="just">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Turkish l</a:t>
            </a:r>
            <a:r>
              <a:rPr lang="en-GB"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ocal courts can only force parties to mediate in employment disputes and certain types of commercial disputes.</a:t>
            </a:r>
          </a:p>
          <a:p>
            <a:pPr marL="342900" indent="-342900" algn="just">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other cases, the courts only have an obligation to encourage the parties towards settlement or mediation at the preliminary hearing of the lawsuit (</a:t>
            </a:r>
            <a:r>
              <a:rPr lang="en-GB"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Article 320, Civil Procedure Code</a:t>
            </a:r>
            <a:r>
              <a:rPr lang="en-GB"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p:txBody>
      </p:sp>
      <p:sp>
        <p:nvSpPr>
          <p:cNvPr id="4" name="object 4"/>
          <p:cNvSpPr txBox="1">
            <a:spLocks noGrp="1"/>
          </p:cNvSpPr>
          <p:nvPr>
            <p:ph type="title"/>
          </p:nvPr>
        </p:nvSpPr>
        <p:spPr>
          <a:xfrm>
            <a:off x="324693" y="2455340"/>
            <a:ext cx="7877787" cy="1363835"/>
          </a:xfrm>
          <a:prstGeom prst="rect">
            <a:avLst/>
          </a:prstGeom>
        </p:spPr>
        <p:txBody>
          <a:bodyPr vert="horz" wrap="square" lIns="0" tIns="9525" rIns="0" bIns="0" rtlCol="0">
            <a:spAutoFit/>
          </a:bodyPr>
          <a:lstStyle/>
          <a:p>
            <a:pPr marL="12700" marR="24130">
              <a:lnSpc>
                <a:spcPct val="100299"/>
              </a:lnSpc>
              <a:spcBef>
                <a:spcPts val="75"/>
              </a:spcBef>
            </a:pP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C</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5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C</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qu</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ce</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52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Of  </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Re</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f</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u</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si</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g</a:t>
            </a:r>
            <a:r>
              <a:rPr lang="en-GB" sz="4400" spc="-52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lang="en-GB" sz="4400" spc="-509"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M</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lang="en-GB" sz="4400" spc="-250" dirty="0">
                <a:solidFill>
                  <a:srgbClr val="FFFFFF"/>
                </a:solidFill>
                <a:latin typeface="Verdana" panose="020B0604030504040204" pitchFamily="34" charset="0"/>
                <a:ea typeface="Verdana" panose="020B0604030504040204" pitchFamily="34" charset="0"/>
                <a:cs typeface="Verdana" panose="020B0604030504040204" pitchFamily="34" charset="0"/>
              </a:rPr>
              <a:t>d</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iate</a:t>
            </a:r>
            <a:endParaRPr lang="en-GB" sz="4400" dirty="0">
              <a:latin typeface="Verdana" panose="020B0604030504040204" pitchFamily="34" charset="0"/>
              <a:ea typeface="Verdana" panose="020B0604030504040204" pitchFamily="34" charset="0"/>
              <a:cs typeface="Verdana" panose="020B0604030504040204" pitchFamily="34" charset="0"/>
            </a:endParaRPr>
          </a:p>
        </p:txBody>
      </p:sp>
      <p:sp>
        <p:nvSpPr>
          <p:cNvPr id="33" name="object 33"/>
          <p:cNvSpPr/>
          <p:nvPr/>
        </p:nvSpPr>
        <p:spPr>
          <a:xfrm>
            <a:off x="0" y="-2096"/>
            <a:ext cx="15614650" cy="11317796"/>
          </a:xfrm>
          <a:custGeom>
            <a:avLst/>
            <a:gdLst/>
            <a:ahLst/>
            <a:cxnLst/>
            <a:rect l="l" t="t" r="r" b="b"/>
            <a:pathLst>
              <a:path w="13225144" h="11308080">
                <a:moveTo>
                  <a:pt x="6408131" y="0"/>
                </a:moveTo>
                <a:lnTo>
                  <a:pt x="13224556" y="11307633"/>
                </a:lnTo>
                <a:lnTo>
                  <a:pt x="0" y="7883960"/>
                </a:lnTo>
              </a:path>
              <a:path w="13225144" h="11308080">
                <a:moveTo>
                  <a:pt x="0" y="8637813"/>
                </a:moveTo>
                <a:lnTo>
                  <a:pt x="11025607" y="11307693"/>
                </a:lnTo>
              </a:path>
            </a:pathLst>
          </a:custGeom>
          <a:ln w="10469">
            <a:solidFill>
              <a:srgbClr val="FFFFFF"/>
            </a:solidFill>
          </a:ln>
        </p:spPr>
        <p:txBody>
          <a:bodyPr wrap="square" lIns="0" tIns="0" rIns="0" bIns="0" rtlCol="0"/>
          <a:lstStyle/>
          <a:p>
            <a:endParaRPr/>
          </a:p>
        </p:txBody>
      </p:sp>
      <p:sp>
        <p:nvSpPr>
          <p:cNvPr id="35" name="Freeform 2">
            <a:extLst>
              <a:ext uri="{FF2B5EF4-FFF2-40B4-BE49-F238E27FC236}">
                <a16:creationId xmlns:a16="http://schemas.microsoft.com/office/drawing/2014/main" id="{DE6E7554-3EDD-4499-1FFD-CA2088715B02}"/>
              </a:ext>
            </a:extLst>
          </p:cNvPr>
          <p:cNvSpPr/>
          <p:nvPr/>
        </p:nvSpPr>
        <p:spPr>
          <a:xfrm>
            <a:off x="11379552" y="-2097"/>
            <a:ext cx="8723787" cy="113177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sz="1979" dirty="0"/>
          </a:p>
        </p:txBody>
      </p:sp>
      <p:grpSp>
        <p:nvGrpSpPr>
          <p:cNvPr id="36" name="Group 35">
            <a:extLst>
              <a:ext uri="{FF2B5EF4-FFF2-40B4-BE49-F238E27FC236}">
                <a16:creationId xmlns:a16="http://schemas.microsoft.com/office/drawing/2014/main" id="{4A696E79-CAA8-C2C4-E03B-376B88A38085}"/>
              </a:ext>
            </a:extLst>
          </p:cNvPr>
          <p:cNvGrpSpPr/>
          <p:nvPr/>
        </p:nvGrpSpPr>
        <p:grpSpPr>
          <a:xfrm>
            <a:off x="343075" y="323850"/>
            <a:ext cx="3648138" cy="1476711"/>
            <a:chOff x="8950450" y="9581146"/>
            <a:chExt cx="3648138" cy="1476711"/>
          </a:xfrm>
        </p:grpSpPr>
        <p:pic>
          <p:nvPicPr>
            <p:cNvPr id="37" name="object 10">
              <a:extLst>
                <a:ext uri="{FF2B5EF4-FFF2-40B4-BE49-F238E27FC236}">
                  <a16:creationId xmlns:a16="http://schemas.microsoft.com/office/drawing/2014/main" id="{B806C9DB-7438-DC17-4030-A956552EFFFB}"/>
                </a:ext>
              </a:extLst>
            </p:cNvPr>
            <p:cNvPicPr/>
            <p:nvPr/>
          </p:nvPicPr>
          <p:blipFill>
            <a:blip r:embed="rId3" cstate="print"/>
            <a:stretch>
              <a:fillRect/>
            </a:stretch>
          </p:blipFill>
          <p:spPr>
            <a:xfrm>
              <a:off x="8950450" y="9581146"/>
              <a:ext cx="1258564" cy="1476711"/>
            </a:xfrm>
            <a:prstGeom prst="rect">
              <a:avLst/>
            </a:prstGeom>
          </p:spPr>
        </p:pic>
        <p:sp>
          <p:nvSpPr>
            <p:cNvPr id="38" name="object 11">
              <a:extLst>
                <a:ext uri="{FF2B5EF4-FFF2-40B4-BE49-F238E27FC236}">
                  <a16:creationId xmlns:a16="http://schemas.microsoft.com/office/drawing/2014/main" id="{288B8B10-3082-670F-4CC3-22A967B3AC6A}"/>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39" name="object 12">
              <a:extLst>
                <a:ext uri="{FF2B5EF4-FFF2-40B4-BE49-F238E27FC236}">
                  <a16:creationId xmlns:a16="http://schemas.microsoft.com/office/drawing/2014/main" id="{938BCE1D-63C5-8E44-0BF2-D59298AFB83C}"/>
                </a:ext>
              </a:extLst>
            </p:cNvPr>
            <p:cNvPicPr/>
            <p:nvPr/>
          </p:nvPicPr>
          <p:blipFill>
            <a:blip r:embed="rId4" cstate="print"/>
            <a:stretch>
              <a:fillRect/>
            </a:stretch>
          </p:blipFill>
          <p:spPr>
            <a:xfrm>
              <a:off x="10618087" y="10219187"/>
              <a:ext cx="101344" cy="121043"/>
            </a:xfrm>
            <a:prstGeom prst="rect">
              <a:avLst/>
            </a:prstGeom>
          </p:spPr>
        </p:pic>
        <p:sp>
          <p:nvSpPr>
            <p:cNvPr id="40" name="object 13">
              <a:extLst>
                <a:ext uri="{FF2B5EF4-FFF2-40B4-BE49-F238E27FC236}">
                  <a16:creationId xmlns:a16="http://schemas.microsoft.com/office/drawing/2014/main" id="{4AAA15F1-FA2F-34C4-4530-E316F67AF78C}"/>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1" name="object 14">
              <a:extLst>
                <a:ext uri="{FF2B5EF4-FFF2-40B4-BE49-F238E27FC236}">
                  <a16:creationId xmlns:a16="http://schemas.microsoft.com/office/drawing/2014/main" id="{5D69DA59-43FA-C66A-EE87-9218F37A1BAF}"/>
                </a:ext>
              </a:extLst>
            </p:cNvPr>
            <p:cNvPicPr/>
            <p:nvPr/>
          </p:nvPicPr>
          <p:blipFill>
            <a:blip r:embed="rId5" cstate="print"/>
            <a:stretch>
              <a:fillRect/>
            </a:stretch>
          </p:blipFill>
          <p:spPr>
            <a:xfrm>
              <a:off x="11602845" y="10214488"/>
              <a:ext cx="253745" cy="135978"/>
            </a:xfrm>
            <a:prstGeom prst="rect">
              <a:avLst/>
            </a:prstGeom>
          </p:spPr>
        </p:pic>
        <p:sp>
          <p:nvSpPr>
            <p:cNvPr id="42" name="object 15">
              <a:extLst>
                <a:ext uri="{FF2B5EF4-FFF2-40B4-BE49-F238E27FC236}">
                  <a16:creationId xmlns:a16="http://schemas.microsoft.com/office/drawing/2014/main" id="{8D25B9E7-FC5A-39B0-12B4-95022657A123}"/>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3" name="object 16">
              <a:extLst>
                <a:ext uri="{FF2B5EF4-FFF2-40B4-BE49-F238E27FC236}">
                  <a16:creationId xmlns:a16="http://schemas.microsoft.com/office/drawing/2014/main" id="{E53472DB-DECA-F26A-8770-6F9A4409D0BC}"/>
                </a:ext>
              </a:extLst>
            </p:cNvPr>
            <p:cNvPicPr/>
            <p:nvPr/>
          </p:nvPicPr>
          <p:blipFill>
            <a:blip r:embed="rId6" cstate="print"/>
            <a:stretch>
              <a:fillRect/>
            </a:stretch>
          </p:blipFill>
          <p:spPr>
            <a:xfrm>
              <a:off x="11597638" y="10085545"/>
              <a:ext cx="222123" cy="122604"/>
            </a:xfrm>
            <a:prstGeom prst="rect">
              <a:avLst/>
            </a:prstGeom>
          </p:spPr>
        </p:pic>
        <p:pic>
          <p:nvPicPr>
            <p:cNvPr id="44" name="object 17">
              <a:extLst>
                <a:ext uri="{FF2B5EF4-FFF2-40B4-BE49-F238E27FC236}">
                  <a16:creationId xmlns:a16="http://schemas.microsoft.com/office/drawing/2014/main" id="{A2FB5923-1894-29A1-E845-CAA1E9D7F76E}"/>
                </a:ext>
              </a:extLst>
            </p:cNvPr>
            <p:cNvPicPr/>
            <p:nvPr/>
          </p:nvPicPr>
          <p:blipFill>
            <a:blip r:embed="rId7" cstate="print"/>
            <a:stretch>
              <a:fillRect/>
            </a:stretch>
          </p:blipFill>
          <p:spPr>
            <a:xfrm>
              <a:off x="11896039" y="10085545"/>
              <a:ext cx="181278" cy="266216"/>
            </a:xfrm>
            <a:prstGeom prst="rect">
              <a:avLst/>
            </a:prstGeom>
          </p:spPr>
        </p:pic>
        <p:sp>
          <p:nvSpPr>
            <p:cNvPr id="45" name="object 18">
              <a:extLst>
                <a:ext uri="{FF2B5EF4-FFF2-40B4-BE49-F238E27FC236}">
                  <a16:creationId xmlns:a16="http://schemas.microsoft.com/office/drawing/2014/main" id="{D9EC35AC-0A10-25DF-9C96-22F99EBDC5A0}"/>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6" name="object 19">
              <a:extLst>
                <a:ext uri="{FF2B5EF4-FFF2-40B4-BE49-F238E27FC236}">
                  <a16:creationId xmlns:a16="http://schemas.microsoft.com/office/drawing/2014/main" id="{4D4BE8B7-1CD9-6497-A0E3-921EFADC1BB5}"/>
                </a:ext>
              </a:extLst>
            </p:cNvPr>
            <p:cNvPicPr/>
            <p:nvPr/>
          </p:nvPicPr>
          <p:blipFill>
            <a:blip r:embed="rId8" cstate="print"/>
            <a:stretch>
              <a:fillRect/>
            </a:stretch>
          </p:blipFill>
          <p:spPr>
            <a:xfrm>
              <a:off x="12294360" y="10247025"/>
              <a:ext cx="101726" cy="103237"/>
            </a:xfrm>
            <a:prstGeom prst="rect">
              <a:avLst/>
            </a:prstGeom>
          </p:spPr>
        </p:pic>
        <p:sp>
          <p:nvSpPr>
            <p:cNvPr id="47" name="object 20">
              <a:extLst>
                <a:ext uri="{FF2B5EF4-FFF2-40B4-BE49-F238E27FC236}">
                  <a16:creationId xmlns:a16="http://schemas.microsoft.com/office/drawing/2014/main" id="{E0CD20E1-74E1-769D-E18B-94AA101B4077}"/>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8" name="object 21">
              <a:extLst>
                <a:ext uri="{FF2B5EF4-FFF2-40B4-BE49-F238E27FC236}">
                  <a16:creationId xmlns:a16="http://schemas.microsoft.com/office/drawing/2014/main" id="{E5E1E541-6CBF-7926-AD87-C379E3A346EE}"/>
                </a:ext>
              </a:extLst>
            </p:cNvPr>
            <p:cNvPicPr/>
            <p:nvPr/>
          </p:nvPicPr>
          <p:blipFill>
            <a:blip r:embed="rId9" cstate="print"/>
            <a:stretch>
              <a:fillRect/>
            </a:stretch>
          </p:blipFill>
          <p:spPr>
            <a:xfrm>
              <a:off x="12254355" y="10132370"/>
              <a:ext cx="66800" cy="102120"/>
            </a:xfrm>
            <a:prstGeom prst="rect">
              <a:avLst/>
            </a:prstGeom>
          </p:spPr>
        </p:pic>
        <p:pic>
          <p:nvPicPr>
            <p:cNvPr id="49" name="object 22">
              <a:extLst>
                <a:ext uri="{FF2B5EF4-FFF2-40B4-BE49-F238E27FC236}">
                  <a16:creationId xmlns:a16="http://schemas.microsoft.com/office/drawing/2014/main" id="{D428769A-8D01-D0B7-1D04-2002AFB1EC17}"/>
                </a:ext>
              </a:extLst>
            </p:cNvPr>
            <p:cNvPicPr/>
            <p:nvPr/>
          </p:nvPicPr>
          <p:blipFill>
            <a:blip r:embed="rId10" cstate="print"/>
            <a:stretch>
              <a:fillRect/>
            </a:stretch>
          </p:blipFill>
          <p:spPr>
            <a:xfrm>
              <a:off x="11422378" y="10085576"/>
              <a:ext cx="89623" cy="266669"/>
            </a:xfrm>
            <a:prstGeom prst="rect">
              <a:avLst/>
            </a:prstGeom>
          </p:spPr>
        </p:pic>
        <p:pic>
          <p:nvPicPr>
            <p:cNvPr id="50" name="object 23">
              <a:extLst>
                <a:ext uri="{FF2B5EF4-FFF2-40B4-BE49-F238E27FC236}">
                  <a16:creationId xmlns:a16="http://schemas.microsoft.com/office/drawing/2014/main" id="{48EDDEAD-1C02-514E-A6BC-CDD8AEBC93B9}"/>
                </a:ext>
              </a:extLst>
            </p:cNvPr>
            <p:cNvPicPr/>
            <p:nvPr/>
          </p:nvPicPr>
          <p:blipFill>
            <a:blip r:embed="rId11" cstate="print"/>
            <a:stretch>
              <a:fillRect/>
            </a:stretch>
          </p:blipFill>
          <p:spPr>
            <a:xfrm>
              <a:off x="12458382" y="10289800"/>
              <a:ext cx="78612" cy="74117"/>
            </a:xfrm>
            <a:prstGeom prst="rect">
              <a:avLst/>
            </a:prstGeom>
          </p:spPr>
        </p:pic>
        <p:sp>
          <p:nvSpPr>
            <p:cNvPr id="51" name="object 24">
              <a:extLst>
                <a:ext uri="{FF2B5EF4-FFF2-40B4-BE49-F238E27FC236}">
                  <a16:creationId xmlns:a16="http://schemas.microsoft.com/office/drawing/2014/main" id="{ACCE6FDE-26D9-3A2C-E690-E610E5729E2B}"/>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2" name="object 25">
              <a:extLst>
                <a:ext uri="{FF2B5EF4-FFF2-40B4-BE49-F238E27FC236}">
                  <a16:creationId xmlns:a16="http://schemas.microsoft.com/office/drawing/2014/main" id="{331F79C8-A180-E51B-EA78-14193723928D}"/>
                </a:ext>
              </a:extLst>
            </p:cNvPr>
            <p:cNvPicPr/>
            <p:nvPr/>
          </p:nvPicPr>
          <p:blipFill>
            <a:blip r:embed="rId12" cstate="print"/>
            <a:stretch>
              <a:fillRect/>
            </a:stretch>
          </p:blipFill>
          <p:spPr>
            <a:xfrm>
              <a:off x="10459211" y="10439135"/>
              <a:ext cx="120128" cy="115801"/>
            </a:xfrm>
            <a:prstGeom prst="rect">
              <a:avLst/>
            </a:prstGeom>
          </p:spPr>
        </p:pic>
        <p:pic>
          <p:nvPicPr>
            <p:cNvPr id="53" name="object 26">
              <a:extLst>
                <a:ext uri="{FF2B5EF4-FFF2-40B4-BE49-F238E27FC236}">
                  <a16:creationId xmlns:a16="http://schemas.microsoft.com/office/drawing/2014/main" id="{82A2F098-5D04-2697-F92F-8A722E0B1B36}"/>
                </a:ext>
              </a:extLst>
            </p:cNvPr>
            <p:cNvPicPr/>
            <p:nvPr/>
          </p:nvPicPr>
          <p:blipFill>
            <a:blip r:embed="rId13" cstate="print"/>
            <a:stretch>
              <a:fillRect/>
            </a:stretch>
          </p:blipFill>
          <p:spPr>
            <a:xfrm>
              <a:off x="10667998" y="10439135"/>
              <a:ext cx="115550" cy="118848"/>
            </a:xfrm>
            <a:prstGeom prst="rect">
              <a:avLst/>
            </a:prstGeom>
          </p:spPr>
        </p:pic>
        <p:pic>
          <p:nvPicPr>
            <p:cNvPr id="54" name="object 27">
              <a:extLst>
                <a:ext uri="{FF2B5EF4-FFF2-40B4-BE49-F238E27FC236}">
                  <a16:creationId xmlns:a16="http://schemas.microsoft.com/office/drawing/2014/main" id="{2F8F4646-8312-FB88-9129-67563ABADB60}"/>
                </a:ext>
              </a:extLst>
            </p:cNvPr>
            <p:cNvPicPr/>
            <p:nvPr/>
          </p:nvPicPr>
          <p:blipFill>
            <a:blip r:embed="rId14" cstate="print"/>
            <a:stretch>
              <a:fillRect/>
            </a:stretch>
          </p:blipFill>
          <p:spPr>
            <a:xfrm>
              <a:off x="10873738" y="10439135"/>
              <a:ext cx="114019" cy="115801"/>
            </a:xfrm>
            <a:prstGeom prst="rect">
              <a:avLst/>
            </a:prstGeom>
          </p:spPr>
        </p:pic>
        <p:pic>
          <p:nvPicPr>
            <p:cNvPr id="55" name="object 28">
              <a:extLst>
                <a:ext uri="{FF2B5EF4-FFF2-40B4-BE49-F238E27FC236}">
                  <a16:creationId xmlns:a16="http://schemas.microsoft.com/office/drawing/2014/main" id="{E06D58C6-F842-35BB-8AF8-99CCF5C229D0}"/>
                </a:ext>
              </a:extLst>
            </p:cNvPr>
            <p:cNvPicPr/>
            <p:nvPr/>
          </p:nvPicPr>
          <p:blipFill>
            <a:blip r:embed="rId15" cstate="print"/>
            <a:stretch>
              <a:fillRect/>
            </a:stretch>
          </p:blipFill>
          <p:spPr>
            <a:xfrm>
              <a:off x="11050522" y="10439135"/>
              <a:ext cx="115540" cy="118848"/>
            </a:xfrm>
            <a:prstGeom prst="rect">
              <a:avLst/>
            </a:prstGeom>
          </p:spPr>
        </p:pic>
        <p:pic>
          <p:nvPicPr>
            <p:cNvPr id="56" name="object 29">
              <a:extLst>
                <a:ext uri="{FF2B5EF4-FFF2-40B4-BE49-F238E27FC236}">
                  <a16:creationId xmlns:a16="http://schemas.microsoft.com/office/drawing/2014/main" id="{9BE3F9D0-0162-C57C-6C47-06CF14A5A842}"/>
                </a:ext>
              </a:extLst>
            </p:cNvPr>
            <p:cNvPicPr/>
            <p:nvPr/>
          </p:nvPicPr>
          <p:blipFill>
            <a:blip r:embed="rId16" cstate="print"/>
            <a:stretch>
              <a:fillRect/>
            </a:stretch>
          </p:blipFill>
          <p:spPr>
            <a:xfrm>
              <a:off x="11256262" y="10439135"/>
              <a:ext cx="114010" cy="115801"/>
            </a:xfrm>
            <a:prstGeom prst="rect">
              <a:avLst/>
            </a:prstGeom>
          </p:spPr>
        </p:pic>
        <p:pic>
          <p:nvPicPr>
            <p:cNvPr id="57" name="object 30">
              <a:extLst>
                <a:ext uri="{FF2B5EF4-FFF2-40B4-BE49-F238E27FC236}">
                  <a16:creationId xmlns:a16="http://schemas.microsoft.com/office/drawing/2014/main" id="{9A65841C-8662-F491-A4AA-9B6D85DBC3B9}"/>
                </a:ext>
              </a:extLst>
            </p:cNvPr>
            <p:cNvPicPr/>
            <p:nvPr/>
          </p:nvPicPr>
          <p:blipFill>
            <a:blip r:embed="rId17" cstate="print"/>
            <a:stretch>
              <a:fillRect/>
            </a:stretch>
          </p:blipFill>
          <p:spPr>
            <a:xfrm>
              <a:off x="11562586" y="10439135"/>
              <a:ext cx="78953" cy="117325"/>
            </a:xfrm>
            <a:prstGeom prst="rect">
              <a:avLst/>
            </a:prstGeom>
          </p:spPr>
        </p:pic>
        <p:sp>
          <p:nvSpPr>
            <p:cNvPr id="58" name="object 31">
              <a:extLst>
                <a:ext uri="{FF2B5EF4-FFF2-40B4-BE49-F238E27FC236}">
                  <a16:creationId xmlns:a16="http://schemas.microsoft.com/office/drawing/2014/main" id="{F8C9A9F1-E45D-AF1D-C32D-FF5A5FC6A261}"/>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9" name="object 32">
              <a:extLst>
                <a:ext uri="{FF2B5EF4-FFF2-40B4-BE49-F238E27FC236}">
                  <a16:creationId xmlns:a16="http://schemas.microsoft.com/office/drawing/2014/main" id="{910A0A1D-77BD-A9AF-15F4-EA704C48D77B}"/>
                </a:ext>
              </a:extLst>
            </p:cNvPr>
            <p:cNvPicPr/>
            <p:nvPr/>
          </p:nvPicPr>
          <p:blipFill>
            <a:blip r:embed="rId18" cstate="print"/>
            <a:stretch>
              <a:fillRect/>
            </a:stretch>
          </p:blipFill>
          <p:spPr>
            <a:xfrm>
              <a:off x="11934442" y="10439135"/>
              <a:ext cx="117042" cy="115801"/>
            </a:xfrm>
            <a:prstGeom prst="rect">
              <a:avLst/>
            </a:prstGeom>
          </p:spPr>
        </p:pic>
        <p:pic>
          <p:nvPicPr>
            <p:cNvPr id="60" name="object 33">
              <a:extLst>
                <a:ext uri="{FF2B5EF4-FFF2-40B4-BE49-F238E27FC236}">
                  <a16:creationId xmlns:a16="http://schemas.microsoft.com/office/drawing/2014/main" id="{AB9BB5FF-E512-FF77-738C-5D98384713D1}"/>
                </a:ext>
              </a:extLst>
            </p:cNvPr>
            <p:cNvPicPr/>
            <p:nvPr/>
          </p:nvPicPr>
          <p:blipFill>
            <a:blip r:embed="rId19" cstate="print"/>
            <a:stretch>
              <a:fillRect/>
            </a:stretch>
          </p:blipFill>
          <p:spPr>
            <a:xfrm>
              <a:off x="12118847" y="10436087"/>
              <a:ext cx="121609" cy="121897"/>
            </a:xfrm>
            <a:prstGeom prst="rect">
              <a:avLst/>
            </a:prstGeom>
          </p:spPr>
        </p:pic>
        <p:sp>
          <p:nvSpPr>
            <p:cNvPr id="61" name="object 34">
              <a:extLst>
                <a:ext uri="{FF2B5EF4-FFF2-40B4-BE49-F238E27FC236}">
                  <a16:creationId xmlns:a16="http://schemas.microsoft.com/office/drawing/2014/main" id="{31A4BF50-9552-EB2A-A52C-62272CCED24D}"/>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2" name="object 35">
              <a:extLst>
                <a:ext uri="{FF2B5EF4-FFF2-40B4-BE49-F238E27FC236}">
                  <a16:creationId xmlns:a16="http://schemas.microsoft.com/office/drawing/2014/main" id="{9CD57CD9-9417-A110-9E33-D2605D76D165}"/>
                </a:ext>
              </a:extLst>
            </p:cNvPr>
            <p:cNvPicPr/>
            <p:nvPr/>
          </p:nvPicPr>
          <p:blipFill>
            <a:blip r:embed="rId20" cstate="print"/>
            <a:stretch>
              <a:fillRect/>
            </a:stretch>
          </p:blipFill>
          <p:spPr>
            <a:xfrm>
              <a:off x="12483083" y="10439135"/>
              <a:ext cx="115505" cy="118848"/>
            </a:xfrm>
            <a:prstGeom prst="rect">
              <a:avLst/>
            </a:prstGeom>
          </p:spPr>
        </p:pic>
      </p:grpSp>
      <p:sp>
        <p:nvSpPr>
          <p:cNvPr id="64" name="TextBox 63">
            <a:extLst>
              <a:ext uri="{FF2B5EF4-FFF2-40B4-BE49-F238E27FC236}">
                <a16:creationId xmlns:a16="http://schemas.microsoft.com/office/drawing/2014/main" id="{75708A53-3D80-2005-8DB6-14F026633C89}"/>
              </a:ext>
            </a:extLst>
          </p:cNvPr>
          <p:cNvSpPr txBox="1"/>
          <p:nvPr/>
        </p:nvSpPr>
        <p:spPr>
          <a:xfrm>
            <a:off x="1706047" y="7487090"/>
            <a:ext cx="9569098" cy="707886"/>
          </a:xfrm>
          <a:prstGeom prst="rect">
            <a:avLst/>
          </a:prstGeom>
          <a:noFill/>
        </p:spPr>
        <p:txBody>
          <a:bodyPr wrap="square">
            <a:spAutoFit/>
          </a:bodyPr>
          <a:lstStyle/>
          <a:p>
            <a:pPr marL="342900" indent="-342900" algn="just">
              <a:buFont typeface="Arial" panose="020B0604020202020204" pitchFamily="34" charset="0"/>
              <a:buChar char="•"/>
            </a:pPr>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H</a:t>
            </a: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owever, this is not mandatory and the parties are free to decide whether to mediate or not, and are able to end mediation at any time. </a:t>
            </a:r>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850882" y="1975454"/>
            <a:ext cx="7877787" cy="1363835"/>
          </a:xfrm>
          <a:prstGeom prst="rect">
            <a:avLst/>
          </a:prstGeom>
        </p:spPr>
        <p:txBody>
          <a:bodyPr vert="horz" wrap="square" lIns="0" tIns="9525" rIns="0" bIns="0" rtlCol="0">
            <a:spAutoFit/>
          </a:bodyPr>
          <a:lstStyle/>
          <a:p>
            <a:pPr marL="12700" marR="24130">
              <a:lnSpc>
                <a:spcPct val="100299"/>
              </a:lnSpc>
              <a:spcBef>
                <a:spcPts val="75"/>
              </a:spcBef>
            </a:pP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C</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5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C</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qu</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ce</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lang="en-GB" sz="4400" spc="-52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Of  </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Re</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f</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u</a:t>
            </a:r>
            <a:r>
              <a:rPr lang="en-GB" sz="4400" spc="-254" dirty="0">
                <a:solidFill>
                  <a:srgbClr val="FFFFFF"/>
                </a:solidFill>
                <a:latin typeface="Verdana" panose="020B0604030504040204" pitchFamily="34" charset="0"/>
                <a:ea typeface="Verdana" panose="020B0604030504040204" pitchFamily="34" charset="0"/>
                <a:cs typeface="Verdana" panose="020B0604030504040204" pitchFamily="34" charset="0"/>
              </a:rPr>
              <a:t>si</a:t>
            </a:r>
            <a:r>
              <a:rPr lang="en-GB" sz="4400" spc="-24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g</a:t>
            </a:r>
            <a:r>
              <a:rPr lang="en-GB" sz="4400" spc="-52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lang="en-GB" sz="4400"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lang="en-GB" sz="4400" spc="-509"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M</a:t>
            </a:r>
            <a:r>
              <a:rPr lang="en-GB" sz="4400" spc="-26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lang="en-GB" sz="4400" spc="-250" dirty="0">
                <a:solidFill>
                  <a:srgbClr val="FFFFFF"/>
                </a:solidFill>
                <a:latin typeface="Verdana" panose="020B0604030504040204" pitchFamily="34" charset="0"/>
                <a:ea typeface="Verdana" panose="020B0604030504040204" pitchFamily="34" charset="0"/>
                <a:cs typeface="Verdana" panose="020B0604030504040204" pitchFamily="34" charset="0"/>
              </a:rPr>
              <a:t>d</a:t>
            </a:r>
            <a:r>
              <a:rPr lang="en-GB" sz="4400" spc="-260" dirty="0">
                <a:solidFill>
                  <a:srgbClr val="FFFFFF"/>
                </a:solidFill>
                <a:latin typeface="Verdana" panose="020B0604030504040204" pitchFamily="34" charset="0"/>
                <a:ea typeface="Verdana" panose="020B0604030504040204" pitchFamily="34" charset="0"/>
                <a:cs typeface="Verdana" panose="020B0604030504040204" pitchFamily="34" charset="0"/>
              </a:rPr>
              <a:t>iate</a:t>
            </a:r>
            <a:endParaRPr lang="en-GB" sz="4400" dirty="0">
              <a:latin typeface="Verdana" panose="020B0604030504040204" pitchFamily="34" charset="0"/>
              <a:ea typeface="Verdana" panose="020B0604030504040204" pitchFamily="34" charset="0"/>
              <a:cs typeface="Verdana" panose="020B0604030504040204" pitchFamily="34" charset="0"/>
            </a:endParaRPr>
          </a:p>
        </p:txBody>
      </p:sp>
      <p:sp>
        <p:nvSpPr>
          <p:cNvPr id="35" name="Freeform 2">
            <a:extLst>
              <a:ext uri="{FF2B5EF4-FFF2-40B4-BE49-F238E27FC236}">
                <a16:creationId xmlns:a16="http://schemas.microsoft.com/office/drawing/2014/main" id="{DE6E7554-3EDD-4499-1FFD-CA2088715B02}"/>
              </a:ext>
            </a:extLst>
          </p:cNvPr>
          <p:cNvSpPr/>
          <p:nvPr/>
        </p:nvSpPr>
        <p:spPr>
          <a:xfrm>
            <a:off x="11379552" y="-2097"/>
            <a:ext cx="8723787" cy="113177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sz="1979" dirty="0"/>
          </a:p>
        </p:txBody>
      </p:sp>
      <p:grpSp>
        <p:nvGrpSpPr>
          <p:cNvPr id="36" name="Group 35">
            <a:extLst>
              <a:ext uri="{FF2B5EF4-FFF2-40B4-BE49-F238E27FC236}">
                <a16:creationId xmlns:a16="http://schemas.microsoft.com/office/drawing/2014/main" id="{4A696E79-CAA8-C2C4-E03B-376B88A38085}"/>
              </a:ext>
            </a:extLst>
          </p:cNvPr>
          <p:cNvGrpSpPr/>
          <p:nvPr/>
        </p:nvGrpSpPr>
        <p:grpSpPr>
          <a:xfrm>
            <a:off x="343075" y="323850"/>
            <a:ext cx="3648138" cy="1476711"/>
            <a:chOff x="8950450" y="9581146"/>
            <a:chExt cx="3648138" cy="1476711"/>
          </a:xfrm>
        </p:grpSpPr>
        <p:pic>
          <p:nvPicPr>
            <p:cNvPr id="37" name="object 10">
              <a:extLst>
                <a:ext uri="{FF2B5EF4-FFF2-40B4-BE49-F238E27FC236}">
                  <a16:creationId xmlns:a16="http://schemas.microsoft.com/office/drawing/2014/main" id="{B806C9DB-7438-DC17-4030-A956552EFFFB}"/>
                </a:ext>
              </a:extLst>
            </p:cNvPr>
            <p:cNvPicPr/>
            <p:nvPr/>
          </p:nvPicPr>
          <p:blipFill>
            <a:blip r:embed="rId3" cstate="print"/>
            <a:stretch>
              <a:fillRect/>
            </a:stretch>
          </p:blipFill>
          <p:spPr>
            <a:xfrm>
              <a:off x="8950450" y="9581146"/>
              <a:ext cx="1258564" cy="1476711"/>
            </a:xfrm>
            <a:prstGeom prst="rect">
              <a:avLst/>
            </a:prstGeom>
          </p:spPr>
        </p:pic>
        <p:sp>
          <p:nvSpPr>
            <p:cNvPr id="38" name="object 11">
              <a:extLst>
                <a:ext uri="{FF2B5EF4-FFF2-40B4-BE49-F238E27FC236}">
                  <a16:creationId xmlns:a16="http://schemas.microsoft.com/office/drawing/2014/main" id="{288B8B10-3082-670F-4CC3-22A967B3AC6A}"/>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39" name="object 12">
              <a:extLst>
                <a:ext uri="{FF2B5EF4-FFF2-40B4-BE49-F238E27FC236}">
                  <a16:creationId xmlns:a16="http://schemas.microsoft.com/office/drawing/2014/main" id="{938BCE1D-63C5-8E44-0BF2-D59298AFB83C}"/>
                </a:ext>
              </a:extLst>
            </p:cNvPr>
            <p:cNvPicPr/>
            <p:nvPr/>
          </p:nvPicPr>
          <p:blipFill>
            <a:blip r:embed="rId4" cstate="print"/>
            <a:stretch>
              <a:fillRect/>
            </a:stretch>
          </p:blipFill>
          <p:spPr>
            <a:xfrm>
              <a:off x="10618087" y="10219187"/>
              <a:ext cx="101344" cy="121043"/>
            </a:xfrm>
            <a:prstGeom prst="rect">
              <a:avLst/>
            </a:prstGeom>
          </p:spPr>
        </p:pic>
        <p:sp>
          <p:nvSpPr>
            <p:cNvPr id="40" name="object 13">
              <a:extLst>
                <a:ext uri="{FF2B5EF4-FFF2-40B4-BE49-F238E27FC236}">
                  <a16:creationId xmlns:a16="http://schemas.microsoft.com/office/drawing/2014/main" id="{4AAA15F1-FA2F-34C4-4530-E316F67AF78C}"/>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1" name="object 14">
              <a:extLst>
                <a:ext uri="{FF2B5EF4-FFF2-40B4-BE49-F238E27FC236}">
                  <a16:creationId xmlns:a16="http://schemas.microsoft.com/office/drawing/2014/main" id="{5D69DA59-43FA-C66A-EE87-9218F37A1BAF}"/>
                </a:ext>
              </a:extLst>
            </p:cNvPr>
            <p:cNvPicPr/>
            <p:nvPr/>
          </p:nvPicPr>
          <p:blipFill>
            <a:blip r:embed="rId5" cstate="print"/>
            <a:stretch>
              <a:fillRect/>
            </a:stretch>
          </p:blipFill>
          <p:spPr>
            <a:xfrm>
              <a:off x="11602845" y="10214488"/>
              <a:ext cx="253745" cy="135978"/>
            </a:xfrm>
            <a:prstGeom prst="rect">
              <a:avLst/>
            </a:prstGeom>
          </p:spPr>
        </p:pic>
        <p:sp>
          <p:nvSpPr>
            <p:cNvPr id="42" name="object 15">
              <a:extLst>
                <a:ext uri="{FF2B5EF4-FFF2-40B4-BE49-F238E27FC236}">
                  <a16:creationId xmlns:a16="http://schemas.microsoft.com/office/drawing/2014/main" id="{8D25B9E7-FC5A-39B0-12B4-95022657A123}"/>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3" name="object 16">
              <a:extLst>
                <a:ext uri="{FF2B5EF4-FFF2-40B4-BE49-F238E27FC236}">
                  <a16:creationId xmlns:a16="http://schemas.microsoft.com/office/drawing/2014/main" id="{E53472DB-DECA-F26A-8770-6F9A4409D0BC}"/>
                </a:ext>
              </a:extLst>
            </p:cNvPr>
            <p:cNvPicPr/>
            <p:nvPr/>
          </p:nvPicPr>
          <p:blipFill>
            <a:blip r:embed="rId6" cstate="print"/>
            <a:stretch>
              <a:fillRect/>
            </a:stretch>
          </p:blipFill>
          <p:spPr>
            <a:xfrm>
              <a:off x="11597638" y="10085545"/>
              <a:ext cx="222123" cy="122604"/>
            </a:xfrm>
            <a:prstGeom prst="rect">
              <a:avLst/>
            </a:prstGeom>
          </p:spPr>
        </p:pic>
        <p:pic>
          <p:nvPicPr>
            <p:cNvPr id="44" name="object 17">
              <a:extLst>
                <a:ext uri="{FF2B5EF4-FFF2-40B4-BE49-F238E27FC236}">
                  <a16:creationId xmlns:a16="http://schemas.microsoft.com/office/drawing/2014/main" id="{A2FB5923-1894-29A1-E845-CAA1E9D7F76E}"/>
                </a:ext>
              </a:extLst>
            </p:cNvPr>
            <p:cNvPicPr/>
            <p:nvPr/>
          </p:nvPicPr>
          <p:blipFill>
            <a:blip r:embed="rId7" cstate="print"/>
            <a:stretch>
              <a:fillRect/>
            </a:stretch>
          </p:blipFill>
          <p:spPr>
            <a:xfrm>
              <a:off x="11896039" y="10085545"/>
              <a:ext cx="181278" cy="266216"/>
            </a:xfrm>
            <a:prstGeom prst="rect">
              <a:avLst/>
            </a:prstGeom>
          </p:spPr>
        </p:pic>
        <p:sp>
          <p:nvSpPr>
            <p:cNvPr id="45" name="object 18">
              <a:extLst>
                <a:ext uri="{FF2B5EF4-FFF2-40B4-BE49-F238E27FC236}">
                  <a16:creationId xmlns:a16="http://schemas.microsoft.com/office/drawing/2014/main" id="{D9EC35AC-0A10-25DF-9C96-22F99EBDC5A0}"/>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6" name="object 19">
              <a:extLst>
                <a:ext uri="{FF2B5EF4-FFF2-40B4-BE49-F238E27FC236}">
                  <a16:creationId xmlns:a16="http://schemas.microsoft.com/office/drawing/2014/main" id="{4D4BE8B7-1CD9-6497-A0E3-921EFADC1BB5}"/>
                </a:ext>
              </a:extLst>
            </p:cNvPr>
            <p:cNvPicPr/>
            <p:nvPr/>
          </p:nvPicPr>
          <p:blipFill>
            <a:blip r:embed="rId8" cstate="print"/>
            <a:stretch>
              <a:fillRect/>
            </a:stretch>
          </p:blipFill>
          <p:spPr>
            <a:xfrm>
              <a:off x="12294360" y="10247025"/>
              <a:ext cx="101726" cy="103237"/>
            </a:xfrm>
            <a:prstGeom prst="rect">
              <a:avLst/>
            </a:prstGeom>
          </p:spPr>
        </p:pic>
        <p:sp>
          <p:nvSpPr>
            <p:cNvPr id="47" name="object 20">
              <a:extLst>
                <a:ext uri="{FF2B5EF4-FFF2-40B4-BE49-F238E27FC236}">
                  <a16:creationId xmlns:a16="http://schemas.microsoft.com/office/drawing/2014/main" id="{E0CD20E1-74E1-769D-E18B-94AA101B4077}"/>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8" name="object 21">
              <a:extLst>
                <a:ext uri="{FF2B5EF4-FFF2-40B4-BE49-F238E27FC236}">
                  <a16:creationId xmlns:a16="http://schemas.microsoft.com/office/drawing/2014/main" id="{E5E1E541-6CBF-7926-AD87-C379E3A346EE}"/>
                </a:ext>
              </a:extLst>
            </p:cNvPr>
            <p:cNvPicPr/>
            <p:nvPr/>
          </p:nvPicPr>
          <p:blipFill>
            <a:blip r:embed="rId9" cstate="print"/>
            <a:stretch>
              <a:fillRect/>
            </a:stretch>
          </p:blipFill>
          <p:spPr>
            <a:xfrm>
              <a:off x="12254355" y="10132370"/>
              <a:ext cx="66800" cy="102120"/>
            </a:xfrm>
            <a:prstGeom prst="rect">
              <a:avLst/>
            </a:prstGeom>
          </p:spPr>
        </p:pic>
        <p:pic>
          <p:nvPicPr>
            <p:cNvPr id="49" name="object 22">
              <a:extLst>
                <a:ext uri="{FF2B5EF4-FFF2-40B4-BE49-F238E27FC236}">
                  <a16:creationId xmlns:a16="http://schemas.microsoft.com/office/drawing/2014/main" id="{D428769A-8D01-D0B7-1D04-2002AFB1EC17}"/>
                </a:ext>
              </a:extLst>
            </p:cNvPr>
            <p:cNvPicPr/>
            <p:nvPr/>
          </p:nvPicPr>
          <p:blipFill>
            <a:blip r:embed="rId10" cstate="print"/>
            <a:stretch>
              <a:fillRect/>
            </a:stretch>
          </p:blipFill>
          <p:spPr>
            <a:xfrm>
              <a:off x="11422378" y="10085576"/>
              <a:ext cx="89623" cy="266669"/>
            </a:xfrm>
            <a:prstGeom prst="rect">
              <a:avLst/>
            </a:prstGeom>
          </p:spPr>
        </p:pic>
        <p:pic>
          <p:nvPicPr>
            <p:cNvPr id="50" name="object 23">
              <a:extLst>
                <a:ext uri="{FF2B5EF4-FFF2-40B4-BE49-F238E27FC236}">
                  <a16:creationId xmlns:a16="http://schemas.microsoft.com/office/drawing/2014/main" id="{48EDDEAD-1C02-514E-A6BC-CDD8AEBC93B9}"/>
                </a:ext>
              </a:extLst>
            </p:cNvPr>
            <p:cNvPicPr/>
            <p:nvPr/>
          </p:nvPicPr>
          <p:blipFill>
            <a:blip r:embed="rId11" cstate="print"/>
            <a:stretch>
              <a:fillRect/>
            </a:stretch>
          </p:blipFill>
          <p:spPr>
            <a:xfrm>
              <a:off x="12458382" y="10289800"/>
              <a:ext cx="78612" cy="74117"/>
            </a:xfrm>
            <a:prstGeom prst="rect">
              <a:avLst/>
            </a:prstGeom>
          </p:spPr>
        </p:pic>
        <p:sp>
          <p:nvSpPr>
            <p:cNvPr id="51" name="object 24">
              <a:extLst>
                <a:ext uri="{FF2B5EF4-FFF2-40B4-BE49-F238E27FC236}">
                  <a16:creationId xmlns:a16="http://schemas.microsoft.com/office/drawing/2014/main" id="{ACCE6FDE-26D9-3A2C-E690-E610E5729E2B}"/>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2" name="object 25">
              <a:extLst>
                <a:ext uri="{FF2B5EF4-FFF2-40B4-BE49-F238E27FC236}">
                  <a16:creationId xmlns:a16="http://schemas.microsoft.com/office/drawing/2014/main" id="{331F79C8-A180-E51B-EA78-14193723928D}"/>
                </a:ext>
              </a:extLst>
            </p:cNvPr>
            <p:cNvPicPr/>
            <p:nvPr/>
          </p:nvPicPr>
          <p:blipFill>
            <a:blip r:embed="rId12" cstate="print"/>
            <a:stretch>
              <a:fillRect/>
            </a:stretch>
          </p:blipFill>
          <p:spPr>
            <a:xfrm>
              <a:off x="10459211" y="10439135"/>
              <a:ext cx="120128" cy="115801"/>
            </a:xfrm>
            <a:prstGeom prst="rect">
              <a:avLst/>
            </a:prstGeom>
          </p:spPr>
        </p:pic>
        <p:pic>
          <p:nvPicPr>
            <p:cNvPr id="53" name="object 26">
              <a:extLst>
                <a:ext uri="{FF2B5EF4-FFF2-40B4-BE49-F238E27FC236}">
                  <a16:creationId xmlns:a16="http://schemas.microsoft.com/office/drawing/2014/main" id="{82A2F098-5D04-2697-F92F-8A722E0B1B36}"/>
                </a:ext>
              </a:extLst>
            </p:cNvPr>
            <p:cNvPicPr/>
            <p:nvPr/>
          </p:nvPicPr>
          <p:blipFill>
            <a:blip r:embed="rId13" cstate="print"/>
            <a:stretch>
              <a:fillRect/>
            </a:stretch>
          </p:blipFill>
          <p:spPr>
            <a:xfrm>
              <a:off x="10667998" y="10439135"/>
              <a:ext cx="115550" cy="118848"/>
            </a:xfrm>
            <a:prstGeom prst="rect">
              <a:avLst/>
            </a:prstGeom>
          </p:spPr>
        </p:pic>
        <p:pic>
          <p:nvPicPr>
            <p:cNvPr id="54" name="object 27">
              <a:extLst>
                <a:ext uri="{FF2B5EF4-FFF2-40B4-BE49-F238E27FC236}">
                  <a16:creationId xmlns:a16="http://schemas.microsoft.com/office/drawing/2014/main" id="{2F8F4646-8312-FB88-9129-67563ABADB60}"/>
                </a:ext>
              </a:extLst>
            </p:cNvPr>
            <p:cNvPicPr/>
            <p:nvPr/>
          </p:nvPicPr>
          <p:blipFill>
            <a:blip r:embed="rId14" cstate="print"/>
            <a:stretch>
              <a:fillRect/>
            </a:stretch>
          </p:blipFill>
          <p:spPr>
            <a:xfrm>
              <a:off x="10873738" y="10439135"/>
              <a:ext cx="114019" cy="115801"/>
            </a:xfrm>
            <a:prstGeom prst="rect">
              <a:avLst/>
            </a:prstGeom>
          </p:spPr>
        </p:pic>
        <p:pic>
          <p:nvPicPr>
            <p:cNvPr id="55" name="object 28">
              <a:extLst>
                <a:ext uri="{FF2B5EF4-FFF2-40B4-BE49-F238E27FC236}">
                  <a16:creationId xmlns:a16="http://schemas.microsoft.com/office/drawing/2014/main" id="{E06D58C6-F842-35BB-8AF8-99CCF5C229D0}"/>
                </a:ext>
              </a:extLst>
            </p:cNvPr>
            <p:cNvPicPr/>
            <p:nvPr/>
          </p:nvPicPr>
          <p:blipFill>
            <a:blip r:embed="rId15" cstate="print"/>
            <a:stretch>
              <a:fillRect/>
            </a:stretch>
          </p:blipFill>
          <p:spPr>
            <a:xfrm>
              <a:off x="11050522" y="10439135"/>
              <a:ext cx="115540" cy="118848"/>
            </a:xfrm>
            <a:prstGeom prst="rect">
              <a:avLst/>
            </a:prstGeom>
          </p:spPr>
        </p:pic>
        <p:pic>
          <p:nvPicPr>
            <p:cNvPr id="56" name="object 29">
              <a:extLst>
                <a:ext uri="{FF2B5EF4-FFF2-40B4-BE49-F238E27FC236}">
                  <a16:creationId xmlns:a16="http://schemas.microsoft.com/office/drawing/2014/main" id="{9BE3F9D0-0162-C57C-6C47-06CF14A5A842}"/>
                </a:ext>
              </a:extLst>
            </p:cNvPr>
            <p:cNvPicPr/>
            <p:nvPr/>
          </p:nvPicPr>
          <p:blipFill>
            <a:blip r:embed="rId16" cstate="print"/>
            <a:stretch>
              <a:fillRect/>
            </a:stretch>
          </p:blipFill>
          <p:spPr>
            <a:xfrm>
              <a:off x="11256262" y="10439135"/>
              <a:ext cx="114010" cy="115801"/>
            </a:xfrm>
            <a:prstGeom prst="rect">
              <a:avLst/>
            </a:prstGeom>
          </p:spPr>
        </p:pic>
        <p:pic>
          <p:nvPicPr>
            <p:cNvPr id="57" name="object 30">
              <a:extLst>
                <a:ext uri="{FF2B5EF4-FFF2-40B4-BE49-F238E27FC236}">
                  <a16:creationId xmlns:a16="http://schemas.microsoft.com/office/drawing/2014/main" id="{9A65841C-8662-F491-A4AA-9B6D85DBC3B9}"/>
                </a:ext>
              </a:extLst>
            </p:cNvPr>
            <p:cNvPicPr/>
            <p:nvPr/>
          </p:nvPicPr>
          <p:blipFill>
            <a:blip r:embed="rId17" cstate="print"/>
            <a:stretch>
              <a:fillRect/>
            </a:stretch>
          </p:blipFill>
          <p:spPr>
            <a:xfrm>
              <a:off x="11562586" y="10439135"/>
              <a:ext cx="78953" cy="117325"/>
            </a:xfrm>
            <a:prstGeom prst="rect">
              <a:avLst/>
            </a:prstGeom>
          </p:spPr>
        </p:pic>
        <p:sp>
          <p:nvSpPr>
            <p:cNvPr id="58" name="object 31">
              <a:extLst>
                <a:ext uri="{FF2B5EF4-FFF2-40B4-BE49-F238E27FC236}">
                  <a16:creationId xmlns:a16="http://schemas.microsoft.com/office/drawing/2014/main" id="{F8C9A9F1-E45D-AF1D-C32D-FF5A5FC6A261}"/>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9" name="object 32">
              <a:extLst>
                <a:ext uri="{FF2B5EF4-FFF2-40B4-BE49-F238E27FC236}">
                  <a16:creationId xmlns:a16="http://schemas.microsoft.com/office/drawing/2014/main" id="{910A0A1D-77BD-A9AF-15F4-EA704C48D77B}"/>
                </a:ext>
              </a:extLst>
            </p:cNvPr>
            <p:cNvPicPr/>
            <p:nvPr/>
          </p:nvPicPr>
          <p:blipFill>
            <a:blip r:embed="rId18" cstate="print"/>
            <a:stretch>
              <a:fillRect/>
            </a:stretch>
          </p:blipFill>
          <p:spPr>
            <a:xfrm>
              <a:off x="11934442" y="10439135"/>
              <a:ext cx="117042" cy="115801"/>
            </a:xfrm>
            <a:prstGeom prst="rect">
              <a:avLst/>
            </a:prstGeom>
          </p:spPr>
        </p:pic>
        <p:pic>
          <p:nvPicPr>
            <p:cNvPr id="60" name="object 33">
              <a:extLst>
                <a:ext uri="{FF2B5EF4-FFF2-40B4-BE49-F238E27FC236}">
                  <a16:creationId xmlns:a16="http://schemas.microsoft.com/office/drawing/2014/main" id="{AB9BB5FF-E512-FF77-738C-5D98384713D1}"/>
                </a:ext>
              </a:extLst>
            </p:cNvPr>
            <p:cNvPicPr/>
            <p:nvPr/>
          </p:nvPicPr>
          <p:blipFill>
            <a:blip r:embed="rId19" cstate="print"/>
            <a:stretch>
              <a:fillRect/>
            </a:stretch>
          </p:blipFill>
          <p:spPr>
            <a:xfrm>
              <a:off x="12118847" y="10436087"/>
              <a:ext cx="121609" cy="121897"/>
            </a:xfrm>
            <a:prstGeom prst="rect">
              <a:avLst/>
            </a:prstGeom>
          </p:spPr>
        </p:pic>
        <p:sp>
          <p:nvSpPr>
            <p:cNvPr id="61" name="object 34">
              <a:extLst>
                <a:ext uri="{FF2B5EF4-FFF2-40B4-BE49-F238E27FC236}">
                  <a16:creationId xmlns:a16="http://schemas.microsoft.com/office/drawing/2014/main" id="{31A4BF50-9552-EB2A-A52C-62272CCED24D}"/>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2" name="object 35">
              <a:extLst>
                <a:ext uri="{FF2B5EF4-FFF2-40B4-BE49-F238E27FC236}">
                  <a16:creationId xmlns:a16="http://schemas.microsoft.com/office/drawing/2014/main" id="{9CD57CD9-9417-A110-9E33-D2605D76D165}"/>
                </a:ext>
              </a:extLst>
            </p:cNvPr>
            <p:cNvPicPr/>
            <p:nvPr/>
          </p:nvPicPr>
          <p:blipFill>
            <a:blip r:embed="rId20" cstate="print"/>
            <a:stretch>
              <a:fillRect/>
            </a:stretch>
          </p:blipFill>
          <p:spPr>
            <a:xfrm>
              <a:off x="12483083" y="10439135"/>
              <a:ext cx="115505" cy="118848"/>
            </a:xfrm>
            <a:prstGeom prst="rect">
              <a:avLst/>
            </a:prstGeom>
          </p:spPr>
        </p:pic>
      </p:grpSp>
      <p:sp>
        <p:nvSpPr>
          <p:cNvPr id="64" name="TextBox 63">
            <a:extLst>
              <a:ext uri="{FF2B5EF4-FFF2-40B4-BE49-F238E27FC236}">
                <a16:creationId xmlns:a16="http://schemas.microsoft.com/office/drawing/2014/main" id="{75708A53-3D80-2005-8DB6-14F026633C89}"/>
              </a:ext>
            </a:extLst>
          </p:cNvPr>
          <p:cNvSpPr txBox="1"/>
          <p:nvPr/>
        </p:nvSpPr>
        <p:spPr>
          <a:xfrm>
            <a:off x="343075" y="3726663"/>
            <a:ext cx="9569098" cy="2369880"/>
          </a:xfrm>
          <a:prstGeom prst="rect">
            <a:avLst/>
          </a:prstGeom>
          <a:noFill/>
        </p:spPr>
        <p:txBody>
          <a:bodyPr wrap="square">
            <a:spAutoFit/>
          </a:bodyPr>
          <a:lstStyle/>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If the parties apply for mediation while a lawsuit is underway or pending and a delay occurs during the mediation, and the parties subsequently fail to resolve their dispute, the courts may rule that the entire litigation costs (such as counsel's fees, postage costs and judgment and writ fees) will be borne by the party that caused the delay (</a:t>
            </a:r>
            <a:r>
              <a:rPr lang="en-GB" sz="20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Civil Procedure Code</a:t>
            </a: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algn="just"/>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8B149B63-416D-7BAE-CD13-D943A3174FAE}"/>
              </a:ext>
            </a:extLst>
          </p:cNvPr>
          <p:cNvSpPr txBox="1"/>
          <p:nvPr/>
        </p:nvSpPr>
        <p:spPr>
          <a:xfrm>
            <a:off x="494563" y="5917768"/>
            <a:ext cx="10044559" cy="3109569"/>
          </a:xfrm>
          <a:prstGeom prst="rect">
            <a:avLst/>
          </a:prstGeom>
          <a:noFill/>
        </p:spPr>
        <p:txBody>
          <a:bodyPr wrap="square">
            <a:spAutoFit/>
          </a:bodyPr>
          <a:lstStyle/>
          <a:p>
            <a:pPr marL="355600" marR="5080" indent="-342900" algn="just">
              <a:lnSpc>
                <a:spcPct val="108700"/>
              </a:lnSpc>
              <a:spcBef>
                <a:spcPts val="140"/>
              </a:spcBef>
              <a:buFont typeface="Arial" panose="020B0604020202020204" pitchFamily="34" charset="0"/>
              <a:buChar char="•"/>
            </a:pPr>
            <a:r>
              <a:rPr lang="en-GB" sz="2000" spc="-35" dirty="0">
                <a:solidFill>
                  <a:srgbClr val="FFFFFF"/>
                </a:solidFill>
                <a:latin typeface="Verdana"/>
                <a:cs typeface="Verdana"/>
              </a:rPr>
              <a:t>In</a:t>
            </a:r>
            <a:r>
              <a:rPr lang="en-GB" sz="2000" spc="-30" dirty="0">
                <a:solidFill>
                  <a:srgbClr val="FFFFFF"/>
                </a:solidFill>
                <a:latin typeface="Verdana"/>
                <a:cs typeface="Verdana"/>
              </a:rPr>
              <a:t> </a:t>
            </a:r>
            <a:r>
              <a:rPr lang="en-GB" sz="2000" spc="-60" dirty="0">
                <a:solidFill>
                  <a:srgbClr val="FFFFFF"/>
                </a:solidFill>
                <a:latin typeface="Verdana"/>
                <a:cs typeface="Verdana"/>
              </a:rPr>
              <a:t>commercial</a:t>
            </a:r>
            <a:r>
              <a:rPr lang="en-GB" sz="2000" spc="865" dirty="0">
                <a:solidFill>
                  <a:srgbClr val="FFFFFF"/>
                </a:solidFill>
                <a:latin typeface="Verdana"/>
                <a:cs typeface="Verdana"/>
              </a:rPr>
              <a:t> </a:t>
            </a:r>
            <a:r>
              <a:rPr lang="en-GB" sz="2000" spc="-55" dirty="0">
                <a:solidFill>
                  <a:srgbClr val="FFFFFF"/>
                </a:solidFill>
                <a:latin typeface="Verdana"/>
                <a:cs typeface="Verdana"/>
              </a:rPr>
              <a:t>disputes </a:t>
            </a:r>
            <a:r>
              <a:rPr lang="en-GB" sz="2000" spc="-969" dirty="0">
                <a:solidFill>
                  <a:srgbClr val="FFFFFF"/>
                </a:solidFill>
                <a:latin typeface="Verdana"/>
                <a:cs typeface="Verdana"/>
              </a:rPr>
              <a:t> </a:t>
            </a:r>
            <a:r>
              <a:rPr lang="en-GB" sz="2000" spc="-55" dirty="0">
                <a:solidFill>
                  <a:srgbClr val="FFFFFF"/>
                </a:solidFill>
                <a:latin typeface="Verdana"/>
                <a:cs typeface="Verdana"/>
              </a:rPr>
              <a:t>subject </a:t>
            </a:r>
            <a:r>
              <a:rPr lang="en-GB" sz="2000" spc="-35" dirty="0">
                <a:solidFill>
                  <a:srgbClr val="FFFFFF"/>
                </a:solidFill>
                <a:latin typeface="Verdana"/>
                <a:cs typeface="Verdana"/>
              </a:rPr>
              <a:t>to </a:t>
            </a:r>
            <a:r>
              <a:rPr lang="en-GB" sz="2000" spc="-55" dirty="0">
                <a:solidFill>
                  <a:srgbClr val="FFFFFF"/>
                </a:solidFill>
                <a:latin typeface="Verdana"/>
                <a:cs typeface="Verdana"/>
              </a:rPr>
              <a:t>mandatory </a:t>
            </a:r>
            <a:r>
              <a:rPr lang="en-GB" sz="2000" spc="-60" dirty="0">
                <a:solidFill>
                  <a:srgbClr val="FFFFFF"/>
                </a:solidFill>
                <a:latin typeface="Verdana"/>
                <a:cs typeface="Verdana"/>
              </a:rPr>
              <a:t>mediation, </a:t>
            </a:r>
            <a:r>
              <a:rPr lang="en-GB" sz="2000" spc="-35" dirty="0">
                <a:solidFill>
                  <a:srgbClr val="FFFFFF"/>
                </a:solidFill>
                <a:latin typeface="Verdana"/>
                <a:cs typeface="Verdana"/>
              </a:rPr>
              <a:t>if </a:t>
            </a:r>
            <a:r>
              <a:rPr lang="en-GB" sz="2000" spc="-45" dirty="0">
                <a:solidFill>
                  <a:srgbClr val="FFFFFF"/>
                </a:solidFill>
                <a:latin typeface="Verdana"/>
                <a:cs typeface="Verdana"/>
              </a:rPr>
              <a:t>the </a:t>
            </a:r>
            <a:r>
              <a:rPr lang="en-GB" sz="2000" spc="-55" dirty="0">
                <a:solidFill>
                  <a:srgbClr val="FFFFFF"/>
                </a:solidFill>
                <a:latin typeface="Verdana"/>
                <a:cs typeface="Verdana"/>
              </a:rPr>
              <a:t>parties </a:t>
            </a:r>
            <a:r>
              <a:rPr lang="en-GB" sz="2000" spc="-30" dirty="0">
                <a:solidFill>
                  <a:srgbClr val="FFFFFF"/>
                </a:solidFill>
                <a:latin typeface="Verdana"/>
                <a:cs typeface="Verdana"/>
              </a:rPr>
              <a:t>do </a:t>
            </a:r>
            <a:r>
              <a:rPr lang="en-GB" sz="2000" spc="-40" dirty="0">
                <a:solidFill>
                  <a:srgbClr val="FFFFFF"/>
                </a:solidFill>
                <a:latin typeface="Verdana"/>
                <a:cs typeface="Verdana"/>
              </a:rPr>
              <a:t>not </a:t>
            </a:r>
            <a:r>
              <a:rPr lang="en-GB" sz="2000" spc="-35" dirty="0">
                <a:solidFill>
                  <a:srgbClr val="FFFFFF"/>
                </a:solidFill>
                <a:latin typeface="Verdana"/>
                <a:cs typeface="Verdana"/>
              </a:rPr>
              <a:t> </a:t>
            </a:r>
            <a:r>
              <a:rPr lang="en-GB" sz="2000" spc="-50" dirty="0">
                <a:solidFill>
                  <a:srgbClr val="FFFFFF"/>
                </a:solidFill>
                <a:latin typeface="Verdana"/>
                <a:cs typeface="Verdana"/>
              </a:rPr>
              <a:t>apply </a:t>
            </a:r>
            <a:r>
              <a:rPr lang="en-GB" sz="2000" spc="-40" dirty="0">
                <a:solidFill>
                  <a:srgbClr val="FFFFFF"/>
                </a:solidFill>
                <a:latin typeface="Verdana"/>
                <a:cs typeface="Verdana"/>
              </a:rPr>
              <a:t>for </a:t>
            </a:r>
            <a:r>
              <a:rPr lang="en-GB" sz="2000" spc="-60" dirty="0">
                <a:solidFill>
                  <a:srgbClr val="FFFFFF"/>
                </a:solidFill>
                <a:latin typeface="Verdana"/>
                <a:cs typeface="Verdana"/>
              </a:rPr>
              <a:t>mediation</a:t>
            </a:r>
            <a:r>
              <a:rPr lang="en-GB" sz="2000" spc="-55" dirty="0">
                <a:solidFill>
                  <a:srgbClr val="FFFFFF"/>
                </a:solidFill>
                <a:latin typeface="Verdana"/>
                <a:cs typeface="Verdana"/>
              </a:rPr>
              <a:t> before starting</a:t>
            </a:r>
            <a:r>
              <a:rPr lang="en-GB" sz="2000" spc="869" dirty="0">
                <a:solidFill>
                  <a:srgbClr val="FFFFFF"/>
                </a:solidFill>
                <a:latin typeface="Verdana"/>
                <a:cs typeface="Verdana"/>
              </a:rPr>
              <a:t> </a:t>
            </a:r>
            <a:r>
              <a:rPr lang="en-GB" sz="2000" spc="-50" dirty="0">
                <a:solidFill>
                  <a:srgbClr val="FFFFFF"/>
                </a:solidFill>
                <a:latin typeface="Verdana"/>
                <a:cs typeface="Verdana"/>
              </a:rPr>
              <a:t>court </a:t>
            </a:r>
            <a:r>
              <a:rPr lang="en-GB" sz="2000" spc="-60" dirty="0">
                <a:solidFill>
                  <a:srgbClr val="FFFFFF"/>
                </a:solidFill>
                <a:latin typeface="Verdana"/>
                <a:cs typeface="Verdana"/>
              </a:rPr>
              <a:t>proceedings, </a:t>
            </a:r>
            <a:r>
              <a:rPr lang="en-GB" sz="2000" spc="-55" dirty="0">
                <a:solidFill>
                  <a:srgbClr val="FFFFFF"/>
                </a:solidFill>
                <a:latin typeface="Verdana"/>
                <a:cs typeface="Verdana"/>
              </a:rPr>
              <a:t> </a:t>
            </a:r>
            <a:r>
              <a:rPr lang="en-GB" sz="2000" spc="-45" dirty="0">
                <a:solidFill>
                  <a:srgbClr val="FFFFFF"/>
                </a:solidFill>
                <a:latin typeface="Verdana"/>
                <a:cs typeface="Verdana"/>
              </a:rPr>
              <a:t>the</a:t>
            </a:r>
            <a:r>
              <a:rPr lang="en-GB" sz="2000" spc="-40" dirty="0">
                <a:solidFill>
                  <a:srgbClr val="FFFFFF"/>
                </a:solidFill>
                <a:latin typeface="Verdana"/>
                <a:cs typeface="Verdana"/>
              </a:rPr>
              <a:t> </a:t>
            </a:r>
            <a:r>
              <a:rPr lang="en-GB" sz="2000" spc="-55" dirty="0">
                <a:solidFill>
                  <a:srgbClr val="FFFFFF"/>
                </a:solidFill>
                <a:latin typeface="Verdana"/>
                <a:cs typeface="Verdana"/>
              </a:rPr>
              <a:t>lawsuit</a:t>
            </a:r>
            <a:r>
              <a:rPr lang="en-GB" sz="2000" spc="-50" dirty="0">
                <a:solidFill>
                  <a:srgbClr val="FFFFFF"/>
                </a:solidFill>
                <a:latin typeface="Verdana"/>
                <a:cs typeface="Verdana"/>
              </a:rPr>
              <a:t> </a:t>
            </a:r>
            <a:r>
              <a:rPr lang="en-GB" sz="2000" spc="-55" dirty="0">
                <a:solidFill>
                  <a:srgbClr val="FFFFFF"/>
                </a:solidFill>
                <a:latin typeface="Verdana"/>
                <a:cs typeface="Verdana"/>
              </a:rPr>
              <a:t>will</a:t>
            </a:r>
            <a:r>
              <a:rPr lang="en-GB" sz="2000" spc="-50" dirty="0">
                <a:solidFill>
                  <a:srgbClr val="FFFFFF"/>
                </a:solidFill>
                <a:latin typeface="Verdana"/>
                <a:cs typeface="Verdana"/>
              </a:rPr>
              <a:t> </a:t>
            </a:r>
            <a:r>
              <a:rPr lang="en-GB" sz="2000" spc="-30" dirty="0">
                <a:solidFill>
                  <a:srgbClr val="FFFFFF"/>
                </a:solidFill>
                <a:latin typeface="Verdana"/>
                <a:cs typeface="Verdana"/>
              </a:rPr>
              <a:t>be</a:t>
            </a:r>
            <a:r>
              <a:rPr lang="en-GB" sz="2000" spc="-25" dirty="0">
                <a:solidFill>
                  <a:srgbClr val="FFFFFF"/>
                </a:solidFill>
                <a:latin typeface="Verdana"/>
                <a:cs typeface="Verdana"/>
              </a:rPr>
              <a:t> </a:t>
            </a:r>
            <a:r>
              <a:rPr lang="en-GB" sz="2000" spc="-60" dirty="0">
                <a:solidFill>
                  <a:srgbClr val="FFFFFF"/>
                </a:solidFill>
                <a:latin typeface="Verdana"/>
                <a:cs typeface="Verdana"/>
              </a:rPr>
              <a:t>dismissed</a:t>
            </a:r>
            <a:r>
              <a:rPr lang="en-GB" sz="2000" spc="-55" dirty="0">
                <a:solidFill>
                  <a:srgbClr val="FFFFFF"/>
                </a:solidFill>
                <a:latin typeface="Verdana"/>
                <a:cs typeface="Verdana"/>
              </a:rPr>
              <a:t> </a:t>
            </a:r>
            <a:r>
              <a:rPr lang="en-GB" sz="2000" spc="-30" dirty="0">
                <a:solidFill>
                  <a:srgbClr val="FFFFFF"/>
                </a:solidFill>
                <a:latin typeface="Verdana"/>
                <a:cs typeface="Verdana"/>
              </a:rPr>
              <a:t>on</a:t>
            </a:r>
            <a:r>
              <a:rPr lang="en-GB" sz="2000" spc="-25" dirty="0">
                <a:solidFill>
                  <a:srgbClr val="FFFFFF"/>
                </a:solidFill>
                <a:latin typeface="Verdana"/>
                <a:cs typeface="Verdana"/>
              </a:rPr>
              <a:t> </a:t>
            </a:r>
            <a:r>
              <a:rPr lang="en-GB" sz="2000" spc="-55" dirty="0">
                <a:solidFill>
                  <a:srgbClr val="FFFFFF"/>
                </a:solidFill>
                <a:latin typeface="Verdana"/>
                <a:cs typeface="Verdana"/>
              </a:rPr>
              <a:t>procedural</a:t>
            </a:r>
            <a:r>
              <a:rPr lang="en-GB" sz="2000" spc="-50" dirty="0">
                <a:solidFill>
                  <a:srgbClr val="FFFFFF"/>
                </a:solidFill>
                <a:latin typeface="Verdana"/>
                <a:cs typeface="Verdana"/>
              </a:rPr>
              <a:t> </a:t>
            </a:r>
            <a:r>
              <a:rPr lang="en-GB" sz="2000" spc="-60" dirty="0">
                <a:solidFill>
                  <a:srgbClr val="FFFFFF"/>
                </a:solidFill>
                <a:latin typeface="Verdana"/>
                <a:cs typeface="Verdana"/>
              </a:rPr>
              <a:t>grounds </a:t>
            </a:r>
            <a:r>
              <a:rPr lang="en-GB" sz="2000" spc="-55" dirty="0">
                <a:solidFill>
                  <a:srgbClr val="FFFFFF"/>
                </a:solidFill>
                <a:latin typeface="Verdana"/>
                <a:cs typeface="Verdana"/>
              </a:rPr>
              <a:t> during</a:t>
            </a:r>
            <a:r>
              <a:rPr lang="en-GB" sz="2000" spc="-114" dirty="0">
                <a:solidFill>
                  <a:srgbClr val="FFFFFF"/>
                </a:solidFill>
                <a:latin typeface="Verdana"/>
                <a:cs typeface="Verdana"/>
              </a:rPr>
              <a:t> </a:t>
            </a:r>
            <a:r>
              <a:rPr lang="en-GB" sz="2000" spc="-45" dirty="0">
                <a:solidFill>
                  <a:srgbClr val="FFFFFF"/>
                </a:solidFill>
                <a:latin typeface="Verdana"/>
                <a:cs typeface="Verdana"/>
              </a:rPr>
              <a:t>the</a:t>
            </a:r>
            <a:r>
              <a:rPr lang="en-GB" sz="2000" spc="-125" dirty="0">
                <a:solidFill>
                  <a:srgbClr val="FFFFFF"/>
                </a:solidFill>
                <a:latin typeface="Verdana"/>
                <a:cs typeface="Verdana"/>
              </a:rPr>
              <a:t> </a:t>
            </a:r>
            <a:r>
              <a:rPr lang="en-GB" sz="2000" spc="-50" dirty="0">
                <a:solidFill>
                  <a:srgbClr val="FFFFFF"/>
                </a:solidFill>
                <a:latin typeface="Verdana"/>
                <a:cs typeface="Verdana"/>
              </a:rPr>
              <a:t>first</a:t>
            </a:r>
            <a:r>
              <a:rPr lang="en-GB" sz="2000" spc="-125" dirty="0">
                <a:solidFill>
                  <a:srgbClr val="FFFFFF"/>
                </a:solidFill>
                <a:latin typeface="Verdana"/>
                <a:cs typeface="Verdana"/>
              </a:rPr>
              <a:t> </a:t>
            </a:r>
            <a:r>
              <a:rPr lang="en-GB" sz="2000" spc="-55" dirty="0">
                <a:solidFill>
                  <a:srgbClr val="FFFFFF"/>
                </a:solidFill>
                <a:latin typeface="Verdana"/>
                <a:cs typeface="Verdana"/>
              </a:rPr>
              <a:t>stage.</a:t>
            </a:r>
          </a:p>
          <a:p>
            <a:pPr marL="355600" marR="5080" indent="-342900" algn="just">
              <a:lnSpc>
                <a:spcPct val="108700"/>
              </a:lnSpc>
              <a:spcBef>
                <a:spcPts val="140"/>
              </a:spcBef>
              <a:buFont typeface="Arial" panose="020B0604020202020204" pitchFamily="34" charset="0"/>
              <a:buChar char="•"/>
            </a:pPr>
            <a:endParaRPr lang="en-GB" sz="2000" dirty="0">
              <a:latin typeface="Verdana"/>
              <a:cs typeface="Verdana"/>
            </a:endParaRPr>
          </a:p>
          <a:p>
            <a:pPr marL="355600" marR="5080" indent="-342900" algn="just">
              <a:lnSpc>
                <a:spcPct val="109000"/>
              </a:lnSpc>
              <a:spcBef>
                <a:spcPts val="130"/>
              </a:spcBef>
              <a:buFont typeface="Arial" panose="020B0604020202020204" pitchFamily="34" charset="0"/>
              <a:buChar char="•"/>
            </a:pPr>
            <a:r>
              <a:rPr lang="en-GB" sz="2000" spc="-60" dirty="0">
                <a:solidFill>
                  <a:srgbClr val="FFFFFF"/>
                </a:solidFill>
                <a:latin typeface="Verdana"/>
                <a:cs typeface="Verdana"/>
              </a:rPr>
              <a:t>Furthermore,</a:t>
            </a:r>
            <a:r>
              <a:rPr lang="en-GB" sz="2000" spc="-55" dirty="0">
                <a:solidFill>
                  <a:srgbClr val="FFFFFF"/>
                </a:solidFill>
                <a:latin typeface="Verdana"/>
                <a:cs typeface="Verdana"/>
              </a:rPr>
              <a:t> </a:t>
            </a:r>
            <a:r>
              <a:rPr lang="en-GB" sz="2000" spc="-35" dirty="0">
                <a:solidFill>
                  <a:srgbClr val="FFFFFF"/>
                </a:solidFill>
                <a:latin typeface="Verdana"/>
                <a:cs typeface="Verdana"/>
              </a:rPr>
              <a:t>in</a:t>
            </a:r>
            <a:r>
              <a:rPr lang="en-GB" sz="2000" spc="-30" dirty="0">
                <a:solidFill>
                  <a:srgbClr val="FFFFFF"/>
                </a:solidFill>
                <a:latin typeface="Verdana"/>
                <a:cs typeface="Verdana"/>
              </a:rPr>
              <a:t> </a:t>
            </a:r>
            <a:r>
              <a:rPr lang="en-GB" sz="2000" spc="-55" dirty="0">
                <a:solidFill>
                  <a:srgbClr val="FFFFFF"/>
                </a:solidFill>
                <a:latin typeface="Verdana"/>
                <a:cs typeface="Verdana"/>
              </a:rPr>
              <a:t>mandatory</a:t>
            </a:r>
            <a:r>
              <a:rPr lang="en-GB" sz="2000" spc="-50" dirty="0">
                <a:solidFill>
                  <a:srgbClr val="FFFFFF"/>
                </a:solidFill>
                <a:latin typeface="Verdana"/>
                <a:cs typeface="Verdana"/>
              </a:rPr>
              <a:t> </a:t>
            </a:r>
            <a:r>
              <a:rPr lang="en-GB" sz="2000" spc="-60" dirty="0">
                <a:solidFill>
                  <a:srgbClr val="FFFFFF"/>
                </a:solidFill>
                <a:latin typeface="Verdana"/>
                <a:cs typeface="Verdana"/>
              </a:rPr>
              <a:t>mediations,</a:t>
            </a:r>
            <a:r>
              <a:rPr lang="en-GB" sz="2000" spc="-55" dirty="0">
                <a:solidFill>
                  <a:srgbClr val="FFFFFF"/>
                </a:solidFill>
                <a:latin typeface="Verdana"/>
                <a:cs typeface="Verdana"/>
              </a:rPr>
              <a:t> </a:t>
            </a:r>
            <a:r>
              <a:rPr lang="en-GB" sz="2000" spc="-35" dirty="0">
                <a:solidFill>
                  <a:srgbClr val="FFFFFF"/>
                </a:solidFill>
                <a:latin typeface="Verdana"/>
                <a:cs typeface="Verdana"/>
              </a:rPr>
              <a:t>if</a:t>
            </a:r>
            <a:r>
              <a:rPr lang="en-GB" sz="2000" spc="-30" dirty="0">
                <a:solidFill>
                  <a:srgbClr val="FFFFFF"/>
                </a:solidFill>
                <a:latin typeface="Verdana"/>
                <a:cs typeface="Verdana"/>
              </a:rPr>
              <a:t> </a:t>
            </a:r>
            <a:r>
              <a:rPr lang="en-GB" sz="2000" spc="-40" dirty="0">
                <a:solidFill>
                  <a:srgbClr val="FFFFFF"/>
                </a:solidFill>
                <a:latin typeface="Verdana"/>
                <a:cs typeface="Verdana"/>
              </a:rPr>
              <a:t>one</a:t>
            </a:r>
            <a:r>
              <a:rPr lang="en-GB" sz="2000" spc="-35" dirty="0">
                <a:solidFill>
                  <a:srgbClr val="FFFFFF"/>
                </a:solidFill>
                <a:latin typeface="Verdana"/>
                <a:cs typeface="Verdana"/>
              </a:rPr>
              <a:t> </a:t>
            </a:r>
            <a:r>
              <a:rPr lang="en-GB" sz="2000" spc="-30" dirty="0">
                <a:solidFill>
                  <a:srgbClr val="FFFFFF"/>
                </a:solidFill>
                <a:latin typeface="Verdana"/>
                <a:cs typeface="Verdana"/>
              </a:rPr>
              <a:t>of</a:t>
            </a:r>
            <a:r>
              <a:rPr lang="en-GB" sz="2000" spc="-25" dirty="0">
                <a:solidFill>
                  <a:srgbClr val="FFFFFF"/>
                </a:solidFill>
                <a:latin typeface="Verdana"/>
                <a:cs typeface="Verdana"/>
              </a:rPr>
              <a:t> </a:t>
            </a:r>
            <a:r>
              <a:rPr lang="en-GB" sz="2000" spc="-45" dirty="0">
                <a:solidFill>
                  <a:srgbClr val="FFFFFF"/>
                </a:solidFill>
                <a:latin typeface="Verdana"/>
                <a:cs typeface="Verdana"/>
              </a:rPr>
              <a:t>the </a:t>
            </a:r>
            <a:r>
              <a:rPr lang="en-GB" sz="2000" spc="-969" dirty="0">
                <a:solidFill>
                  <a:srgbClr val="FFFFFF"/>
                </a:solidFill>
                <a:latin typeface="Verdana"/>
                <a:cs typeface="Verdana"/>
              </a:rPr>
              <a:t> </a:t>
            </a:r>
            <a:r>
              <a:rPr lang="en-GB" sz="2000" spc="-55" dirty="0">
                <a:solidFill>
                  <a:srgbClr val="FFFFFF"/>
                </a:solidFill>
                <a:latin typeface="Verdana"/>
                <a:cs typeface="Verdana"/>
              </a:rPr>
              <a:t>parties</a:t>
            </a:r>
            <a:r>
              <a:rPr lang="en-GB" sz="2000" spc="-50" dirty="0">
                <a:solidFill>
                  <a:srgbClr val="FFFFFF"/>
                </a:solidFill>
                <a:latin typeface="Verdana"/>
                <a:cs typeface="Verdana"/>
              </a:rPr>
              <a:t> does</a:t>
            </a:r>
            <a:r>
              <a:rPr lang="en-GB" sz="2000" spc="-45" dirty="0">
                <a:solidFill>
                  <a:srgbClr val="FFFFFF"/>
                </a:solidFill>
                <a:latin typeface="Verdana"/>
                <a:cs typeface="Verdana"/>
              </a:rPr>
              <a:t> </a:t>
            </a:r>
            <a:r>
              <a:rPr lang="en-GB" sz="2000" spc="-40" dirty="0">
                <a:solidFill>
                  <a:srgbClr val="FFFFFF"/>
                </a:solidFill>
                <a:latin typeface="Verdana"/>
                <a:cs typeface="Verdana"/>
              </a:rPr>
              <a:t>not</a:t>
            </a:r>
            <a:r>
              <a:rPr lang="en-GB" sz="2000" spc="-35" dirty="0">
                <a:solidFill>
                  <a:srgbClr val="FFFFFF"/>
                </a:solidFill>
                <a:latin typeface="Verdana"/>
                <a:cs typeface="Verdana"/>
              </a:rPr>
              <a:t> </a:t>
            </a:r>
            <a:r>
              <a:rPr lang="en-GB" sz="2000" spc="-60" dirty="0">
                <a:solidFill>
                  <a:srgbClr val="FFFFFF"/>
                </a:solidFill>
                <a:latin typeface="Verdana"/>
                <a:cs typeface="Verdana"/>
              </a:rPr>
              <a:t>participate</a:t>
            </a:r>
            <a:r>
              <a:rPr lang="en-GB" sz="2000" spc="-55" dirty="0">
                <a:solidFill>
                  <a:srgbClr val="FFFFFF"/>
                </a:solidFill>
                <a:latin typeface="Verdana"/>
                <a:cs typeface="Verdana"/>
              </a:rPr>
              <a:t> </a:t>
            </a:r>
            <a:r>
              <a:rPr lang="en-GB" sz="2000" spc="-35" dirty="0">
                <a:solidFill>
                  <a:srgbClr val="FFFFFF"/>
                </a:solidFill>
                <a:latin typeface="Verdana"/>
                <a:cs typeface="Verdana"/>
              </a:rPr>
              <a:t>in</a:t>
            </a:r>
            <a:r>
              <a:rPr lang="en-GB" sz="2000" spc="-30" dirty="0">
                <a:solidFill>
                  <a:srgbClr val="FFFFFF"/>
                </a:solidFill>
                <a:latin typeface="Verdana"/>
                <a:cs typeface="Verdana"/>
              </a:rPr>
              <a:t> </a:t>
            </a:r>
            <a:r>
              <a:rPr lang="en-GB" sz="2000" spc="-45" dirty="0">
                <a:solidFill>
                  <a:srgbClr val="FFFFFF"/>
                </a:solidFill>
                <a:latin typeface="Verdana"/>
                <a:cs typeface="Verdana"/>
              </a:rPr>
              <a:t>the</a:t>
            </a:r>
            <a:r>
              <a:rPr lang="en-GB" sz="2000" spc="-40" dirty="0">
                <a:solidFill>
                  <a:srgbClr val="FFFFFF"/>
                </a:solidFill>
                <a:latin typeface="Verdana"/>
                <a:cs typeface="Verdana"/>
              </a:rPr>
              <a:t> </a:t>
            </a:r>
            <a:r>
              <a:rPr lang="en-GB" sz="2000" spc="-50" dirty="0">
                <a:solidFill>
                  <a:srgbClr val="FFFFFF"/>
                </a:solidFill>
                <a:latin typeface="Verdana"/>
                <a:cs typeface="Verdana"/>
              </a:rPr>
              <a:t>first</a:t>
            </a:r>
            <a:r>
              <a:rPr lang="en-GB" sz="2000" spc="-45" dirty="0">
                <a:solidFill>
                  <a:srgbClr val="FFFFFF"/>
                </a:solidFill>
                <a:latin typeface="Verdana"/>
                <a:cs typeface="Verdana"/>
              </a:rPr>
              <a:t> </a:t>
            </a:r>
            <a:r>
              <a:rPr lang="en-GB" sz="2000" spc="-65" dirty="0">
                <a:solidFill>
                  <a:srgbClr val="FFFFFF"/>
                </a:solidFill>
                <a:latin typeface="Verdana"/>
                <a:cs typeface="Verdana"/>
              </a:rPr>
              <a:t>mediation </a:t>
            </a:r>
            <a:r>
              <a:rPr lang="en-GB" sz="2000" spc="-60" dirty="0">
                <a:solidFill>
                  <a:srgbClr val="FFFFFF"/>
                </a:solidFill>
                <a:latin typeface="Verdana"/>
                <a:cs typeface="Verdana"/>
              </a:rPr>
              <a:t> meeting,</a:t>
            </a:r>
            <a:r>
              <a:rPr lang="en-GB" sz="2000" spc="-55" dirty="0">
                <a:solidFill>
                  <a:srgbClr val="FFFFFF"/>
                </a:solidFill>
                <a:latin typeface="Verdana"/>
                <a:cs typeface="Verdana"/>
              </a:rPr>
              <a:t> </a:t>
            </a:r>
            <a:r>
              <a:rPr lang="en-GB" sz="2000" spc="-35" dirty="0">
                <a:solidFill>
                  <a:srgbClr val="FFFFFF"/>
                </a:solidFill>
                <a:latin typeface="Verdana"/>
                <a:cs typeface="Verdana"/>
              </a:rPr>
              <a:t>it </a:t>
            </a:r>
            <a:r>
              <a:rPr lang="en-GB" sz="2000" spc="-55" dirty="0">
                <a:solidFill>
                  <a:srgbClr val="FFFFFF"/>
                </a:solidFill>
                <a:latin typeface="Verdana"/>
                <a:cs typeface="Verdana"/>
              </a:rPr>
              <a:t>will</a:t>
            </a:r>
            <a:r>
              <a:rPr lang="en-GB" sz="2000" spc="-50" dirty="0">
                <a:solidFill>
                  <a:srgbClr val="FFFFFF"/>
                </a:solidFill>
                <a:latin typeface="Verdana"/>
                <a:cs typeface="Verdana"/>
              </a:rPr>
              <a:t> </a:t>
            </a:r>
            <a:r>
              <a:rPr lang="en-GB" sz="2000" spc="-30" dirty="0">
                <a:solidFill>
                  <a:srgbClr val="FFFFFF"/>
                </a:solidFill>
                <a:latin typeface="Verdana"/>
                <a:cs typeface="Verdana"/>
              </a:rPr>
              <a:t>be </a:t>
            </a:r>
            <a:r>
              <a:rPr lang="en-GB" sz="2000" spc="-55" dirty="0">
                <a:solidFill>
                  <a:srgbClr val="FFFFFF"/>
                </a:solidFill>
                <a:latin typeface="Verdana"/>
                <a:cs typeface="Verdana"/>
              </a:rPr>
              <a:t>liable</a:t>
            </a:r>
            <a:r>
              <a:rPr lang="en-GB" sz="2000" spc="-50" dirty="0">
                <a:solidFill>
                  <a:srgbClr val="FFFFFF"/>
                </a:solidFill>
                <a:latin typeface="Verdana"/>
                <a:cs typeface="Verdana"/>
              </a:rPr>
              <a:t> </a:t>
            </a:r>
            <a:r>
              <a:rPr lang="en-GB" sz="2000" spc="-40" dirty="0">
                <a:solidFill>
                  <a:srgbClr val="FFFFFF"/>
                </a:solidFill>
                <a:latin typeface="Verdana"/>
                <a:cs typeface="Verdana"/>
              </a:rPr>
              <a:t>for</a:t>
            </a:r>
            <a:r>
              <a:rPr lang="en-GB" sz="2000" spc="-35" dirty="0">
                <a:solidFill>
                  <a:srgbClr val="FFFFFF"/>
                </a:solidFill>
                <a:latin typeface="Verdana"/>
                <a:cs typeface="Verdana"/>
              </a:rPr>
              <a:t> </a:t>
            </a:r>
            <a:r>
              <a:rPr lang="en-GB" sz="2000" spc="-60" dirty="0">
                <a:solidFill>
                  <a:srgbClr val="FFFFFF"/>
                </a:solidFill>
                <a:latin typeface="Verdana"/>
                <a:cs typeface="Verdana"/>
              </a:rPr>
              <a:t>litigation</a:t>
            </a:r>
            <a:r>
              <a:rPr lang="en-GB" sz="2000" spc="-55" dirty="0">
                <a:solidFill>
                  <a:srgbClr val="FFFFFF"/>
                </a:solidFill>
                <a:latin typeface="Verdana"/>
                <a:cs typeface="Verdana"/>
              </a:rPr>
              <a:t> </a:t>
            </a:r>
            <a:r>
              <a:rPr lang="en-GB" sz="2000" spc="-60" dirty="0">
                <a:solidFill>
                  <a:srgbClr val="FFFFFF"/>
                </a:solidFill>
                <a:latin typeface="Verdana"/>
                <a:cs typeface="Verdana"/>
              </a:rPr>
              <a:t>expenses</a:t>
            </a:r>
            <a:r>
              <a:rPr lang="en-GB" sz="2000" spc="-55" dirty="0">
                <a:solidFill>
                  <a:srgbClr val="FFFFFF"/>
                </a:solidFill>
                <a:latin typeface="Verdana"/>
                <a:cs typeface="Verdana"/>
              </a:rPr>
              <a:t> </a:t>
            </a:r>
            <a:r>
              <a:rPr lang="en-GB" sz="2000" spc="-70" dirty="0">
                <a:solidFill>
                  <a:srgbClr val="FFFFFF"/>
                </a:solidFill>
                <a:latin typeface="Verdana"/>
                <a:cs typeface="Verdana"/>
              </a:rPr>
              <a:t>even </a:t>
            </a:r>
            <a:r>
              <a:rPr lang="en-GB" sz="2000" spc="-65" dirty="0">
                <a:solidFill>
                  <a:srgbClr val="FFFFFF"/>
                </a:solidFill>
                <a:latin typeface="Verdana"/>
                <a:cs typeface="Verdana"/>
              </a:rPr>
              <a:t> </a:t>
            </a:r>
            <a:r>
              <a:rPr lang="en-GB" sz="2000" spc="-55" dirty="0">
                <a:solidFill>
                  <a:srgbClr val="FFFFFF"/>
                </a:solidFill>
                <a:latin typeface="Verdana"/>
                <a:cs typeface="Verdana"/>
              </a:rPr>
              <a:t>though</a:t>
            </a:r>
            <a:r>
              <a:rPr lang="en-GB" sz="2000" spc="300" dirty="0">
                <a:solidFill>
                  <a:srgbClr val="FFFFFF"/>
                </a:solidFill>
                <a:latin typeface="Verdana"/>
                <a:cs typeface="Verdana"/>
              </a:rPr>
              <a:t> </a:t>
            </a:r>
            <a:r>
              <a:rPr lang="en-GB" sz="2000" spc="-35" dirty="0">
                <a:solidFill>
                  <a:srgbClr val="FFFFFF"/>
                </a:solidFill>
                <a:latin typeface="Verdana"/>
                <a:cs typeface="Verdana"/>
              </a:rPr>
              <a:t>it</a:t>
            </a:r>
            <a:r>
              <a:rPr lang="en-GB" sz="2000" spc="295" dirty="0">
                <a:solidFill>
                  <a:srgbClr val="FFFFFF"/>
                </a:solidFill>
                <a:latin typeface="Verdana"/>
                <a:cs typeface="Verdana"/>
              </a:rPr>
              <a:t> </a:t>
            </a:r>
            <a:r>
              <a:rPr lang="en-GB" sz="2000" spc="-40" dirty="0">
                <a:solidFill>
                  <a:srgbClr val="FFFFFF"/>
                </a:solidFill>
                <a:latin typeface="Verdana"/>
                <a:cs typeface="Verdana"/>
              </a:rPr>
              <a:t>may</a:t>
            </a:r>
            <a:r>
              <a:rPr lang="en-GB" sz="2000" spc="305" dirty="0">
                <a:solidFill>
                  <a:srgbClr val="FFFFFF"/>
                </a:solidFill>
                <a:latin typeface="Verdana"/>
                <a:cs typeface="Verdana"/>
              </a:rPr>
              <a:t> </a:t>
            </a:r>
            <a:r>
              <a:rPr lang="en-GB" sz="2000" spc="-30" dirty="0">
                <a:solidFill>
                  <a:srgbClr val="FFFFFF"/>
                </a:solidFill>
                <a:latin typeface="Verdana"/>
                <a:cs typeface="Verdana"/>
              </a:rPr>
              <a:t>be</a:t>
            </a:r>
            <a:r>
              <a:rPr lang="en-GB" sz="2000" spc="295" dirty="0">
                <a:solidFill>
                  <a:srgbClr val="FFFFFF"/>
                </a:solidFill>
                <a:latin typeface="Verdana"/>
                <a:cs typeface="Verdana"/>
              </a:rPr>
              <a:t> </a:t>
            </a:r>
            <a:r>
              <a:rPr lang="en-GB" sz="2000" spc="-50" dirty="0">
                <a:solidFill>
                  <a:srgbClr val="FFFFFF"/>
                </a:solidFill>
                <a:latin typeface="Verdana"/>
                <a:cs typeface="Verdana"/>
              </a:rPr>
              <a:t>found</a:t>
            </a:r>
            <a:r>
              <a:rPr lang="en-GB" sz="2000" spc="305" dirty="0">
                <a:solidFill>
                  <a:srgbClr val="FFFFFF"/>
                </a:solidFill>
                <a:latin typeface="Verdana"/>
                <a:cs typeface="Verdana"/>
              </a:rPr>
              <a:t> </a:t>
            </a:r>
            <a:r>
              <a:rPr lang="en-GB" sz="2000" spc="-55" dirty="0">
                <a:solidFill>
                  <a:srgbClr val="FFFFFF"/>
                </a:solidFill>
                <a:latin typeface="Verdana"/>
                <a:cs typeface="Verdana"/>
              </a:rPr>
              <a:t>partially</a:t>
            </a:r>
            <a:r>
              <a:rPr lang="en-GB" sz="2000" spc="305" dirty="0">
                <a:solidFill>
                  <a:srgbClr val="FFFFFF"/>
                </a:solidFill>
                <a:latin typeface="Verdana"/>
                <a:cs typeface="Verdana"/>
              </a:rPr>
              <a:t> </a:t>
            </a:r>
            <a:r>
              <a:rPr lang="en-GB" sz="2000" spc="-30" dirty="0">
                <a:solidFill>
                  <a:srgbClr val="FFFFFF"/>
                </a:solidFill>
                <a:latin typeface="Verdana"/>
                <a:cs typeface="Verdana"/>
              </a:rPr>
              <a:t>or</a:t>
            </a:r>
            <a:r>
              <a:rPr lang="en-GB" sz="2000" spc="305" dirty="0">
                <a:solidFill>
                  <a:srgbClr val="FFFFFF"/>
                </a:solidFill>
                <a:latin typeface="Verdana"/>
                <a:cs typeface="Verdana"/>
              </a:rPr>
              <a:t> </a:t>
            </a:r>
            <a:r>
              <a:rPr lang="en-GB" sz="2000" spc="-60" dirty="0">
                <a:solidFill>
                  <a:srgbClr val="FFFFFF"/>
                </a:solidFill>
                <a:latin typeface="Verdana"/>
                <a:cs typeface="Verdana"/>
              </a:rPr>
              <a:t>completely</a:t>
            </a:r>
            <a:r>
              <a:rPr lang="en-GB" sz="2000" spc="310" dirty="0">
                <a:solidFill>
                  <a:srgbClr val="FFFFFF"/>
                </a:solidFill>
                <a:latin typeface="Verdana"/>
                <a:cs typeface="Verdana"/>
              </a:rPr>
              <a:t> </a:t>
            </a:r>
            <a:r>
              <a:rPr lang="en-GB" sz="2000" spc="-60" dirty="0">
                <a:solidFill>
                  <a:srgbClr val="FFFFFF"/>
                </a:solidFill>
                <a:latin typeface="Verdana"/>
                <a:cs typeface="Verdana"/>
              </a:rPr>
              <a:t>justified </a:t>
            </a:r>
            <a:r>
              <a:rPr lang="en-GB" sz="2000" spc="-975" dirty="0">
                <a:solidFill>
                  <a:srgbClr val="FFFFFF"/>
                </a:solidFill>
                <a:latin typeface="Verdana"/>
                <a:cs typeface="Verdana"/>
              </a:rPr>
              <a:t> </a:t>
            </a:r>
            <a:r>
              <a:rPr lang="en-GB" sz="2000" spc="-30" dirty="0">
                <a:solidFill>
                  <a:srgbClr val="FFFFFF"/>
                </a:solidFill>
                <a:latin typeface="Verdana"/>
                <a:cs typeface="Verdana"/>
              </a:rPr>
              <a:t>at </a:t>
            </a:r>
            <a:r>
              <a:rPr lang="en-GB" sz="2000" spc="-45" dirty="0">
                <a:solidFill>
                  <a:srgbClr val="FFFFFF"/>
                </a:solidFill>
                <a:latin typeface="Verdana"/>
                <a:cs typeface="Verdana"/>
              </a:rPr>
              <a:t>the end </a:t>
            </a:r>
            <a:r>
              <a:rPr lang="en-GB" sz="2000" spc="-30" dirty="0">
                <a:solidFill>
                  <a:srgbClr val="FFFFFF"/>
                </a:solidFill>
                <a:latin typeface="Verdana"/>
                <a:cs typeface="Verdana"/>
              </a:rPr>
              <a:t>of </a:t>
            </a:r>
            <a:r>
              <a:rPr lang="en-GB" sz="2000" spc="-45" dirty="0">
                <a:solidFill>
                  <a:srgbClr val="FFFFFF"/>
                </a:solidFill>
                <a:latin typeface="Verdana"/>
                <a:cs typeface="Verdana"/>
              </a:rPr>
              <a:t>the </a:t>
            </a:r>
            <a:r>
              <a:rPr lang="en-GB" sz="2000" spc="-60" dirty="0">
                <a:solidFill>
                  <a:srgbClr val="FFFFFF"/>
                </a:solidFill>
                <a:latin typeface="Verdana"/>
                <a:cs typeface="Verdana"/>
              </a:rPr>
              <a:t>litigation.</a:t>
            </a:r>
            <a:endPar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Arial" panose="020B0604020202020204" pitchFamily="34" charset="0"/>
              <a:buChar char="•"/>
            </a:pP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E57032C9-5576-9BBD-843C-18014D4AA234}"/>
              </a:ext>
            </a:extLst>
          </p:cNvPr>
          <p:cNvSpPr txBox="1"/>
          <p:nvPr/>
        </p:nvSpPr>
        <p:spPr>
          <a:xfrm>
            <a:off x="1136650" y="8978128"/>
            <a:ext cx="10058400" cy="400110"/>
          </a:xfrm>
          <a:prstGeom prst="rect">
            <a:avLst/>
          </a:prstGeom>
          <a:noFill/>
        </p:spPr>
        <p:txBody>
          <a:bodyPr wrap="square">
            <a:spAutoFit/>
          </a:bodyPr>
          <a:lstStyle/>
          <a:p>
            <a:pPr marL="342900" indent="-342900" algn="just">
              <a:buFont typeface="Arial" panose="020B0604020202020204" pitchFamily="34" charset="0"/>
              <a:buChar char="•"/>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addition, the court will not grant counsel's fees in favour of this party. </a:t>
            </a: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22552DFD-E7E1-38D3-27D0-F4D666DCDDA4}"/>
              </a:ext>
            </a:extLst>
          </p:cNvPr>
          <p:cNvCxnSpPr>
            <a:cxnSpLocks/>
          </p:cNvCxnSpPr>
          <p:nvPr/>
        </p:nvCxnSpPr>
        <p:spPr>
          <a:xfrm flipV="1">
            <a:off x="10890250" y="24676"/>
            <a:ext cx="0" cy="1129102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206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100" cy="11307790"/>
          </a:xfrm>
          <a:prstGeom prst="rect">
            <a:avLst/>
          </a:prstGeom>
        </p:spPr>
      </p:pic>
      <p:pic>
        <p:nvPicPr>
          <p:cNvPr id="3" name="object 3"/>
          <p:cNvPicPr/>
          <p:nvPr/>
        </p:nvPicPr>
        <p:blipFill>
          <a:blip r:embed="rId3" cstate="print"/>
          <a:stretch>
            <a:fillRect/>
          </a:stretch>
        </p:blipFill>
        <p:spPr>
          <a:xfrm>
            <a:off x="0" y="0"/>
            <a:ext cx="20104100" cy="3978876"/>
          </a:xfrm>
          <a:prstGeom prst="rect">
            <a:avLst/>
          </a:prstGeom>
        </p:spPr>
      </p:pic>
      <p:sp>
        <p:nvSpPr>
          <p:cNvPr id="4" name="object 4"/>
          <p:cNvSpPr/>
          <p:nvPr/>
        </p:nvSpPr>
        <p:spPr>
          <a:xfrm>
            <a:off x="763834" y="4033215"/>
            <a:ext cx="18501995" cy="5559425"/>
          </a:xfrm>
          <a:custGeom>
            <a:avLst/>
            <a:gdLst/>
            <a:ahLst/>
            <a:cxnLst/>
            <a:rect l="l" t="t" r="r" b="b"/>
            <a:pathLst>
              <a:path w="18501995" h="5559425">
                <a:moveTo>
                  <a:pt x="0" y="0"/>
                </a:moveTo>
                <a:lnTo>
                  <a:pt x="0" y="5559412"/>
                </a:lnTo>
                <a:lnTo>
                  <a:pt x="18501779" y="5559412"/>
                </a:lnTo>
                <a:lnTo>
                  <a:pt x="18501779" y="0"/>
                </a:lnTo>
              </a:path>
            </a:pathLst>
          </a:custGeom>
          <a:ln w="10469">
            <a:solidFill>
              <a:srgbClr val="FFFFFF"/>
            </a:solidFill>
          </a:ln>
        </p:spPr>
        <p:txBody>
          <a:bodyPr wrap="square" lIns="0" tIns="0" rIns="0" bIns="0" rtlCol="0"/>
          <a:lstStyle/>
          <a:p>
            <a:endParaRPr/>
          </a:p>
        </p:txBody>
      </p:sp>
      <p:sp>
        <p:nvSpPr>
          <p:cNvPr id="5" name="object 5"/>
          <p:cNvSpPr txBox="1"/>
          <p:nvPr/>
        </p:nvSpPr>
        <p:spPr>
          <a:xfrm>
            <a:off x="1082040" y="6113937"/>
            <a:ext cx="17940020" cy="2968761"/>
          </a:xfrm>
          <a:prstGeom prst="rect">
            <a:avLst/>
          </a:prstGeom>
        </p:spPr>
        <p:txBody>
          <a:bodyPr vert="horz" wrap="square" lIns="0" tIns="13970" rIns="0" bIns="0" rtlCol="0">
            <a:spAutoFit/>
          </a:bodyPr>
          <a:lstStyle/>
          <a:p>
            <a:pPr marL="12700" marR="5080" algn="just">
              <a:lnSpc>
                <a:spcPct val="99600"/>
              </a:lnSpc>
              <a:spcBef>
                <a:spcPts val="110"/>
              </a:spcBef>
            </a:pPr>
            <a:r>
              <a:rPr sz="2400" spc="-45" dirty="0">
                <a:solidFill>
                  <a:srgbClr val="FFFFFF"/>
                </a:solidFill>
                <a:latin typeface="Verdana"/>
                <a:cs typeface="Verdana"/>
              </a:rPr>
              <a:t>According</a:t>
            </a:r>
            <a:r>
              <a:rPr sz="2400" spc="-55" dirty="0">
                <a:solidFill>
                  <a:srgbClr val="FFFFFF"/>
                </a:solidFill>
                <a:latin typeface="Verdana"/>
                <a:cs typeface="Verdana"/>
              </a:rPr>
              <a:t> </a:t>
            </a:r>
            <a:r>
              <a:rPr sz="2400" spc="-30" dirty="0">
                <a:solidFill>
                  <a:srgbClr val="FFFFFF"/>
                </a:solidFill>
                <a:latin typeface="Verdana"/>
                <a:cs typeface="Verdana"/>
              </a:rPr>
              <a:t>to</a:t>
            </a:r>
            <a:r>
              <a:rPr sz="2400" spc="-60" dirty="0">
                <a:solidFill>
                  <a:srgbClr val="FFFFFF"/>
                </a:solidFill>
                <a:latin typeface="Verdana"/>
                <a:cs typeface="Verdana"/>
              </a:rPr>
              <a:t> </a:t>
            </a:r>
            <a:r>
              <a:rPr sz="2400" spc="-35" dirty="0">
                <a:solidFill>
                  <a:srgbClr val="FFFFFF"/>
                </a:solidFill>
                <a:latin typeface="Verdana"/>
                <a:cs typeface="Verdana"/>
              </a:rPr>
              <a:t>the</a:t>
            </a:r>
            <a:r>
              <a:rPr sz="2400" spc="-65" dirty="0">
                <a:solidFill>
                  <a:srgbClr val="FFFFFF"/>
                </a:solidFill>
                <a:latin typeface="Verdana"/>
                <a:cs typeface="Verdana"/>
              </a:rPr>
              <a:t> </a:t>
            </a:r>
            <a:r>
              <a:rPr sz="2400" spc="-45" dirty="0">
                <a:solidFill>
                  <a:srgbClr val="FFFFFF"/>
                </a:solidFill>
                <a:latin typeface="Verdana"/>
                <a:cs typeface="Verdana"/>
              </a:rPr>
              <a:t>Turkish</a:t>
            </a:r>
            <a:r>
              <a:rPr sz="2400" spc="-50" dirty="0">
                <a:solidFill>
                  <a:srgbClr val="FFFFFF"/>
                </a:solidFill>
                <a:latin typeface="Verdana"/>
                <a:cs typeface="Verdana"/>
              </a:rPr>
              <a:t> </a:t>
            </a:r>
            <a:r>
              <a:rPr sz="2400" spc="-40" dirty="0">
                <a:solidFill>
                  <a:srgbClr val="FFFFFF"/>
                </a:solidFill>
                <a:latin typeface="Verdana"/>
                <a:cs typeface="Verdana"/>
              </a:rPr>
              <a:t>Code</a:t>
            </a:r>
            <a:r>
              <a:rPr sz="2400" spc="-65" dirty="0">
                <a:solidFill>
                  <a:srgbClr val="FFFFFF"/>
                </a:solidFill>
                <a:latin typeface="Verdana"/>
                <a:cs typeface="Verdana"/>
              </a:rPr>
              <a:t> </a:t>
            </a:r>
            <a:r>
              <a:rPr sz="2400" spc="-25" dirty="0">
                <a:solidFill>
                  <a:srgbClr val="FFFFFF"/>
                </a:solidFill>
                <a:latin typeface="Verdana"/>
                <a:cs typeface="Verdana"/>
              </a:rPr>
              <a:t>of</a:t>
            </a:r>
            <a:r>
              <a:rPr sz="2400" spc="-55" dirty="0">
                <a:solidFill>
                  <a:srgbClr val="FFFFFF"/>
                </a:solidFill>
                <a:latin typeface="Verdana"/>
                <a:cs typeface="Verdana"/>
              </a:rPr>
              <a:t> </a:t>
            </a:r>
            <a:r>
              <a:rPr sz="2400" spc="-50" dirty="0">
                <a:solidFill>
                  <a:srgbClr val="FFFFFF"/>
                </a:solidFill>
                <a:latin typeface="Verdana"/>
                <a:cs typeface="Verdana"/>
              </a:rPr>
              <a:t>Obligations,</a:t>
            </a:r>
            <a:r>
              <a:rPr sz="2400" spc="-60" dirty="0">
                <a:solidFill>
                  <a:srgbClr val="FFFFFF"/>
                </a:solidFill>
                <a:latin typeface="Verdana"/>
                <a:cs typeface="Verdana"/>
              </a:rPr>
              <a:t> </a:t>
            </a:r>
            <a:r>
              <a:rPr sz="2400" spc="-35" dirty="0">
                <a:solidFill>
                  <a:srgbClr val="FFFFFF"/>
                </a:solidFill>
                <a:latin typeface="Verdana"/>
                <a:cs typeface="Verdana"/>
              </a:rPr>
              <a:t>the</a:t>
            </a:r>
            <a:r>
              <a:rPr sz="2400" spc="-65" dirty="0">
                <a:solidFill>
                  <a:srgbClr val="FFFFFF"/>
                </a:solidFill>
                <a:latin typeface="Verdana"/>
                <a:cs typeface="Verdana"/>
              </a:rPr>
              <a:t> </a:t>
            </a:r>
            <a:r>
              <a:rPr sz="2400" spc="-45" dirty="0">
                <a:solidFill>
                  <a:srgbClr val="FFFFFF"/>
                </a:solidFill>
                <a:latin typeface="Verdana"/>
                <a:cs typeface="Verdana"/>
              </a:rPr>
              <a:t>Turkish</a:t>
            </a:r>
            <a:r>
              <a:rPr sz="2400" spc="-55" dirty="0">
                <a:solidFill>
                  <a:srgbClr val="FFFFFF"/>
                </a:solidFill>
                <a:latin typeface="Verdana"/>
                <a:cs typeface="Verdana"/>
              </a:rPr>
              <a:t> </a:t>
            </a:r>
            <a:r>
              <a:rPr sz="2400" spc="-45" dirty="0">
                <a:solidFill>
                  <a:srgbClr val="FFFFFF"/>
                </a:solidFill>
                <a:latin typeface="Verdana"/>
                <a:cs typeface="Verdana"/>
              </a:rPr>
              <a:t>Civil</a:t>
            </a:r>
            <a:r>
              <a:rPr sz="2400" spc="-60" dirty="0">
                <a:solidFill>
                  <a:srgbClr val="FFFFFF"/>
                </a:solidFill>
                <a:latin typeface="Verdana"/>
                <a:cs typeface="Verdana"/>
              </a:rPr>
              <a:t> </a:t>
            </a:r>
            <a:r>
              <a:rPr sz="2400" spc="-40" dirty="0">
                <a:solidFill>
                  <a:srgbClr val="FFFFFF"/>
                </a:solidFill>
                <a:latin typeface="Verdana"/>
                <a:cs typeface="Verdana"/>
              </a:rPr>
              <a:t>Code</a:t>
            </a:r>
            <a:r>
              <a:rPr sz="2400" spc="-65" dirty="0">
                <a:solidFill>
                  <a:srgbClr val="FFFFFF"/>
                </a:solidFill>
                <a:latin typeface="Verdana"/>
                <a:cs typeface="Verdana"/>
              </a:rPr>
              <a:t> </a:t>
            </a:r>
            <a:r>
              <a:rPr sz="2400" spc="-35" dirty="0">
                <a:solidFill>
                  <a:srgbClr val="FFFFFF"/>
                </a:solidFill>
                <a:latin typeface="Verdana"/>
                <a:cs typeface="Verdana"/>
              </a:rPr>
              <a:t>and</a:t>
            </a:r>
            <a:r>
              <a:rPr sz="2400" spc="-55" dirty="0">
                <a:solidFill>
                  <a:srgbClr val="FFFFFF"/>
                </a:solidFill>
                <a:latin typeface="Verdana"/>
                <a:cs typeface="Verdana"/>
              </a:rPr>
              <a:t> </a:t>
            </a:r>
            <a:r>
              <a:rPr sz="2400" spc="-35" dirty="0">
                <a:solidFill>
                  <a:srgbClr val="FFFFFF"/>
                </a:solidFill>
                <a:latin typeface="Verdana"/>
                <a:cs typeface="Verdana"/>
              </a:rPr>
              <a:t>the</a:t>
            </a:r>
            <a:r>
              <a:rPr sz="2400" spc="-60" dirty="0">
                <a:solidFill>
                  <a:srgbClr val="FFFFFF"/>
                </a:solidFill>
                <a:latin typeface="Verdana"/>
                <a:cs typeface="Verdana"/>
              </a:rPr>
              <a:t> </a:t>
            </a:r>
            <a:r>
              <a:rPr sz="2400" spc="-45" dirty="0">
                <a:solidFill>
                  <a:srgbClr val="FFFFFF"/>
                </a:solidFill>
                <a:latin typeface="Verdana"/>
                <a:cs typeface="Verdana"/>
              </a:rPr>
              <a:t>Turkish</a:t>
            </a:r>
            <a:r>
              <a:rPr sz="2400" spc="-55" dirty="0">
                <a:solidFill>
                  <a:srgbClr val="FFFFFF"/>
                </a:solidFill>
                <a:latin typeface="Verdana"/>
                <a:cs typeface="Verdana"/>
              </a:rPr>
              <a:t> </a:t>
            </a:r>
            <a:r>
              <a:rPr sz="2400" spc="-50" dirty="0">
                <a:solidFill>
                  <a:srgbClr val="FFFFFF"/>
                </a:solidFill>
                <a:latin typeface="Verdana"/>
                <a:cs typeface="Verdana"/>
              </a:rPr>
              <a:t>Commercial</a:t>
            </a:r>
            <a:r>
              <a:rPr sz="2400" spc="-65" dirty="0">
                <a:solidFill>
                  <a:srgbClr val="FFFFFF"/>
                </a:solidFill>
                <a:latin typeface="Verdana"/>
                <a:cs typeface="Verdana"/>
              </a:rPr>
              <a:t> </a:t>
            </a:r>
            <a:r>
              <a:rPr sz="2400" spc="-45" dirty="0">
                <a:solidFill>
                  <a:srgbClr val="FFFFFF"/>
                </a:solidFill>
                <a:latin typeface="Verdana"/>
                <a:cs typeface="Verdana"/>
              </a:rPr>
              <a:t>Code, </a:t>
            </a:r>
            <a:r>
              <a:rPr sz="2400" spc="-969" dirty="0">
                <a:solidFill>
                  <a:srgbClr val="FFFFFF"/>
                </a:solidFill>
                <a:latin typeface="Verdana"/>
                <a:cs typeface="Verdana"/>
              </a:rPr>
              <a:t> </a:t>
            </a:r>
            <a:r>
              <a:rPr sz="2400" spc="-50" dirty="0">
                <a:solidFill>
                  <a:srgbClr val="FFFFFF"/>
                </a:solidFill>
                <a:latin typeface="Verdana"/>
                <a:cs typeface="Verdana"/>
              </a:rPr>
              <a:t>different</a:t>
            </a:r>
            <a:r>
              <a:rPr sz="2400" spc="-45" dirty="0">
                <a:solidFill>
                  <a:srgbClr val="FFFFFF"/>
                </a:solidFill>
                <a:latin typeface="Verdana"/>
                <a:cs typeface="Verdana"/>
              </a:rPr>
              <a:t> </a:t>
            </a:r>
            <a:r>
              <a:rPr sz="2400" spc="-55" dirty="0">
                <a:solidFill>
                  <a:srgbClr val="FFFFFF"/>
                </a:solidFill>
                <a:latin typeface="Verdana"/>
                <a:cs typeface="Verdana"/>
              </a:rPr>
              <a:t>limitation</a:t>
            </a:r>
            <a:r>
              <a:rPr sz="2400" spc="-50" dirty="0">
                <a:solidFill>
                  <a:srgbClr val="FFFFFF"/>
                </a:solidFill>
                <a:latin typeface="Verdana"/>
                <a:cs typeface="Verdana"/>
              </a:rPr>
              <a:t> </a:t>
            </a:r>
            <a:r>
              <a:rPr sz="2400" spc="-45" dirty="0">
                <a:solidFill>
                  <a:srgbClr val="FFFFFF"/>
                </a:solidFill>
                <a:latin typeface="Verdana"/>
                <a:cs typeface="Verdana"/>
              </a:rPr>
              <a:t>periods</a:t>
            </a:r>
            <a:r>
              <a:rPr sz="2400" spc="-40" dirty="0">
                <a:solidFill>
                  <a:srgbClr val="FFFFFF"/>
                </a:solidFill>
                <a:latin typeface="Verdana"/>
                <a:cs typeface="Verdana"/>
              </a:rPr>
              <a:t> apply</a:t>
            </a:r>
            <a:r>
              <a:rPr sz="2400" spc="-35" dirty="0">
                <a:solidFill>
                  <a:srgbClr val="FFFFFF"/>
                </a:solidFill>
                <a:latin typeface="Verdana"/>
                <a:cs typeface="Verdana"/>
              </a:rPr>
              <a:t> </a:t>
            </a:r>
            <a:r>
              <a:rPr sz="2400" spc="-30" dirty="0">
                <a:solidFill>
                  <a:srgbClr val="FFFFFF"/>
                </a:solidFill>
                <a:latin typeface="Verdana"/>
                <a:cs typeface="Verdana"/>
              </a:rPr>
              <a:t>in</a:t>
            </a:r>
            <a:r>
              <a:rPr sz="2400" spc="-25" dirty="0">
                <a:solidFill>
                  <a:srgbClr val="FFFFFF"/>
                </a:solidFill>
                <a:latin typeface="Verdana"/>
                <a:cs typeface="Verdana"/>
              </a:rPr>
              <a:t> </a:t>
            </a:r>
            <a:r>
              <a:rPr sz="2400" spc="-50" dirty="0">
                <a:solidFill>
                  <a:srgbClr val="FFFFFF"/>
                </a:solidFill>
                <a:latin typeface="Verdana"/>
                <a:cs typeface="Verdana"/>
              </a:rPr>
              <a:t>different</a:t>
            </a:r>
            <a:r>
              <a:rPr sz="2400" spc="-45" dirty="0">
                <a:solidFill>
                  <a:srgbClr val="FFFFFF"/>
                </a:solidFill>
                <a:latin typeface="Verdana"/>
                <a:cs typeface="Verdana"/>
              </a:rPr>
              <a:t> </a:t>
            </a:r>
            <a:r>
              <a:rPr sz="2400" spc="-50" dirty="0">
                <a:solidFill>
                  <a:srgbClr val="FFFFFF"/>
                </a:solidFill>
                <a:latin typeface="Verdana"/>
                <a:cs typeface="Verdana"/>
              </a:rPr>
              <a:t>circumstances.</a:t>
            </a:r>
            <a:r>
              <a:rPr sz="2400" spc="-45" dirty="0">
                <a:solidFill>
                  <a:srgbClr val="FFFFFF"/>
                </a:solidFill>
                <a:latin typeface="Verdana"/>
                <a:cs typeface="Verdana"/>
              </a:rPr>
              <a:t> </a:t>
            </a:r>
            <a:r>
              <a:rPr sz="2400" spc="-35" dirty="0">
                <a:solidFill>
                  <a:srgbClr val="FFFFFF"/>
                </a:solidFill>
                <a:latin typeface="Verdana"/>
                <a:cs typeface="Verdana"/>
              </a:rPr>
              <a:t>The</a:t>
            </a:r>
            <a:r>
              <a:rPr sz="2400" spc="-30" dirty="0">
                <a:solidFill>
                  <a:srgbClr val="FFFFFF"/>
                </a:solidFill>
                <a:latin typeface="Verdana"/>
                <a:cs typeface="Verdana"/>
              </a:rPr>
              <a:t> </a:t>
            </a:r>
            <a:r>
              <a:rPr sz="2400" spc="-55" dirty="0">
                <a:solidFill>
                  <a:srgbClr val="FFFFFF"/>
                </a:solidFill>
                <a:latin typeface="Verdana"/>
                <a:cs typeface="Verdana"/>
              </a:rPr>
              <a:t>limitation</a:t>
            </a:r>
            <a:r>
              <a:rPr sz="2400" spc="-50" dirty="0">
                <a:solidFill>
                  <a:srgbClr val="FFFFFF"/>
                </a:solidFill>
                <a:latin typeface="Verdana"/>
                <a:cs typeface="Verdana"/>
              </a:rPr>
              <a:t> </a:t>
            </a:r>
            <a:r>
              <a:rPr sz="2400" spc="-45" dirty="0">
                <a:solidFill>
                  <a:srgbClr val="FFFFFF"/>
                </a:solidFill>
                <a:latin typeface="Verdana"/>
                <a:cs typeface="Verdana"/>
              </a:rPr>
              <a:t>period</a:t>
            </a:r>
            <a:r>
              <a:rPr sz="2400" spc="-40" dirty="0">
                <a:solidFill>
                  <a:srgbClr val="FFFFFF"/>
                </a:solidFill>
                <a:latin typeface="Verdana"/>
                <a:cs typeface="Verdana"/>
              </a:rPr>
              <a:t> </a:t>
            </a:r>
            <a:r>
              <a:rPr sz="2400" spc="-35" dirty="0">
                <a:solidFill>
                  <a:srgbClr val="FFFFFF"/>
                </a:solidFill>
                <a:latin typeface="Verdana"/>
                <a:cs typeface="Verdana"/>
              </a:rPr>
              <a:t>for</a:t>
            </a:r>
            <a:r>
              <a:rPr sz="2400" spc="-30" dirty="0">
                <a:solidFill>
                  <a:srgbClr val="FFFFFF"/>
                </a:solidFill>
                <a:latin typeface="Verdana"/>
                <a:cs typeface="Verdana"/>
              </a:rPr>
              <a:t> </a:t>
            </a:r>
            <a:r>
              <a:rPr sz="2400" spc="-45" dirty="0">
                <a:solidFill>
                  <a:srgbClr val="FFFFFF"/>
                </a:solidFill>
                <a:latin typeface="Verdana"/>
                <a:cs typeface="Verdana"/>
              </a:rPr>
              <a:t>civil</a:t>
            </a:r>
            <a:r>
              <a:rPr sz="2400" spc="890" dirty="0">
                <a:solidFill>
                  <a:srgbClr val="FFFFFF"/>
                </a:solidFill>
                <a:latin typeface="Verdana"/>
                <a:cs typeface="Verdana"/>
              </a:rPr>
              <a:t> </a:t>
            </a:r>
            <a:r>
              <a:rPr sz="2400" spc="-50" dirty="0">
                <a:solidFill>
                  <a:srgbClr val="FFFFFF"/>
                </a:solidFill>
                <a:latin typeface="Verdana"/>
                <a:cs typeface="Verdana"/>
              </a:rPr>
              <a:t>or </a:t>
            </a:r>
            <a:r>
              <a:rPr sz="2400" spc="-45" dirty="0">
                <a:solidFill>
                  <a:srgbClr val="FFFFFF"/>
                </a:solidFill>
                <a:latin typeface="Verdana"/>
                <a:cs typeface="Verdana"/>
              </a:rPr>
              <a:t> </a:t>
            </a:r>
            <a:r>
              <a:rPr sz="2400" spc="-50" dirty="0">
                <a:solidFill>
                  <a:srgbClr val="FFFFFF"/>
                </a:solidFill>
                <a:latin typeface="Verdana"/>
                <a:cs typeface="Verdana"/>
              </a:rPr>
              <a:t>commercial</a:t>
            </a:r>
            <a:r>
              <a:rPr sz="2400" spc="-100" dirty="0">
                <a:solidFill>
                  <a:srgbClr val="FFFFFF"/>
                </a:solidFill>
                <a:latin typeface="Verdana"/>
                <a:cs typeface="Verdana"/>
              </a:rPr>
              <a:t> </a:t>
            </a:r>
            <a:r>
              <a:rPr sz="2400" spc="-45" dirty="0">
                <a:solidFill>
                  <a:srgbClr val="FFFFFF"/>
                </a:solidFill>
                <a:latin typeface="Verdana"/>
                <a:cs typeface="Verdana"/>
              </a:rPr>
              <a:t>claims</a:t>
            </a:r>
            <a:r>
              <a:rPr sz="2400" spc="-95" dirty="0">
                <a:solidFill>
                  <a:srgbClr val="FFFFFF"/>
                </a:solidFill>
                <a:latin typeface="Verdana"/>
                <a:cs typeface="Verdana"/>
              </a:rPr>
              <a:t> </a:t>
            </a:r>
            <a:r>
              <a:rPr sz="2400" spc="-30" dirty="0">
                <a:solidFill>
                  <a:srgbClr val="FFFFFF"/>
                </a:solidFill>
                <a:latin typeface="Verdana"/>
                <a:cs typeface="Verdana"/>
              </a:rPr>
              <a:t>is</a:t>
            </a:r>
            <a:r>
              <a:rPr sz="2400" spc="-90" dirty="0">
                <a:solidFill>
                  <a:srgbClr val="FFFFFF"/>
                </a:solidFill>
                <a:latin typeface="Verdana"/>
                <a:cs typeface="Verdana"/>
              </a:rPr>
              <a:t> </a:t>
            </a:r>
            <a:r>
              <a:rPr sz="2400" spc="-50" dirty="0">
                <a:solidFill>
                  <a:srgbClr val="FFFFFF"/>
                </a:solidFill>
                <a:latin typeface="Verdana"/>
                <a:cs typeface="Verdana"/>
              </a:rPr>
              <a:t>generally</a:t>
            </a:r>
            <a:r>
              <a:rPr sz="2400" spc="-90" dirty="0">
                <a:solidFill>
                  <a:srgbClr val="FFFFFF"/>
                </a:solidFill>
                <a:latin typeface="Verdana"/>
                <a:cs typeface="Verdana"/>
              </a:rPr>
              <a:t> </a:t>
            </a:r>
            <a:r>
              <a:rPr sz="2400" b="1" u="sng" spc="-40" dirty="0">
                <a:solidFill>
                  <a:srgbClr val="FFFFFF"/>
                </a:solidFill>
                <a:latin typeface="Verdana"/>
                <a:cs typeface="Verdana"/>
              </a:rPr>
              <a:t>ten</a:t>
            </a:r>
            <a:r>
              <a:rPr sz="2400" b="1" u="sng" spc="-90" dirty="0">
                <a:solidFill>
                  <a:srgbClr val="FFFFFF"/>
                </a:solidFill>
                <a:latin typeface="Verdana"/>
                <a:cs typeface="Verdana"/>
              </a:rPr>
              <a:t> </a:t>
            </a:r>
            <a:r>
              <a:rPr sz="2400" b="1" u="sng" spc="-45" dirty="0">
                <a:solidFill>
                  <a:srgbClr val="FFFFFF"/>
                </a:solidFill>
                <a:latin typeface="Verdana"/>
                <a:cs typeface="Verdana"/>
              </a:rPr>
              <a:t>years</a:t>
            </a:r>
            <a:r>
              <a:rPr sz="2400" spc="-45" dirty="0">
                <a:solidFill>
                  <a:srgbClr val="FFFFFF"/>
                </a:solidFill>
                <a:latin typeface="Verdana"/>
                <a:cs typeface="Verdana"/>
              </a:rPr>
              <a:t>,</a:t>
            </a:r>
            <a:r>
              <a:rPr sz="2400" spc="-100" dirty="0">
                <a:solidFill>
                  <a:srgbClr val="FFFFFF"/>
                </a:solidFill>
                <a:latin typeface="Verdana"/>
                <a:cs typeface="Verdana"/>
              </a:rPr>
              <a:t> </a:t>
            </a:r>
            <a:r>
              <a:rPr sz="2400" spc="-45" dirty="0">
                <a:solidFill>
                  <a:srgbClr val="FFFFFF"/>
                </a:solidFill>
                <a:latin typeface="Verdana"/>
                <a:cs typeface="Verdana"/>
              </a:rPr>
              <a:t>although</a:t>
            </a:r>
            <a:r>
              <a:rPr sz="2400" spc="-90" dirty="0">
                <a:solidFill>
                  <a:srgbClr val="FFFFFF"/>
                </a:solidFill>
                <a:latin typeface="Verdana"/>
                <a:cs typeface="Verdana"/>
              </a:rPr>
              <a:t> </a:t>
            </a:r>
            <a:r>
              <a:rPr sz="2400" spc="-30" dirty="0">
                <a:solidFill>
                  <a:srgbClr val="FFFFFF"/>
                </a:solidFill>
                <a:latin typeface="Verdana"/>
                <a:cs typeface="Verdana"/>
              </a:rPr>
              <a:t>in</a:t>
            </a:r>
            <a:r>
              <a:rPr sz="2400" spc="-90" dirty="0">
                <a:solidFill>
                  <a:srgbClr val="FFFFFF"/>
                </a:solidFill>
                <a:latin typeface="Verdana"/>
                <a:cs typeface="Verdana"/>
              </a:rPr>
              <a:t> </a:t>
            </a:r>
            <a:r>
              <a:rPr sz="2400" spc="-45" dirty="0">
                <a:solidFill>
                  <a:srgbClr val="FFFFFF"/>
                </a:solidFill>
                <a:latin typeface="Verdana"/>
                <a:cs typeface="Verdana"/>
              </a:rPr>
              <a:t>certain</a:t>
            </a:r>
            <a:r>
              <a:rPr sz="2400" spc="-90" dirty="0">
                <a:solidFill>
                  <a:srgbClr val="FFFFFF"/>
                </a:solidFill>
                <a:latin typeface="Verdana"/>
                <a:cs typeface="Verdana"/>
              </a:rPr>
              <a:t> </a:t>
            </a:r>
            <a:r>
              <a:rPr sz="2400" spc="-50" dirty="0">
                <a:solidFill>
                  <a:srgbClr val="FFFFFF"/>
                </a:solidFill>
                <a:latin typeface="Verdana"/>
                <a:cs typeface="Verdana"/>
              </a:rPr>
              <a:t>commercial</a:t>
            </a:r>
            <a:r>
              <a:rPr sz="2400" spc="-100" dirty="0">
                <a:solidFill>
                  <a:srgbClr val="FFFFFF"/>
                </a:solidFill>
                <a:latin typeface="Verdana"/>
                <a:cs typeface="Verdana"/>
              </a:rPr>
              <a:t> </a:t>
            </a:r>
            <a:r>
              <a:rPr sz="2400" spc="-50" dirty="0">
                <a:solidFill>
                  <a:srgbClr val="FFFFFF"/>
                </a:solidFill>
                <a:latin typeface="Verdana"/>
                <a:cs typeface="Verdana"/>
              </a:rPr>
              <a:t>matters</a:t>
            </a:r>
            <a:r>
              <a:rPr sz="2400" spc="-90" dirty="0">
                <a:solidFill>
                  <a:srgbClr val="FFFFFF"/>
                </a:solidFill>
                <a:latin typeface="Verdana"/>
                <a:cs typeface="Verdana"/>
              </a:rPr>
              <a:t> </a:t>
            </a:r>
            <a:r>
              <a:rPr sz="2400" spc="-30" dirty="0">
                <a:solidFill>
                  <a:srgbClr val="FFFFFF"/>
                </a:solidFill>
                <a:latin typeface="Verdana"/>
                <a:cs typeface="Verdana"/>
              </a:rPr>
              <a:t>it</a:t>
            </a:r>
            <a:r>
              <a:rPr sz="2400" spc="-100" dirty="0">
                <a:solidFill>
                  <a:srgbClr val="FFFFFF"/>
                </a:solidFill>
                <a:latin typeface="Verdana"/>
                <a:cs typeface="Verdana"/>
              </a:rPr>
              <a:t> </a:t>
            </a:r>
            <a:r>
              <a:rPr sz="2400" spc="-30" dirty="0">
                <a:solidFill>
                  <a:srgbClr val="FFFFFF"/>
                </a:solidFill>
                <a:latin typeface="Verdana"/>
                <a:cs typeface="Verdana"/>
              </a:rPr>
              <a:t>is</a:t>
            </a:r>
            <a:r>
              <a:rPr sz="2400" spc="-90" dirty="0">
                <a:solidFill>
                  <a:srgbClr val="FFFFFF"/>
                </a:solidFill>
                <a:latin typeface="Verdana"/>
                <a:cs typeface="Verdana"/>
              </a:rPr>
              <a:t> </a:t>
            </a:r>
            <a:r>
              <a:rPr sz="2400" b="1" u="sng" spc="-40" dirty="0">
                <a:solidFill>
                  <a:srgbClr val="FFFFFF"/>
                </a:solidFill>
                <a:latin typeface="Verdana"/>
                <a:cs typeface="Verdana"/>
              </a:rPr>
              <a:t>five</a:t>
            </a:r>
            <a:r>
              <a:rPr sz="2400" b="1" u="sng" spc="-105" dirty="0">
                <a:solidFill>
                  <a:srgbClr val="FFFFFF"/>
                </a:solidFill>
                <a:latin typeface="Verdana"/>
                <a:cs typeface="Verdana"/>
              </a:rPr>
              <a:t> </a:t>
            </a:r>
            <a:r>
              <a:rPr sz="2400" b="1" u="sng" spc="-45" dirty="0">
                <a:solidFill>
                  <a:srgbClr val="FFFFFF"/>
                </a:solidFill>
                <a:latin typeface="Verdana"/>
                <a:cs typeface="Verdana"/>
              </a:rPr>
              <a:t>years.</a:t>
            </a:r>
            <a:endParaRPr sz="2400" b="1" u="sng" dirty="0">
              <a:latin typeface="Verdana"/>
              <a:cs typeface="Verdana"/>
            </a:endParaRPr>
          </a:p>
          <a:p>
            <a:pPr>
              <a:lnSpc>
                <a:spcPct val="100000"/>
              </a:lnSpc>
              <a:spcBef>
                <a:spcPts val="5"/>
              </a:spcBef>
            </a:pPr>
            <a:endParaRPr sz="2400" dirty="0">
              <a:latin typeface="Verdana"/>
              <a:cs typeface="Verdana"/>
            </a:endParaRPr>
          </a:p>
          <a:p>
            <a:pPr marL="12700" marR="5080" algn="just">
              <a:lnSpc>
                <a:spcPct val="100400"/>
              </a:lnSpc>
            </a:pPr>
            <a:r>
              <a:rPr sz="2400" spc="-35" dirty="0">
                <a:solidFill>
                  <a:srgbClr val="FFFFFF"/>
                </a:solidFill>
                <a:latin typeface="Verdana"/>
                <a:cs typeface="Verdana"/>
              </a:rPr>
              <a:t>The</a:t>
            </a:r>
            <a:r>
              <a:rPr sz="2400" spc="-30" dirty="0">
                <a:solidFill>
                  <a:srgbClr val="FFFFFF"/>
                </a:solidFill>
                <a:latin typeface="Verdana"/>
                <a:cs typeface="Verdana"/>
              </a:rPr>
              <a:t> </a:t>
            </a:r>
            <a:r>
              <a:rPr sz="2400" spc="-45" dirty="0">
                <a:solidFill>
                  <a:srgbClr val="FFFFFF"/>
                </a:solidFill>
                <a:latin typeface="Verdana"/>
                <a:cs typeface="Verdana"/>
              </a:rPr>
              <a:t>time</a:t>
            </a:r>
            <a:r>
              <a:rPr sz="2400" spc="-40" dirty="0">
                <a:solidFill>
                  <a:srgbClr val="FFFFFF"/>
                </a:solidFill>
                <a:latin typeface="Verdana"/>
                <a:cs typeface="Verdana"/>
              </a:rPr>
              <a:t> </a:t>
            </a:r>
            <a:r>
              <a:rPr sz="2400" spc="-50" dirty="0">
                <a:solidFill>
                  <a:srgbClr val="FFFFFF"/>
                </a:solidFill>
                <a:latin typeface="Verdana"/>
                <a:cs typeface="Verdana"/>
              </a:rPr>
              <a:t>elapsed</a:t>
            </a:r>
            <a:r>
              <a:rPr sz="2400" spc="-45" dirty="0">
                <a:solidFill>
                  <a:srgbClr val="FFFFFF"/>
                </a:solidFill>
                <a:latin typeface="Verdana"/>
                <a:cs typeface="Verdana"/>
              </a:rPr>
              <a:t> </a:t>
            </a:r>
            <a:r>
              <a:rPr sz="2400" spc="-50" dirty="0">
                <a:solidFill>
                  <a:srgbClr val="FFFFFF"/>
                </a:solidFill>
                <a:latin typeface="Verdana"/>
                <a:cs typeface="Verdana"/>
              </a:rPr>
              <a:t>between</a:t>
            </a:r>
            <a:r>
              <a:rPr sz="2400" spc="-45" dirty="0">
                <a:solidFill>
                  <a:srgbClr val="FFFFFF"/>
                </a:solidFill>
                <a:latin typeface="Verdana"/>
                <a:cs typeface="Verdana"/>
              </a:rPr>
              <a:t> </a:t>
            </a:r>
            <a:r>
              <a:rPr sz="2400" spc="-35" dirty="0">
                <a:solidFill>
                  <a:srgbClr val="FFFFFF"/>
                </a:solidFill>
                <a:latin typeface="Verdana"/>
                <a:cs typeface="Verdana"/>
              </a:rPr>
              <a:t>the</a:t>
            </a:r>
            <a:r>
              <a:rPr sz="2400" spc="-30" dirty="0">
                <a:solidFill>
                  <a:srgbClr val="FFFFFF"/>
                </a:solidFill>
                <a:latin typeface="Verdana"/>
                <a:cs typeface="Verdana"/>
              </a:rPr>
              <a:t> </a:t>
            </a:r>
            <a:r>
              <a:rPr sz="2400" spc="-40" dirty="0">
                <a:solidFill>
                  <a:srgbClr val="FFFFFF"/>
                </a:solidFill>
                <a:latin typeface="Verdana"/>
                <a:cs typeface="Verdana"/>
              </a:rPr>
              <a:t>start</a:t>
            </a:r>
            <a:r>
              <a:rPr sz="2400" spc="-35" dirty="0">
                <a:solidFill>
                  <a:srgbClr val="FFFFFF"/>
                </a:solidFill>
                <a:latin typeface="Verdana"/>
                <a:cs typeface="Verdana"/>
              </a:rPr>
              <a:t> </a:t>
            </a:r>
            <a:r>
              <a:rPr sz="2400" spc="-25" dirty="0">
                <a:solidFill>
                  <a:srgbClr val="FFFFFF"/>
                </a:solidFill>
                <a:latin typeface="Verdana"/>
                <a:cs typeface="Verdana"/>
              </a:rPr>
              <a:t>of</a:t>
            </a:r>
            <a:r>
              <a:rPr sz="2400" spc="-20" dirty="0">
                <a:solidFill>
                  <a:srgbClr val="FFFFFF"/>
                </a:solidFill>
                <a:latin typeface="Verdana"/>
                <a:cs typeface="Verdana"/>
              </a:rPr>
              <a:t> </a:t>
            </a:r>
            <a:r>
              <a:rPr sz="2400" spc="-50" dirty="0">
                <a:solidFill>
                  <a:srgbClr val="FFFFFF"/>
                </a:solidFill>
                <a:latin typeface="Verdana"/>
                <a:cs typeface="Verdana"/>
              </a:rPr>
              <a:t>mediation</a:t>
            </a:r>
            <a:r>
              <a:rPr sz="2400" spc="-45" dirty="0">
                <a:solidFill>
                  <a:srgbClr val="FFFFFF"/>
                </a:solidFill>
                <a:latin typeface="Verdana"/>
                <a:cs typeface="Verdana"/>
              </a:rPr>
              <a:t> </a:t>
            </a:r>
            <a:r>
              <a:rPr sz="2400" spc="-50" dirty="0">
                <a:solidFill>
                  <a:srgbClr val="FFFFFF"/>
                </a:solidFill>
                <a:latin typeface="Verdana"/>
                <a:cs typeface="Verdana"/>
              </a:rPr>
              <a:t>proceedings</a:t>
            </a:r>
            <a:r>
              <a:rPr sz="2400" spc="-45" dirty="0">
                <a:solidFill>
                  <a:srgbClr val="FFFFFF"/>
                </a:solidFill>
                <a:latin typeface="Verdana"/>
                <a:cs typeface="Verdana"/>
              </a:rPr>
              <a:t> </a:t>
            </a:r>
            <a:r>
              <a:rPr sz="2400" spc="-35" dirty="0">
                <a:solidFill>
                  <a:srgbClr val="FFFFFF"/>
                </a:solidFill>
                <a:latin typeface="Verdana"/>
                <a:cs typeface="Verdana"/>
              </a:rPr>
              <a:t>and</a:t>
            </a:r>
            <a:r>
              <a:rPr sz="2400" spc="-30" dirty="0">
                <a:solidFill>
                  <a:srgbClr val="FFFFFF"/>
                </a:solidFill>
                <a:latin typeface="Verdana"/>
                <a:cs typeface="Verdana"/>
              </a:rPr>
              <a:t> </a:t>
            </a:r>
            <a:r>
              <a:rPr sz="2400" spc="-45" dirty="0">
                <a:solidFill>
                  <a:srgbClr val="FFFFFF"/>
                </a:solidFill>
                <a:latin typeface="Verdana"/>
                <a:cs typeface="Verdana"/>
              </a:rPr>
              <a:t>their</a:t>
            </a:r>
            <a:r>
              <a:rPr sz="2400" spc="-40" dirty="0">
                <a:solidFill>
                  <a:srgbClr val="FFFFFF"/>
                </a:solidFill>
                <a:latin typeface="Verdana"/>
                <a:cs typeface="Verdana"/>
              </a:rPr>
              <a:t> end</a:t>
            </a:r>
            <a:r>
              <a:rPr sz="2400" spc="-35" dirty="0">
                <a:solidFill>
                  <a:srgbClr val="FFFFFF"/>
                </a:solidFill>
                <a:latin typeface="Verdana"/>
                <a:cs typeface="Verdana"/>
              </a:rPr>
              <a:t> </a:t>
            </a:r>
            <a:r>
              <a:rPr sz="2400" spc="-30" dirty="0">
                <a:solidFill>
                  <a:srgbClr val="FFFFFF"/>
                </a:solidFill>
                <a:latin typeface="Verdana"/>
                <a:cs typeface="Verdana"/>
              </a:rPr>
              <a:t>is</a:t>
            </a:r>
            <a:r>
              <a:rPr sz="2400" spc="-25" dirty="0">
                <a:solidFill>
                  <a:srgbClr val="FFFFFF"/>
                </a:solidFill>
                <a:latin typeface="Verdana"/>
                <a:cs typeface="Verdana"/>
              </a:rPr>
              <a:t> </a:t>
            </a:r>
            <a:r>
              <a:rPr sz="2400" spc="-35" dirty="0">
                <a:solidFill>
                  <a:srgbClr val="FFFFFF"/>
                </a:solidFill>
                <a:latin typeface="Verdana"/>
                <a:cs typeface="Verdana"/>
              </a:rPr>
              <a:t>not</a:t>
            </a:r>
            <a:r>
              <a:rPr sz="2400" spc="-30" dirty="0">
                <a:solidFill>
                  <a:srgbClr val="FFFFFF"/>
                </a:solidFill>
                <a:latin typeface="Verdana"/>
                <a:cs typeface="Verdana"/>
              </a:rPr>
              <a:t> </a:t>
            </a:r>
            <a:r>
              <a:rPr sz="2400" spc="-45" dirty="0">
                <a:solidFill>
                  <a:srgbClr val="FFFFFF"/>
                </a:solidFill>
                <a:latin typeface="Verdana"/>
                <a:cs typeface="Verdana"/>
              </a:rPr>
              <a:t>taken</a:t>
            </a:r>
            <a:r>
              <a:rPr sz="2400" spc="-40" dirty="0">
                <a:solidFill>
                  <a:srgbClr val="FFFFFF"/>
                </a:solidFill>
                <a:latin typeface="Verdana"/>
                <a:cs typeface="Verdana"/>
              </a:rPr>
              <a:t> </a:t>
            </a:r>
            <a:r>
              <a:rPr sz="2400" spc="-45" dirty="0">
                <a:solidFill>
                  <a:srgbClr val="FFFFFF"/>
                </a:solidFill>
                <a:latin typeface="Verdana"/>
                <a:cs typeface="Verdana"/>
              </a:rPr>
              <a:t>into </a:t>
            </a:r>
            <a:r>
              <a:rPr sz="2400" spc="-969" dirty="0">
                <a:solidFill>
                  <a:srgbClr val="FFFFFF"/>
                </a:solidFill>
                <a:latin typeface="Verdana"/>
                <a:cs typeface="Verdana"/>
              </a:rPr>
              <a:t> </a:t>
            </a:r>
            <a:r>
              <a:rPr sz="2400" spc="-50" dirty="0">
                <a:solidFill>
                  <a:srgbClr val="FFFFFF"/>
                </a:solidFill>
                <a:latin typeface="Verdana"/>
                <a:cs typeface="Verdana"/>
              </a:rPr>
              <a:t>consideration </a:t>
            </a:r>
            <a:r>
              <a:rPr sz="2400" spc="-40" dirty="0">
                <a:solidFill>
                  <a:srgbClr val="FFFFFF"/>
                </a:solidFill>
                <a:latin typeface="Verdana"/>
                <a:cs typeface="Verdana"/>
              </a:rPr>
              <a:t>when </a:t>
            </a:r>
            <a:r>
              <a:rPr sz="2400" spc="-50" dirty="0">
                <a:solidFill>
                  <a:srgbClr val="FFFFFF"/>
                </a:solidFill>
                <a:latin typeface="Verdana"/>
                <a:cs typeface="Verdana"/>
              </a:rPr>
              <a:t>calculating </a:t>
            </a:r>
            <a:r>
              <a:rPr sz="2400" spc="-35" dirty="0">
                <a:solidFill>
                  <a:srgbClr val="FFFFFF"/>
                </a:solidFill>
                <a:latin typeface="Verdana"/>
                <a:cs typeface="Verdana"/>
              </a:rPr>
              <a:t>the </a:t>
            </a:r>
            <a:r>
              <a:rPr sz="2400" spc="-45" dirty="0">
                <a:solidFill>
                  <a:srgbClr val="FFFFFF"/>
                </a:solidFill>
                <a:latin typeface="Verdana"/>
                <a:cs typeface="Verdana"/>
              </a:rPr>
              <a:t>applicable </a:t>
            </a:r>
            <a:r>
              <a:rPr sz="2400" spc="-55" dirty="0">
                <a:solidFill>
                  <a:srgbClr val="FFFFFF"/>
                </a:solidFill>
                <a:latin typeface="Verdana"/>
                <a:cs typeface="Verdana"/>
              </a:rPr>
              <a:t>limitation </a:t>
            </a:r>
            <a:r>
              <a:rPr sz="2400" spc="-45" dirty="0">
                <a:solidFill>
                  <a:srgbClr val="FFFFFF"/>
                </a:solidFill>
                <a:latin typeface="Verdana"/>
                <a:cs typeface="Verdana"/>
              </a:rPr>
              <a:t>period </a:t>
            </a:r>
            <a:r>
              <a:rPr sz="2400" spc="-50" dirty="0">
                <a:solidFill>
                  <a:srgbClr val="FFFFFF"/>
                </a:solidFill>
                <a:latin typeface="Verdana"/>
                <a:cs typeface="Verdana"/>
              </a:rPr>
              <a:t>(Article </a:t>
            </a:r>
            <a:r>
              <a:rPr sz="2400" spc="-40" dirty="0">
                <a:solidFill>
                  <a:srgbClr val="FFFFFF"/>
                </a:solidFill>
                <a:latin typeface="Verdana"/>
                <a:cs typeface="Verdana"/>
              </a:rPr>
              <a:t>16, </a:t>
            </a:r>
            <a:r>
              <a:rPr sz="2400" spc="-50" dirty="0">
                <a:solidFill>
                  <a:srgbClr val="FFFFFF"/>
                </a:solidFill>
                <a:latin typeface="Verdana"/>
                <a:cs typeface="Verdana"/>
              </a:rPr>
              <a:t>Mediation </a:t>
            </a:r>
            <a:r>
              <a:rPr sz="2400" spc="-45" dirty="0">
                <a:solidFill>
                  <a:srgbClr val="FFFFFF"/>
                </a:solidFill>
                <a:latin typeface="Verdana"/>
                <a:cs typeface="Verdana"/>
              </a:rPr>
              <a:t>Code). Where </a:t>
            </a:r>
            <a:r>
              <a:rPr sz="2400" spc="-35" dirty="0">
                <a:solidFill>
                  <a:srgbClr val="FFFFFF"/>
                </a:solidFill>
                <a:latin typeface="Verdana"/>
                <a:cs typeface="Verdana"/>
              </a:rPr>
              <a:t>the </a:t>
            </a:r>
            <a:r>
              <a:rPr sz="2400" spc="-969" dirty="0">
                <a:solidFill>
                  <a:srgbClr val="FFFFFF"/>
                </a:solidFill>
                <a:latin typeface="Verdana"/>
                <a:cs typeface="Verdana"/>
              </a:rPr>
              <a:t> </a:t>
            </a:r>
            <a:r>
              <a:rPr sz="2400" spc="-45" dirty="0">
                <a:solidFill>
                  <a:srgbClr val="FFFFFF"/>
                </a:solidFill>
                <a:latin typeface="Verdana"/>
                <a:cs typeface="Verdana"/>
              </a:rPr>
              <a:t>parties </a:t>
            </a:r>
            <a:r>
              <a:rPr sz="2400" spc="-40" dirty="0">
                <a:solidFill>
                  <a:srgbClr val="FFFFFF"/>
                </a:solidFill>
                <a:latin typeface="Verdana"/>
                <a:cs typeface="Verdana"/>
              </a:rPr>
              <a:t>apply </a:t>
            </a:r>
            <a:r>
              <a:rPr sz="2400" spc="-35" dirty="0">
                <a:solidFill>
                  <a:srgbClr val="FFFFFF"/>
                </a:solidFill>
                <a:latin typeface="Verdana"/>
                <a:cs typeface="Verdana"/>
              </a:rPr>
              <a:t>for </a:t>
            </a:r>
            <a:r>
              <a:rPr sz="2400" spc="-50" dirty="0">
                <a:solidFill>
                  <a:srgbClr val="FFFFFF"/>
                </a:solidFill>
                <a:latin typeface="Verdana"/>
                <a:cs typeface="Verdana"/>
              </a:rPr>
              <a:t>mediation </a:t>
            </a:r>
            <a:r>
              <a:rPr sz="2400" spc="-30" dirty="0">
                <a:solidFill>
                  <a:srgbClr val="FFFFFF"/>
                </a:solidFill>
                <a:latin typeface="Verdana"/>
                <a:cs typeface="Verdana"/>
              </a:rPr>
              <a:t>in </a:t>
            </a:r>
            <a:r>
              <a:rPr sz="2400" spc="-40" dirty="0">
                <a:solidFill>
                  <a:srgbClr val="FFFFFF"/>
                </a:solidFill>
                <a:latin typeface="Verdana"/>
                <a:cs typeface="Verdana"/>
              </a:rPr>
              <a:t>advance </a:t>
            </a:r>
            <a:r>
              <a:rPr sz="2400" spc="-25" dirty="0">
                <a:solidFill>
                  <a:srgbClr val="FFFFFF"/>
                </a:solidFill>
                <a:latin typeface="Verdana"/>
                <a:cs typeface="Verdana"/>
              </a:rPr>
              <a:t>of </a:t>
            </a:r>
            <a:r>
              <a:rPr sz="2400" spc="-50" dirty="0">
                <a:solidFill>
                  <a:srgbClr val="FFFFFF"/>
                </a:solidFill>
                <a:latin typeface="Verdana"/>
                <a:cs typeface="Verdana"/>
              </a:rPr>
              <a:t>initiating </a:t>
            </a:r>
            <a:r>
              <a:rPr sz="2400" dirty="0">
                <a:solidFill>
                  <a:srgbClr val="FFFFFF"/>
                </a:solidFill>
                <a:latin typeface="Verdana"/>
                <a:cs typeface="Verdana"/>
              </a:rPr>
              <a:t>a </a:t>
            </a:r>
            <a:r>
              <a:rPr sz="2400" spc="-50" dirty="0">
                <a:solidFill>
                  <a:srgbClr val="FFFFFF"/>
                </a:solidFill>
                <a:latin typeface="Verdana"/>
                <a:cs typeface="Verdana"/>
              </a:rPr>
              <a:t>lawsuit </a:t>
            </a:r>
            <a:r>
              <a:rPr sz="2400" spc="-45" dirty="0">
                <a:solidFill>
                  <a:srgbClr val="FFFFFF"/>
                </a:solidFill>
                <a:latin typeface="Verdana"/>
                <a:cs typeface="Verdana"/>
              </a:rPr>
              <a:t>before </a:t>
            </a:r>
            <a:r>
              <a:rPr sz="2400" dirty="0">
                <a:solidFill>
                  <a:srgbClr val="FFFFFF"/>
                </a:solidFill>
                <a:latin typeface="Verdana"/>
                <a:cs typeface="Verdana"/>
              </a:rPr>
              <a:t>a </a:t>
            </a:r>
            <a:r>
              <a:rPr sz="2400" spc="-45" dirty="0">
                <a:solidFill>
                  <a:srgbClr val="FFFFFF"/>
                </a:solidFill>
                <a:latin typeface="Verdana"/>
                <a:cs typeface="Verdana"/>
              </a:rPr>
              <a:t>court, </a:t>
            </a:r>
            <a:r>
              <a:rPr sz="2400" spc="-35" dirty="0">
                <a:solidFill>
                  <a:srgbClr val="FFFFFF"/>
                </a:solidFill>
                <a:latin typeface="Verdana"/>
                <a:cs typeface="Verdana"/>
              </a:rPr>
              <a:t>the </a:t>
            </a:r>
            <a:r>
              <a:rPr sz="2400" spc="-50" dirty="0">
                <a:solidFill>
                  <a:srgbClr val="FFFFFF"/>
                </a:solidFill>
                <a:latin typeface="Verdana"/>
                <a:cs typeface="Verdana"/>
              </a:rPr>
              <a:t>mediation </a:t>
            </a:r>
            <a:r>
              <a:rPr sz="2400" spc="-45" dirty="0">
                <a:solidFill>
                  <a:srgbClr val="FFFFFF"/>
                </a:solidFill>
                <a:latin typeface="Verdana"/>
                <a:cs typeface="Verdana"/>
              </a:rPr>
              <a:t>process </a:t>
            </a:r>
            <a:r>
              <a:rPr sz="2400" spc="-40" dirty="0">
                <a:solidFill>
                  <a:srgbClr val="FFFFFF"/>
                </a:solidFill>
                <a:latin typeface="Verdana"/>
                <a:cs typeface="Verdana"/>
              </a:rPr>
              <a:t> </a:t>
            </a:r>
            <a:r>
              <a:rPr sz="2400" spc="-45" dirty="0">
                <a:solidFill>
                  <a:srgbClr val="FFFFFF"/>
                </a:solidFill>
                <a:latin typeface="Verdana"/>
                <a:cs typeface="Verdana"/>
              </a:rPr>
              <a:t>starts </a:t>
            </a:r>
            <a:r>
              <a:rPr sz="2400" spc="-40" dirty="0">
                <a:solidFill>
                  <a:srgbClr val="FFFFFF"/>
                </a:solidFill>
                <a:latin typeface="Verdana"/>
                <a:cs typeface="Verdana"/>
              </a:rPr>
              <a:t>from </a:t>
            </a:r>
            <a:r>
              <a:rPr sz="2400" spc="-35" dirty="0">
                <a:solidFill>
                  <a:srgbClr val="FFFFFF"/>
                </a:solidFill>
                <a:latin typeface="Verdana"/>
                <a:cs typeface="Verdana"/>
              </a:rPr>
              <a:t>the </a:t>
            </a:r>
            <a:r>
              <a:rPr sz="2400" spc="-40" dirty="0">
                <a:solidFill>
                  <a:srgbClr val="FFFFFF"/>
                </a:solidFill>
                <a:latin typeface="Verdana"/>
                <a:cs typeface="Verdana"/>
              </a:rPr>
              <a:t>date </a:t>
            </a:r>
            <a:r>
              <a:rPr sz="2400" spc="-35" dirty="0">
                <a:solidFill>
                  <a:srgbClr val="FFFFFF"/>
                </a:solidFill>
                <a:latin typeface="Verdana"/>
                <a:cs typeface="Verdana"/>
              </a:rPr>
              <a:t>the </a:t>
            </a:r>
            <a:r>
              <a:rPr sz="2400" spc="-45" dirty="0">
                <a:solidFill>
                  <a:srgbClr val="FFFFFF"/>
                </a:solidFill>
                <a:latin typeface="Verdana"/>
                <a:cs typeface="Verdana"/>
              </a:rPr>
              <a:t>parties </a:t>
            </a:r>
            <a:r>
              <a:rPr sz="2400" spc="-30" dirty="0">
                <a:solidFill>
                  <a:srgbClr val="FFFFFF"/>
                </a:solidFill>
                <a:latin typeface="Verdana"/>
                <a:cs typeface="Verdana"/>
              </a:rPr>
              <a:t>are </a:t>
            </a:r>
            <a:r>
              <a:rPr sz="2400" spc="-50" dirty="0">
                <a:solidFill>
                  <a:srgbClr val="FFFFFF"/>
                </a:solidFill>
                <a:latin typeface="Verdana"/>
                <a:cs typeface="Verdana"/>
              </a:rPr>
              <a:t>invited </a:t>
            </a:r>
            <a:r>
              <a:rPr sz="2400" spc="-30" dirty="0">
                <a:solidFill>
                  <a:srgbClr val="FFFFFF"/>
                </a:solidFill>
                <a:latin typeface="Verdana"/>
                <a:cs typeface="Verdana"/>
              </a:rPr>
              <a:t>to </a:t>
            </a:r>
            <a:r>
              <a:rPr sz="2400" spc="-35" dirty="0">
                <a:solidFill>
                  <a:srgbClr val="FFFFFF"/>
                </a:solidFill>
                <a:latin typeface="Verdana"/>
                <a:cs typeface="Verdana"/>
              </a:rPr>
              <a:t>the </a:t>
            </a:r>
            <a:r>
              <a:rPr sz="2400" spc="-40" dirty="0">
                <a:solidFill>
                  <a:srgbClr val="FFFFFF"/>
                </a:solidFill>
                <a:latin typeface="Verdana"/>
                <a:cs typeface="Verdana"/>
              </a:rPr>
              <a:t>first </a:t>
            </a:r>
            <a:r>
              <a:rPr sz="2400" spc="-50" dirty="0">
                <a:solidFill>
                  <a:srgbClr val="FFFFFF"/>
                </a:solidFill>
                <a:latin typeface="Verdana"/>
                <a:cs typeface="Verdana"/>
              </a:rPr>
              <a:t>meeting </a:t>
            </a:r>
            <a:r>
              <a:rPr sz="2400" spc="-35" dirty="0">
                <a:solidFill>
                  <a:srgbClr val="FFFFFF"/>
                </a:solidFill>
                <a:latin typeface="Verdana"/>
                <a:cs typeface="Verdana"/>
              </a:rPr>
              <a:t>and the </a:t>
            </a:r>
            <a:r>
              <a:rPr sz="2400" spc="-50" dirty="0">
                <a:solidFill>
                  <a:srgbClr val="FFFFFF"/>
                </a:solidFill>
                <a:latin typeface="Verdana"/>
                <a:cs typeface="Verdana"/>
              </a:rPr>
              <a:t>mediation agreement </a:t>
            </a:r>
            <a:r>
              <a:rPr sz="2400" spc="-30" dirty="0">
                <a:solidFill>
                  <a:srgbClr val="FFFFFF"/>
                </a:solidFill>
                <a:latin typeface="Verdana"/>
                <a:cs typeface="Verdana"/>
              </a:rPr>
              <a:t>is </a:t>
            </a:r>
            <a:r>
              <a:rPr sz="2400" spc="-45" dirty="0">
                <a:solidFill>
                  <a:srgbClr val="FFFFFF"/>
                </a:solidFill>
                <a:latin typeface="Verdana"/>
                <a:cs typeface="Verdana"/>
              </a:rPr>
              <a:t>signed </a:t>
            </a:r>
            <a:r>
              <a:rPr sz="2400" spc="-969" dirty="0">
                <a:solidFill>
                  <a:srgbClr val="FFFFFF"/>
                </a:solidFill>
                <a:latin typeface="Verdana"/>
                <a:cs typeface="Verdana"/>
              </a:rPr>
              <a:t> </a:t>
            </a:r>
            <a:r>
              <a:rPr sz="2400" spc="-50" dirty="0">
                <a:solidFill>
                  <a:srgbClr val="FFFFFF"/>
                </a:solidFill>
                <a:latin typeface="Verdana"/>
                <a:cs typeface="Verdana"/>
              </a:rPr>
              <a:t>between</a:t>
            </a:r>
            <a:r>
              <a:rPr sz="2400" spc="-100" dirty="0">
                <a:solidFill>
                  <a:srgbClr val="FFFFFF"/>
                </a:solidFill>
                <a:latin typeface="Verdana"/>
                <a:cs typeface="Verdana"/>
              </a:rPr>
              <a:t> </a:t>
            </a:r>
            <a:r>
              <a:rPr sz="2400" spc="-35" dirty="0">
                <a:solidFill>
                  <a:srgbClr val="FFFFFF"/>
                </a:solidFill>
                <a:latin typeface="Verdana"/>
                <a:cs typeface="Verdana"/>
              </a:rPr>
              <a:t>the</a:t>
            </a:r>
            <a:r>
              <a:rPr sz="2400" spc="-105" dirty="0">
                <a:solidFill>
                  <a:srgbClr val="FFFFFF"/>
                </a:solidFill>
                <a:latin typeface="Verdana"/>
                <a:cs typeface="Verdana"/>
              </a:rPr>
              <a:t> </a:t>
            </a:r>
            <a:r>
              <a:rPr sz="2400" spc="-50" dirty="0">
                <a:solidFill>
                  <a:srgbClr val="FFFFFF"/>
                </a:solidFill>
                <a:latin typeface="Verdana"/>
                <a:cs typeface="Verdana"/>
              </a:rPr>
              <a:t>mediator</a:t>
            </a:r>
            <a:r>
              <a:rPr sz="2400" spc="-95" dirty="0">
                <a:solidFill>
                  <a:srgbClr val="FFFFFF"/>
                </a:solidFill>
                <a:latin typeface="Verdana"/>
                <a:cs typeface="Verdana"/>
              </a:rPr>
              <a:t> </a:t>
            </a:r>
            <a:r>
              <a:rPr sz="2400" spc="-35" dirty="0">
                <a:solidFill>
                  <a:srgbClr val="FFFFFF"/>
                </a:solidFill>
                <a:latin typeface="Verdana"/>
                <a:cs typeface="Verdana"/>
              </a:rPr>
              <a:t>and</a:t>
            </a:r>
            <a:r>
              <a:rPr sz="2400" spc="-95" dirty="0">
                <a:solidFill>
                  <a:srgbClr val="FFFFFF"/>
                </a:solidFill>
                <a:latin typeface="Verdana"/>
                <a:cs typeface="Verdana"/>
              </a:rPr>
              <a:t> </a:t>
            </a:r>
            <a:r>
              <a:rPr sz="2400" spc="-35" dirty="0">
                <a:solidFill>
                  <a:srgbClr val="FFFFFF"/>
                </a:solidFill>
                <a:latin typeface="Verdana"/>
                <a:cs typeface="Verdana"/>
              </a:rPr>
              <a:t>the</a:t>
            </a:r>
            <a:r>
              <a:rPr sz="2400" spc="-105" dirty="0">
                <a:solidFill>
                  <a:srgbClr val="FFFFFF"/>
                </a:solidFill>
                <a:latin typeface="Verdana"/>
                <a:cs typeface="Verdana"/>
              </a:rPr>
              <a:t> </a:t>
            </a:r>
            <a:r>
              <a:rPr sz="2400" spc="-45" dirty="0">
                <a:solidFill>
                  <a:srgbClr val="FFFFFF"/>
                </a:solidFill>
                <a:latin typeface="Verdana"/>
                <a:cs typeface="Verdana"/>
              </a:rPr>
              <a:t>parties.</a:t>
            </a:r>
            <a:endParaRPr sz="2400" dirty="0">
              <a:latin typeface="Verdana"/>
              <a:cs typeface="Verdana"/>
            </a:endParaRPr>
          </a:p>
        </p:txBody>
      </p:sp>
      <p:sp>
        <p:nvSpPr>
          <p:cNvPr id="6" name="object 4">
            <a:extLst>
              <a:ext uri="{FF2B5EF4-FFF2-40B4-BE49-F238E27FC236}">
                <a16:creationId xmlns:a16="http://schemas.microsoft.com/office/drawing/2014/main" id="{B80D871E-EB60-963C-EB83-53383F594917}"/>
              </a:ext>
            </a:extLst>
          </p:cNvPr>
          <p:cNvSpPr txBox="1">
            <a:spLocks/>
          </p:cNvSpPr>
          <p:nvPr/>
        </p:nvSpPr>
        <p:spPr>
          <a:xfrm>
            <a:off x="1082040" y="4703218"/>
            <a:ext cx="6226810" cy="84382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5400" b="1" kern="0" spc="-425"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L</a:t>
            </a:r>
            <a:r>
              <a:rPr lang="en-GB" sz="5400" b="1" kern="0" spc="-430"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imit</a:t>
            </a:r>
            <a:r>
              <a:rPr lang="en-GB" sz="5400" b="1" kern="0" spc="-425"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a</a:t>
            </a:r>
            <a:r>
              <a:rPr lang="en-GB" sz="5400" b="1" kern="0" spc="-430"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ti</a:t>
            </a:r>
            <a:r>
              <a:rPr lang="en-GB" sz="5400" b="1" kern="0" spc="-425"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o</a:t>
            </a:r>
            <a:r>
              <a:rPr lang="en-GB" sz="5400" b="1" kern="0"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n</a:t>
            </a:r>
            <a:r>
              <a:rPr lang="en-GB" sz="5400" b="1" kern="0" spc="-840"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a:t>
            </a:r>
            <a:r>
              <a:rPr lang="en-GB" sz="5400" b="1" kern="0" spc="-420" dirty="0">
                <a:solidFill>
                  <a:srgbClr val="FFFFFF"/>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P</a:t>
            </a:r>
            <a:r>
              <a:rPr lang="en-GB" sz="5400" b="1" kern="0" spc="-434" dirty="0">
                <a:solidFill>
                  <a:srgbClr val="FFFFFF"/>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e</a:t>
            </a:r>
            <a:r>
              <a:rPr lang="en-GB" sz="5400" b="1" kern="0" spc="-430" dirty="0">
                <a:solidFill>
                  <a:srgbClr val="FFFFFF"/>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ri</a:t>
            </a:r>
            <a:r>
              <a:rPr lang="en-GB" sz="5400" b="1" kern="0" spc="-425" dirty="0">
                <a:solidFill>
                  <a:srgbClr val="FFFFFF"/>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o</a:t>
            </a:r>
            <a:r>
              <a:rPr lang="en-GB" sz="5400" b="1" kern="0" dirty="0">
                <a:solidFill>
                  <a:srgbClr val="FFFFFF"/>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d</a:t>
            </a:r>
            <a:endParaRPr lang="en-GB" sz="5400" b="1" kern="0" dirty="0">
              <a:solidFill>
                <a:sysClr val="windowText" lastClr="000000"/>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37" name="Group 36">
            <a:extLst>
              <a:ext uri="{FF2B5EF4-FFF2-40B4-BE49-F238E27FC236}">
                <a16:creationId xmlns:a16="http://schemas.microsoft.com/office/drawing/2014/main" id="{9CD33F91-D651-5E96-664C-898A21E03A78}"/>
              </a:ext>
            </a:extLst>
          </p:cNvPr>
          <p:cNvGrpSpPr/>
          <p:nvPr/>
        </p:nvGrpSpPr>
        <p:grpSpPr>
          <a:xfrm>
            <a:off x="16047711" y="9736208"/>
            <a:ext cx="3648138" cy="1476711"/>
            <a:chOff x="8950450" y="9581146"/>
            <a:chExt cx="3648138" cy="1476711"/>
          </a:xfrm>
        </p:grpSpPr>
        <p:pic>
          <p:nvPicPr>
            <p:cNvPr id="38" name="object 10">
              <a:extLst>
                <a:ext uri="{FF2B5EF4-FFF2-40B4-BE49-F238E27FC236}">
                  <a16:creationId xmlns:a16="http://schemas.microsoft.com/office/drawing/2014/main" id="{39AA4A87-EC59-BCF5-3C1F-AB40093739AF}"/>
                </a:ext>
              </a:extLst>
            </p:cNvPr>
            <p:cNvPicPr/>
            <p:nvPr/>
          </p:nvPicPr>
          <p:blipFill>
            <a:blip r:embed="rId4" cstate="print"/>
            <a:stretch>
              <a:fillRect/>
            </a:stretch>
          </p:blipFill>
          <p:spPr>
            <a:xfrm>
              <a:off x="8950450" y="9581146"/>
              <a:ext cx="1258564" cy="1476711"/>
            </a:xfrm>
            <a:prstGeom prst="rect">
              <a:avLst/>
            </a:prstGeom>
          </p:spPr>
        </p:pic>
        <p:sp>
          <p:nvSpPr>
            <p:cNvPr id="39" name="object 11">
              <a:extLst>
                <a:ext uri="{FF2B5EF4-FFF2-40B4-BE49-F238E27FC236}">
                  <a16:creationId xmlns:a16="http://schemas.microsoft.com/office/drawing/2014/main" id="{CA7F2F8F-5A65-C36A-0D70-56000BFEFA87}"/>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0" name="object 12">
              <a:extLst>
                <a:ext uri="{FF2B5EF4-FFF2-40B4-BE49-F238E27FC236}">
                  <a16:creationId xmlns:a16="http://schemas.microsoft.com/office/drawing/2014/main" id="{C7317769-C2D3-B97C-B12D-CB723FDFEED5}"/>
                </a:ext>
              </a:extLst>
            </p:cNvPr>
            <p:cNvPicPr/>
            <p:nvPr/>
          </p:nvPicPr>
          <p:blipFill>
            <a:blip r:embed="rId5" cstate="print"/>
            <a:stretch>
              <a:fillRect/>
            </a:stretch>
          </p:blipFill>
          <p:spPr>
            <a:xfrm>
              <a:off x="10618087" y="10219187"/>
              <a:ext cx="101344" cy="121043"/>
            </a:xfrm>
            <a:prstGeom prst="rect">
              <a:avLst/>
            </a:prstGeom>
          </p:spPr>
        </p:pic>
        <p:sp>
          <p:nvSpPr>
            <p:cNvPr id="41" name="object 13">
              <a:extLst>
                <a:ext uri="{FF2B5EF4-FFF2-40B4-BE49-F238E27FC236}">
                  <a16:creationId xmlns:a16="http://schemas.microsoft.com/office/drawing/2014/main" id="{F1324104-EF66-8088-39C4-600F20901BEA}"/>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2" name="object 14">
              <a:extLst>
                <a:ext uri="{FF2B5EF4-FFF2-40B4-BE49-F238E27FC236}">
                  <a16:creationId xmlns:a16="http://schemas.microsoft.com/office/drawing/2014/main" id="{144F2F30-CB68-C817-5347-5B94CF403448}"/>
                </a:ext>
              </a:extLst>
            </p:cNvPr>
            <p:cNvPicPr/>
            <p:nvPr/>
          </p:nvPicPr>
          <p:blipFill>
            <a:blip r:embed="rId6" cstate="print"/>
            <a:stretch>
              <a:fillRect/>
            </a:stretch>
          </p:blipFill>
          <p:spPr>
            <a:xfrm>
              <a:off x="11602845" y="10214488"/>
              <a:ext cx="253745" cy="135978"/>
            </a:xfrm>
            <a:prstGeom prst="rect">
              <a:avLst/>
            </a:prstGeom>
          </p:spPr>
        </p:pic>
        <p:sp>
          <p:nvSpPr>
            <p:cNvPr id="43" name="object 15">
              <a:extLst>
                <a:ext uri="{FF2B5EF4-FFF2-40B4-BE49-F238E27FC236}">
                  <a16:creationId xmlns:a16="http://schemas.microsoft.com/office/drawing/2014/main" id="{1F92699F-FA27-F689-A0AD-8CD06F02B97F}"/>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4" name="object 16">
              <a:extLst>
                <a:ext uri="{FF2B5EF4-FFF2-40B4-BE49-F238E27FC236}">
                  <a16:creationId xmlns:a16="http://schemas.microsoft.com/office/drawing/2014/main" id="{2E362380-E961-D70F-07F1-996983F2C65C}"/>
                </a:ext>
              </a:extLst>
            </p:cNvPr>
            <p:cNvPicPr/>
            <p:nvPr/>
          </p:nvPicPr>
          <p:blipFill>
            <a:blip r:embed="rId7" cstate="print"/>
            <a:stretch>
              <a:fillRect/>
            </a:stretch>
          </p:blipFill>
          <p:spPr>
            <a:xfrm>
              <a:off x="11597638" y="10085545"/>
              <a:ext cx="222123" cy="122604"/>
            </a:xfrm>
            <a:prstGeom prst="rect">
              <a:avLst/>
            </a:prstGeom>
          </p:spPr>
        </p:pic>
        <p:pic>
          <p:nvPicPr>
            <p:cNvPr id="45" name="object 17">
              <a:extLst>
                <a:ext uri="{FF2B5EF4-FFF2-40B4-BE49-F238E27FC236}">
                  <a16:creationId xmlns:a16="http://schemas.microsoft.com/office/drawing/2014/main" id="{DDE71DBD-582F-8A6E-67CE-71BFA39B0002}"/>
                </a:ext>
              </a:extLst>
            </p:cNvPr>
            <p:cNvPicPr/>
            <p:nvPr/>
          </p:nvPicPr>
          <p:blipFill>
            <a:blip r:embed="rId8" cstate="print"/>
            <a:stretch>
              <a:fillRect/>
            </a:stretch>
          </p:blipFill>
          <p:spPr>
            <a:xfrm>
              <a:off x="11896039" y="10085545"/>
              <a:ext cx="181278" cy="266216"/>
            </a:xfrm>
            <a:prstGeom prst="rect">
              <a:avLst/>
            </a:prstGeom>
          </p:spPr>
        </p:pic>
        <p:sp>
          <p:nvSpPr>
            <p:cNvPr id="46" name="object 18">
              <a:extLst>
                <a:ext uri="{FF2B5EF4-FFF2-40B4-BE49-F238E27FC236}">
                  <a16:creationId xmlns:a16="http://schemas.microsoft.com/office/drawing/2014/main" id="{20B2E3DA-2326-04F0-0157-65F5876D047B}"/>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7" name="object 19">
              <a:extLst>
                <a:ext uri="{FF2B5EF4-FFF2-40B4-BE49-F238E27FC236}">
                  <a16:creationId xmlns:a16="http://schemas.microsoft.com/office/drawing/2014/main" id="{BD825C44-201F-2204-D093-3DDAF1F07021}"/>
                </a:ext>
              </a:extLst>
            </p:cNvPr>
            <p:cNvPicPr/>
            <p:nvPr/>
          </p:nvPicPr>
          <p:blipFill>
            <a:blip r:embed="rId9" cstate="print"/>
            <a:stretch>
              <a:fillRect/>
            </a:stretch>
          </p:blipFill>
          <p:spPr>
            <a:xfrm>
              <a:off x="12294360" y="10247025"/>
              <a:ext cx="101726" cy="103237"/>
            </a:xfrm>
            <a:prstGeom prst="rect">
              <a:avLst/>
            </a:prstGeom>
          </p:spPr>
        </p:pic>
        <p:sp>
          <p:nvSpPr>
            <p:cNvPr id="48" name="object 20">
              <a:extLst>
                <a:ext uri="{FF2B5EF4-FFF2-40B4-BE49-F238E27FC236}">
                  <a16:creationId xmlns:a16="http://schemas.microsoft.com/office/drawing/2014/main" id="{36F99A32-B570-4123-92C0-B96C8084D403}"/>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9" name="object 21">
              <a:extLst>
                <a:ext uri="{FF2B5EF4-FFF2-40B4-BE49-F238E27FC236}">
                  <a16:creationId xmlns:a16="http://schemas.microsoft.com/office/drawing/2014/main" id="{005CE1A9-D187-2C36-947F-CD05F57557B1}"/>
                </a:ext>
              </a:extLst>
            </p:cNvPr>
            <p:cNvPicPr/>
            <p:nvPr/>
          </p:nvPicPr>
          <p:blipFill>
            <a:blip r:embed="rId10" cstate="print"/>
            <a:stretch>
              <a:fillRect/>
            </a:stretch>
          </p:blipFill>
          <p:spPr>
            <a:xfrm>
              <a:off x="12254355" y="10132370"/>
              <a:ext cx="66800" cy="102120"/>
            </a:xfrm>
            <a:prstGeom prst="rect">
              <a:avLst/>
            </a:prstGeom>
          </p:spPr>
        </p:pic>
        <p:pic>
          <p:nvPicPr>
            <p:cNvPr id="50" name="object 22">
              <a:extLst>
                <a:ext uri="{FF2B5EF4-FFF2-40B4-BE49-F238E27FC236}">
                  <a16:creationId xmlns:a16="http://schemas.microsoft.com/office/drawing/2014/main" id="{9FEF59C6-0189-84F2-51E0-6E5C7C6D0E32}"/>
                </a:ext>
              </a:extLst>
            </p:cNvPr>
            <p:cNvPicPr/>
            <p:nvPr/>
          </p:nvPicPr>
          <p:blipFill>
            <a:blip r:embed="rId11" cstate="print"/>
            <a:stretch>
              <a:fillRect/>
            </a:stretch>
          </p:blipFill>
          <p:spPr>
            <a:xfrm>
              <a:off x="11422378" y="10085576"/>
              <a:ext cx="89623" cy="266669"/>
            </a:xfrm>
            <a:prstGeom prst="rect">
              <a:avLst/>
            </a:prstGeom>
          </p:spPr>
        </p:pic>
        <p:pic>
          <p:nvPicPr>
            <p:cNvPr id="51" name="object 23">
              <a:extLst>
                <a:ext uri="{FF2B5EF4-FFF2-40B4-BE49-F238E27FC236}">
                  <a16:creationId xmlns:a16="http://schemas.microsoft.com/office/drawing/2014/main" id="{E7B223AD-4ADE-54AB-1EEA-7B044704DF17}"/>
                </a:ext>
              </a:extLst>
            </p:cNvPr>
            <p:cNvPicPr/>
            <p:nvPr/>
          </p:nvPicPr>
          <p:blipFill>
            <a:blip r:embed="rId12" cstate="print"/>
            <a:stretch>
              <a:fillRect/>
            </a:stretch>
          </p:blipFill>
          <p:spPr>
            <a:xfrm>
              <a:off x="12458382" y="10289800"/>
              <a:ext cx="78612" cy="74117"/>
            </a:xfrm>
            <a:prstGeom prst="rect">
              <a:avLst/>
            </a:prstGeom>
          </p:spPr>
        </p:pic>
        <p:sp>
          <p:nvSpPr>
            <p:cNvPr id="52" name="object 24">
              <a:extLst>
                <a:ext uri="{FF2B5EF4-FFF2-40B4-BE49-F238E27FC236}">
                  <a16:creationId xmlns:a16="http://schemas.microsoft.com/office/drawing/2014/main" id="{A9DDA11E-F9F3-4A82-7989-13E889BCA06C}"/>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3" name="object 25">
              <a:extLst>
                <a:ext uri="{FF2B5EF4-FFF2-40B4-BE49-F238E27FC236}">
                  <a16:creationId xmlns:a16="http://schemas.microsoft.com/office/drawing/2014/main" id="{3395A3AE-0196-86D7-DA37-266D70295EB4}"/>
                </a:ext>
              </a:extLst>
            </p:cNvPr>
            <p:cNvPicPr/>
            <p:nvPr/>
          </p:nvPicPr>
          <p:blipFill>
            <a:blip r:embed="rId13" cstate="print"/>
            <a:stretch>
              <a:fillRect/>
            </a:stretch>
          </p:blipFill>
          <p:spPr>
            <a:xfrm>
              <a:off x="10459211" y="10439135"/>
              <a:ext cx="120128" cy="115801"/>
            </a:xfrm>
            <a:prstGeom prst="rect">
              <a:avLst/>
            </a:prstGeom>
          </p:spPr>
        </p:pic>
        <p:pic>
          <p:nvPicPr>
            <p:cNvPr id="54" name="object 26">
              <a:extLst>
                <a:ext uri="{FF2B5EF4-FFF2-40B4-BE49-F238E27FC236}">
                  <a16:creationId xmlns:a16="http://schemas.microsoft.com/office/drawing/2014/main" id="{8DA1252A-939A-4AFA-CE96-67C6EB450E95}"/>
                </a:ext>
              </a:extLst>
            </p:cNvPr>
            <p:cNvPicPr/>
            <p:nvPr/>
          </p:nvPicPr>
          <p:blipFill>
            <a:blip r:embed="rId14" cstate="print"/>
            <a:stretch>
              <a:fillRect/>
            </a:stretch>
          </p:blipFill>
          <p:spPr>
            <a:xfrm>
              <a:off x="10667998" y="10439135"/>
              <a:ext cx="115550" cy="118848"/>
            </a:xfrm>
            <a:prstGeom prst="rect">
              <a:avLst/>
            </a:prstGeom>
          </p:spPr>
        </p:pic>
        <p:pic>
          <p:nvPicPr>
            <p:cNvPr id="55" name="object 27">
              <a:extLst>
                <a:ext uri="{FF2B5EF4-FFF2-40B4-BE49-F238E27FC236}">
                  <a16:creationId xmlns:a16="http://schemas.microsoft.com/office/drawing/2014/main" id="{F811D7D2-5411-ACEC-351B-B74745324137}"/>
                </a:ext>
              </a:extLst>
            </p:cNvPr>
            <p:cNvPicPr/>
            <p:nvPr/>
          </p:nvPicPr>
          <p:blipFill>
            <a:blip r:embed="rId15" cstate="print"/>
            <a:stretch>
              <a:fillRect/>
            </a:stretch>
          </p:blipFill>
          <p:spPr>
            <a:xfrm>
              <a:off x="10873738" y="10439135"/>
              <a:ext cx="114019" cy="115801"/>
            </a:xfrm>
            <a:prstGeom prst="rect">
              <a:avLst/>
            </a:prstGeom>
          </p:spPr>
        </p:pic>
        <p:pic>
          <p:nvPicPr>
            <p:cNvPr id="56" name="object 28">
              <a:extLst>
                <a:ext uri="{FF2B5EF4-FFF2-40B4-BE49-F238E27FC236}">
                  <a16:creationId xmlns:a16="http://schemas.microsoft.com/office/drawing/2014/main" id="{70A38577-3C10-9D87-2CC9-17D128FEC4A2}"/>
                </a:ext>
              </a:extLst>
            </p:cNvPr>
            <p:cNvPicPr/>
            <p:nvPr/>
          </p:nvPicPr>
          <p:blipFill>
            <a:blip r:embed="rId16" cstate="print"/>
            <a:stretch>
              <a:fillRect/>
            </a:stretch>
          </p:blipFill>
          <p:spPr>
            <a:xfrm>
              <a:off x="11050522" y="10439135"/>
              <a:ext cx="115540" cy="118848"/>
            </a:xfrm>
            <a:prstGeom prst="rect">
              <a:avLst/>
            </a:prstGeom>
          </p:spPr>
        </p:pic>
        <p:pic>
          <p:nvPicPr>
            <p:cNvPr id="57" name="object 29">
              <a:extLst>
                <a:ext uri="{FF2B5EF4-FFF2-40B4-BE49-F238E27FC236}">
                  <a16:creationId xmlns:a16="http://schemas.microsoft.com/office/drawing/2014/main" id="{CDFDB524-ECA0-6777-E008-BB14362F93DD}"/>
                </a:ext>
              </a:extLst>
            </p:cNvPr>
            <p:cNvPicPr/>
            <p:nvPr/>
          </p:nvPicPr>
          <p:blipFill>
            <a:blip r:embed="rId17" cstate="print"/>
            <a:stretch>
              <a:fillRect/>
            </a:stretch>
          </p:blipFill>
          <p:spPr>
            <a:xfrm>
              <a:off x="11256262" y="10439135"/>
              <a:ext cx="114010" cy="115801"/>
            </a:xfrm>
            <a:prstGeom prst="rect">
              <a:avLst/>
            </a:prstGeom>
          </p:spPr>
        </p:pic>
        <p:pic>
          <p:nvPicPr>
            <p:cNvPr id="58" name="object 30">
              <a:extLst>
                <a:ext uri="{FF2B5EF4-FFF2-40B4-BE49-F238E27FC236}">
                  <a16:creationId xmlns:a16="http://schemas.microsoft.com/office/drawing/2014/main" id="{0E476410-73EB-DF2A-0747-88383C843C00}"/>
                </a:ext>
              </a:extLst>
            </p:cNvPr>
            <p:cNvPicPr/>
            <p:nvPr/>
          </p:nvPicPr>
          <p:blipFill>
            <a:blip r:embed="rId18" cstate="print"/>
            <a:stretch>
              <a:fillRect/>
            </a:stretch>
          </p:blipFill>
          <p:spPr>
            <a:xfrm>
              <a:off x="11562586" y="10439135"/>
              <a:ext cx="78953" cy="117325"/>
            </a:xfrm>
            <a:prstGeom prst="rect">
              <a:avLst/>
            </a:prstGeom>
          </p:spPr>
        </p:pic>
        <p:sp>
          <p:nvSpPr>
            <p:cNvPr id="59" name="object 31">
              <a:extLst>
                <a:ext uri="{FF2B5EF4-FFF2-40B4-BE49-F238E27FC236}">
                  <a16:creationId xmlns:a16="http://schemas.microsoft.com/office/drawing/2014/main" id="{7BABD1A5-808A-4153-33A6-671D99037D21}"/>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0" name="object 32">
              <a:extLst>
                <a:ext uri="{FF2B5EF4-FFF2-40B4-BE49-F238E27FC236}">
                  <a16:creationId xmlns:a16="http://schemas.microsoft.com/office/drawing/2014/main" id="{EC8F3357-936F-4F05-1EC9-A8BD12635DC2}"/>
                </a:ext>
              </a:extLst>
            </p:cNvPr>
            <p:cNvPicPr/>
            <p:nvPr/>
          </p:nvPicPr>
          <p:blipFill>
            <a:blip r:embed="rId19" cstate="print"/>
            <a:stretch>
              <a:fillRect/>
            </a:stretch>
          </p:blipFill>
          <p:spPr>
            <a:xfrm>
              <a:off x="11934442" y="10439135"/>
              <a:ext cx="117042" cy="115801"/>
            </a:xfrm>
            <a:prstGeom prst="rect">
              <a:avLst/>
            </a:prstGeom>
          </p:spPr>
        </p:pic>
        <p:pic>
          <p:nvPicPr>
            <p:cNvPr id="61" name="object 33">
              <a:extLst>
                <a:ext uri="{FF2B5EF4-FFF2-40B4-BE49-F238E27FC236}">
                  <a16:creationId xmlns:a16="http://schemas.microsoft.com/office/drawing/2014/main" id="{1A87D727-5B52-A7FA-CB5D-B8F0E43C5AA4}"/>
                </a:ext>
              </a:extLst>
            </p:cNvPr>
            <p:cNvPicPr/>
            <p:nvPr/>
          </p:nvPicPr>
          <p:blipFill>
            <a:blip r:embed="rId20" cstate="print"/>
            <a:stretch>
              <a:fillRect/>
            </a:stretch>
          </p:blipFill>
          <p:spPr>
            <a:xfrm>
              <a:off x="12118847" y="10436087"/>
              <a:ext cx="121609" cy="121897"/>
            </a:xfrm>
            <a:prstGeom prst="rect">
              <a:avLst/>
            </a:prstGeom>
          </p:spPr>
        </p:pic>
        <p:sp>
          <p:nvSpPr>
            <p:cNvPr id="62" name="object 34">
              <a:extLst>
                <a:ext uri="{FF2B5EF4-FFF2-40B4-BE49-F238E27FC236}">
                  <a16:creationId xmlns:a16="http://schemas.microsoft.com/office/drawing/2014/main" id="{A700F714-1FCD-E50E-D64B-C52A1BFCFE26}"/>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3" name="object 35">
              <a:extLst>
                <a:ext uri="{FF2B5EF4-FFF2-40B4-BE49-F238E27FC236}">
                  <a16:creationId xmlns:a16="http://schemas.microsoft.com/office/drawing/2014/main" id="{C94014A1-47E4-FDDA-C0AF-AA3A50C5E11D}"/>
                </a:ext>
              </a:extLst>
            </p:cNvPr>
            <p:cNvPicPr/>
            <p:nvPr/>
          </p:nvPicPr>
          <p:blipFill>
            <a:blip r:embed="rId21" cstate="print"/>
            <a:stretch>
              <a:fillRect/>
            </a:stretch>
          </p:blipFill>
          <p:spPr>
            <a:xfrm>
              <a:off x="12483083" y="10439135"/>
              <a:ext cx="115505" cy="118848"/>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object 3"/>
          <p:cNvSpPr txBox="1"/>
          <p:nvPr/>
        </p:nvSpPr>
        <p:spPr>
          <a:xfrm>
            <a:off x="9253585" y="2499155"/>
            <a:ext cx="10356324" cy="2228815"/>
          </a:xfrm>
          <a:prstGeom prst="rect">
            <a:avLst/>
          </a:prstGeom>
        </p:spPr>
        <p:txBody>
          <a:bodyPr vert="horz" wrap="square" lIns="0" tIns="12700" rIns="0" bIns="0" rtlCol="0">
            <a:spAutoFit/>
          </a:bodyPr>
          <a:lstStyle/>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Ø"/>
            </a:pPr>
            <a:r>
              <a:rPr lang="en-GB"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If the parties apply for mediation before the matter is brought before the court, there is no time frame or statutory period within which the mediation must be concluded, except in the case of mandatory mediation. </a:t>
            </a:r>
            <a:br>
              <a:rPr lang="en-GB"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b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bject 8"/>
          <p:cNvSpPr txBox="1">
            <a:spLocks noGrp="1"/>
          </p:cNvSpPr>
          <p:nvPr>
            <p:ph type="title"/>
          </p:nvPr>
        </p:nvSpPr>
        <p:spPr>
          <a:xfrm>
            <a:off x="10310978" y="992469"/>
            <a:ext cx="7132472" cy="625171"/>
          </a:xfrm>
          <a:prstGeom prst="rect">
            <a:avLst/>
          </a:prstGeom>
        </p:spPr>
        <p:txBody>
          <a:bodyPr vert="horz" wrap="square" lIns="0" tIns="9525" rIns="0" bIns="0" rtlCol="0">
            <a:spAutoFit/>
          </a:bodyPr>
          <a:lstStyle/>
          <a:p>
            <a:pPr marL="12700">
              <a:spcBef>
                <a:spcPts val="100"/>
              </a:spcBef>
            </a:pPr>
            <a:r>
              <a:rPr lang="en-GB" sz="4000" b="1" kern="0" spc="-425"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Time Frame For Mediators</a:t>
            </a:r>
            <a:endParaRPr lang="en-GB" sz="4000" b="1" kern="0" dirty="0">
              <a:solidFill>
                <a:sysClr val="windowText" lastClr="000000"/>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p:nvPr/>
        </p:nvSpPr>
        <p:spPr>
          <a:xfrm rot="21232676">
            <a:off x="8492170" y="5559337"/>
            <a:ext cx="11547832" cy="5660727"/>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a:p>
        </p:txBody>
      </p:sp>
      <p:sp>
        <p:nvSpPr>
          <p:cNvPr id="37" name="object 37"/>
          <p:cNvSpPr/>
          <p:nvPr/>
        </p:nvSpPr>
        <p:spPr>
          <a:xfrm rot="21013466">
            <a:off x="16529299" y="-275429"/>
            <a:ext cx="3402169"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a:p>
        </p:txBody>
      </p:sp>
      <p:sp>
        <p:nvSpPr>
          <p:cNvPr id="2" name="Freeform 2">
            <a:extLst>
              <a:ext uri="{FF2B5EF4-FFF2-40B4-BE49-F238E27FC236}">
                <a16:creationId xmlns:a16="http://schemas.microsoft.com/office/drawing/2014/main" id="{CF05A505-53CA-D0EB-9FC1-354B743FD0F1}"/>
              </a:ext>
            </a:extLst>
          </p:cNvPr>
          <p:cNvSpPr/>
          <p:nvPr/>
        </p:nvSpPr>
        <p:spPr>
          <a:xfrm>
            <a:off x="0" y="0"/>
            <a:ext cx="8623419" cy="11315700"/>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txBody>
          <a:bodyPr/>
          <a:lstStyle/>
          <a:p>
            <a:endParaRPr lang="en-US"/>
          </a:p>
        </p:txBody>
      </p:sp>
      <p:grpSp>
        <p:nvGrpSpPr>
          <p:cNvPr id="4" name="Group 3">
            <a:extLst>
              <a:ext uri="{FF2B5EF4-FFF2-40B4-BE49-F238E27FC236}">
                <a16:creationId xmlns:a16="http://schemas.microsoft.com/office/drawing/2014/main" id="{3425D358-3B0A-3ACA-66DA-013B1C021773}"/>
              </a:ext>
            </a:extLst>
          </p:cNvPr>
          <p:cNvGrpSpPr/>
          <p:nvPr/>
        </p:nvGrpSpPr>
        <p:grpSpPr>
          <a:xfrm>
            <a:off x="8794893" y="9838989"/>
            <a:ext cx="3648138" cy="1476711"/>
            <a:chOff x="8950450" y="9581146"/>
            <a:chExt cx="3648138" cy="1476711"/>
          </a:xfrm>
        </p:grpSpPr>
        <p:pic>
          <p:nvPicPr>
            <p:cNvPr id="5" name="object 10">
              <a:extLst>
                <a:ext uri="{FF2B5EF4-FFF2-40B4-BE49-F238E27FC236}">
                  <a16:creationId xmlns:a16="http://schemas.microsoft.com/office/drawing/2014/main" id="{598C40DD-F769-38B9-8373-914BC8F5F1A0}"/>
                </a:ext>
              </a:extLst>
            </p:cNvPr>
            <p:cNvPicPr/>
            <p:nvPr/>
          </p:nvPicPr>
          <p:blipFill>
            <a:blip r:embed="rId3" cstate="print"/>
            <a:stretch>
              <a:fillRect/>
            </a:stretch>
          </p:blipFill>
          <p:spPr>
            <a:xfrm>
              <a:off x="8950450" y="9581146"/>
              <a:ext cx="1258564" cy="1476711"/>
            </a:xfrm>
            <a:prstGeom prst="rect">
              <a:avLst/>
            </a:prstGeom>
          </p:spPr>
        </p:pic>
        <p:sp>
          <p:nvSpPr>
            <p:cNvPr id="6" name="object 11">
              <a:extLst>
                <a:ext uri="{FF2B5EF4-FFF2-40B4-BE49-F238E27FC236}">
                  <a16:creationId xmlns:a16="http://schemas.microsoft.com/office/drawing/2014/main" id="{0456FDB4-925E-4B23-3452-4315A1CEF485}"/>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a:p>
          </p:txBody>
        </p:sp>
        <p:pic>
          <p:nvPicPr>
            <p:cNvPr id="7" name="object 12">
              <a:extLst>
                <a:ext uri="{FF2B5EF4-FFF2-40B4-BE49-F238E27FC236}">
                  <a16:creationId xmlns:a16="http://schemas.microsoft.com/office/drawing/2014/main" id="{71F33771-F13C-13C5-BBFB-3227FFEB8C95}"/>
                </a:ext>
              </a:extLst>
            </p:cNvPr>
            <p:cNvPicPr/>
            <p:nvPr/>
          </p:nvPicPr>
          <p:blipFill>
            <a:blip r:embed="rId4" cstate="print"/>
            <a:stretch>
              <a:fillRect/>
            </a:stretch>
          </p:blipFill>
          <p:spPr>
            <a:xfrm>
              <a:off x="10618087" y="10219187"/>
              <a:ext cx="101344" cy="121043"/>
            </a:xfrm>
            <a:prstGeom prst="rect">
              <a:avLst/>
            </a:prstGeom>
          </p:spPr>
        </p:pic>
        <p:sp>
          <p:nvSpPr>
            <p:cNvPr id="9" name="object 13">
              <a:extLst>
                <a:ext uri="{FF2B5EF4-FFF2-40B4-BE49-F238E27FC236}">
                  <a16:creationId xmlns:a16="http://schemas.microsoft.com/office/drawing/2014/main" id="{3AE77EDE-803A-11DA-47D4-1BF1613C9545}"/>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a:p>
          </p:txBody>
        </p:sp>
        <p:pic>
          <p:nvPicPr>
            <p:cNvPr id="10" name="object 14">
              <a:extLst>
                <a:ext uri="{FF2B5EF4-FFF2-40B4-BE49-F238E27FC236}">
                  <a16:creationId xmlns:a16="http://schemas.microsoft.com/office/drawing/2014/main" id="{1B396D39-C938-38EB-1C79-FDE23C5B8E06}"/>
                </a:ext>
              </a:extLst>
            </p:cNvPr>
            <p:cNvPicPr/>
            <p:nvPr/>
          </p:nvPicPr>
          <p:blipFill>
            <a:blip r:embed="rId5" cstate="print"/>
            <a:stretch>
              <a:fillRect/>
            </a:stretch>
          </p:blipFill>
          <p:spPr>
            <a:xfrm>
              <a:off x="11602845" y="10214488"/>
              <a:ext cx="253745" cy="135978"/>
            </a:xfrm>
            <a:prstGeom prst="rect">
              <a:avLst/>
            </a:prstGeom>
          </p:spPr>
        </p:pic>
        <p:sp>
          <p:nvSpPr>
            <p:cNvPr id="11" name="object 15">
              <a:extLst>
                <a:ext uri="{FF2B5EF4-FFF2-40B4-BE49-F238E27FC236}">
                  <a16:creationId xmlns:a16="http://schemas.microsoft.com/office/drawing/2014/main" id="{C9238F25-DCE2-70CD-28E4-B545A112CC95}"/>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a:p>
          </p:txBody>
        </p:sp>
        <p:pic>
          <p:nvPicPr>
            <p:cNvPr id="12" name="object 16">
              <a:extLst>
                <a:ext uri="{FF2B5EF4-FFF2-40B4-BE49-F238E27FC236}">
                  <a16:creationId xmlns:a16="http://schemas.microsoft.com/office/drawing/2014/main" id="{96338099-716B-960A-8D16-907A8D4AB686}"/>
                </a:ext>
              </a:extLst>
            </p:cNvPr>
            <p:cNvPicPr/>
            <p:nvPr/>
          </p:nvPicPr>
          <p:blipFill>
            <a:blip r:embed="rId6" cstate="print"/>
            <a:stretch>
              <a:fillRect/>
            </a:stretch>
          </p:blipFill>
          <p:spPr>
            <a:xfrm>
              <a:off x="11597638" y="10085545"/>
              <a:ext cx="222123" cy="122604"/>
            </a:xfrm>
            <a:prstGeom prst="rect">
              <a:avLst/>
            </a:prstGeom>
          </p:spPr>
        </p:pic>
        <p:pic>
          <p:nvPicPr>
            <p:cNvPr id="13" name="object 17">
              <a:extLst>
                <a:ext uri="{FF2B5EF4-FFF2-40B4-BE49-F238E27FC236}">
                  <a16:creationId xmlns:a16="http://schemas.microsoft.com/office/drawing/2014/main" id="{8BDEFCA7-63A9-DA14-CD8F-EF154D9978CF}"/>
                </a:ext>
              </a:extLst>
            </p:cNvPr>
            <p:cNvPicPr/>
            <p:nvPr/>
          </p:nvPicPr>
          <p:blipFill>
            <a:blip r:embed="rId7" cstate="print"/>
            <a:stretch>
              <a:fillRect/>
            </a:stretch>
          </p:blipFill>
          <p:spPr>
            <a:xfrm>
              <a:off x="11896039" y="10085545"/>
              <a:ext cx="181278" cy="266216"/>
            </a:xfrm>
            <a:prstGeom prst="rect">
              <a:avLst/>
            </a:prstGeom>
          </p:spPr>
        </p:pic>
        <p:sp>
          <p:nvSpPr>
            <p:cNvPr id="14" name="object 18">
              <a:extLst>
                <a:ext uri="{FF2B5EF4-FFF2-40B4-BE49-F238E27FC236}">
                  <a16:creationId xmlns:a16="http://schemas.microsoft.com/office/drawing/2014/main" id="{74D80F9A-1C15-98A6-F097-17B5661A3EC5}"/>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a:p>
          </p:txBody>
        </p:sp>
        <p:pic>
          <p:nvPicPr>
            <p:cNvPr id="15" name="object 19">
              <a:extLst>
                <a:ext uri="{FF2B5EF4-FFF2-40B4-BE49-F238E27FC236}">
                  <a16:creationId xmlns:a16="http://schemas.microsoft.com/office/drawing/2014/main" id="{B8B4390D-624C-24C5-5502-C2EF3CE100DA}"/>
                </a:ext>
              </a:extLst>
            </p:cNvPr>
            <p:cNvPicPr/>
            <p:nvPr/>
          </p:nvPicPr>
          <p:blipFill>
            <a:blip r:embed="rId8" cstate="print"/>
            <a:stretch>
              <a:fillRect/>
            </a:stretch>
          </p:blipFill>
          <p:spPr>
            <a:xfrm>
              <a:off x="12294360" y="10247025"/>
              <a:ext cx="101726" cy="103237"/>
            </a:xfrm>
            <a:prstGeom prst="rect">
              <a:avLst/>
            </a:prstGeom>
          </p:spPr>
        </p:pic>
        <p:sp>
          <p:nvSpPr>
            <p:cNvPr id="16" name="object 20">
              <a:extLst>
                <a:ext uri="{FF2B5EF4-FFF2-40B4-BE49-F238E27FC236}">
                  <a16:creationId xmlns:a16="http://schemas.microsoft.com/office/drawing/2014/main" id="{533D22AE-84C9-E2D8-64DC-921A9D9E990D}"/>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a:p>
          </p:txBody>
        </p:sp>
        <p:pic>
          <p:nvPicPr>
            <p:cNvPr id="17" name="object 21">
              <a:extLst>
                <a:ext uri="{FF2B5EF4-FFF2-40B4-BE49-F238E27FC236}">
                  <a16:creationId xmlns:a16="http://schemas.microsoft.com/office/drawing/2014/main" id="{7A2833A1-0E7C-6CB5-2A7E-47DBF3CEFC1A}"/>
                </a:ext>
              </a:extLst>
            </p:cNvPr>
            <p:cNvPicPr/>
            <p:nvPr/>
          </p:nvPicPr>
          <p:blipFill>
            <a:blip r:embed="rId9" cstate="print"/>
            <a:stretch>
              <a:fillRect/>
            </a:stretch>
          </p:blipFill>
          <p:spPr>
            <a:xfrm>
              <a:off x="12254355" y="10132370"/>
              <a:ext cx="66800" cy="102120"/>
            </a:xfrm>
            <a:prstGeom prst="rect">
              <a:avLst/>
            </a:prstGeom>
          </p:spPr>
        </p:pic>
        <p:pic>
          <p:nvPicPr>
            <p:cNvPr id="18" name="object 22">
              <a:extLst>
                <a:ext uri="{FF2B5EF4-FFF2-40B4-BE49-F238E27FC236}">
                  <a16:creationId xmlns:a16="http://schemas.microsoft.com/office/drawing/2014/main" id="{046C0C81-479A-7476-AB4E-C92949B7525D}"/>
                </a:ext>
              </a:extLst>
            </p:cNvPr>
            <p:cNvPicPr/>
            <p:nvPr/>
          </p:nvPicPr>
          <p:blipFill>
            <a:blip r:embed="rId10" cstate="print"/>
            <a:stretch>
              <a:fillRect/>
            </a:stretch>
          </p:blipFill>
          <p:spPr>
            <a:xfrm>
              <a:off x="11422378" y="10085576"/>
              <a:ext cx="89623" cy="266669"/>
            </a:xfrm>
            <a:prstGeom prst="rect">
              <a:avLst/>
            </a:prstGeom>
          </p:spPr>
        </p:pic>
        <p:pic>
          <p:nvPicPr>
            <p:cNvPr id="19" name="object 23">
              <a:extLst>
                <a:ext uri="{FF2B5EF4-FFF2-40B4-BE49-F238E27FC236}">
                  <a16:creationId xmlns:a16="http://schemas.microsoft.com/office/drawing/2014/main" id="{A1E9390E-A0B8-D422-63F2-E4D3F15F59BA}"/>
                </a:ext>
              </a:extLst>
            </p:cNvPr>
            <p:cNvPicPr/>
            <p:nvPr/>
          </p:nvPicPr>
          <p:blipFill>
            <a:blip r:embed="rId11" cstate="print"/>
            <a:stretch>
              <a:fillRect/>
            </a:stretch>
          </p:blipFill>
          <p:spPr>
            <a:xfrm>
              <a:off x="12458382" y="10289800"/>
              <a:ext cx="78612" cy="74117"/>
            </a:xfrm>
            <a:prstGeom prst="rect">
              <a:avLst/>
            </a:prstGeom>
          </p:spPr>
        </p:pic>
        <p:sp>
          <p:nvSpPr>
            <p:cNvPr id="20" name="object 24">
              <a:extLst>
                <a:ext uri="{FF2B5EF4-FFF2-40B4-BE49-F238E27FC236}">
                  <a16:creationId xmlns:a16="http://schemas.microsoft.com/office/drawing/2014/main" id="{12779D1D-E53F-8E24-7040-748A7969095F}"/>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a:p>
          </p:txBody>
        </p:sp>
        <p:pic>
          <p:nvPicPr>
            <p:cNvPr id="21" name="object 25">
              <a:extLst>
                <a:ext uri="{FF2B5EF4-FFF2-40B4-BE49-F238E27FC236}">
                  <a16:creationId xmlns:a16="http://schemas.microsoft.com/office/drawing/2014/main" id="{E0123B41-1A48-20B8-900C-B18FD062BD9C}"/>
                </a:ext>
              </a:extLst>
            </p:cNvPr>
            <p:cNvPicPr/>
            <p:nvPr/>
          </p:nvPicPr>
          <p:blipFill>
            <a:blip r:embed="rId12" cstate="print"/>
            <a:stretch>
              <a:fillRect/>
            </a:stretch>
          </p:blipFill>
          <p:spPr>
            <a:xfrm>
              <a:off x="10459211" y="10439135"/>
              <a:ext cx="120128" cy="115801"/>
            </a:xfrm>
            <a:prstGeom prst="rect">
              <a:avLst/>
            </a:prstGeom>
          </p:spPr>
        </p:pic>
        <p:pic>
          <p:nvPicPr>
            <p:cNvPr id="22" name="object 26">
              <a:extLst>
                <a:ext uri="{FF2B5EF4-FFF2-40B4-BE49-F238E27FC236}">
                  <a16:creationId xmlns:a16="http://schemas.microsoft.com/office/drawing/2014/main" id="{69137691-5A93-E215-D60D-D6E675BB99EB}"/>
                </a:ext>
              </a:extLst>
            </p:cNvPr>
            <p:cNvPicPr/>
            <p:nvPr/>
          </p:nvPicPr>
          <p:blipFill>
            <a:blip r:embed="rId13" cstate="print"/>
            <a:stretch>
              <a:fillRect/>
            </a:stretch>
          </p:blipFill>
          <p:spPr>
            <a:xfrm>
              <a:off x="10667998" y="10439135"/>
              <a:ext cx="115550" cy="118848"/>
            </a:xfrm>
            <a:prstGeom prst="rect">
              <a:avLst/>
            </a:prstGeom>
          </p:spPr>
        </p:pic>
        <p:pic>
          <p:nvPicPr>
            <p:cNvPr id="23" name="object 27">
              <a:extLst>
                <a:ext uri="{FF2B5EF4-FFF2-40B4-BE49-F238E27FC236}">
                  <a16:creationId xmlns:a16="http://schemas.microsoft.com/office/drawing/2014/main" id="{CF4D1875-FC9C-85B0-DAFF-69FD9BA2F7F4}"/>
                </a:ext>
              </a:extLst>
            </p:cNvPr>
            <p:cNvPicPr/>
            <p:nvPr/>
          </p:nvPicPr>
          <p:blipFill>
            <a:blip r:embed="rId14" cstate="print"/>
            <a:stretch>
              <a:fillRect/>
            </a:stretch>
          </p:blipFill>
          <p:spPr>
            <a:xfrm>
              <a:off x="10873738" y="10439135"/>
              <a:ext cx="114019" cy="115801"/>
            </a:xfrm>
            <a:prstGeom prst="rect">
              <a:avLst/>
            </a:prstGeom>
          </p:spPr>
        </p:pic>
        <p:pic>
          <p:nvPicPr>
            <p:cNvPr id="24" name="object 28">
              <a:extLst>
                <a:ext uri="{FF2B5EF4-FFF2-40B4-BE49-F238E27FC236}">
                  <a16:creationId xmlns:a16="http://schemas.microsoft.com/office/drawing/2014/main" id="{8F57770F-370B-A74D-205C-68322BD92C70}"/>
                </a:ext>
              </a:extLst>
            </p:cNvPr>
            <p:cNvPicPr/>
            <p:nvPr/>
          </p:nvPicPr>
          <p:blipFill>
            <a:blip r:embed="rId15" cstate="print"/>
            <a:stretch>
              <a:fillRect/>
            </a:stretch>
          </p:blipFill>
          <p:spPr>
            <a:xfrm>
              <a:off x="11050522" y="10439135"/>
              <a:ext cx="115540" cy="118848"/>
            </a:xfrm>
            <a:prstGeom prst="rect">
              <a:avLst/>
            </a:prstGeom>
          </p:spPr>
        </p:pic>
        <p:pic>
          <p:nvPicPr>
            <p:cNvPr id="25" name="object 29">
              <a:extLst>
                <a:ext uri="{FF2B5EF4-FFF2-40B4-BE49-F238E27FC236}">
                  <a16:creationId xmlns:a16="http://schemas.microsoft.com/office/drawing/2014/main" id="{8043DED6-62CB-6906-E2D8-2DD9C0C4A60B}"/>
                </a:ext>
              </a:extLst>
            </p:cNvPr>
            <p:cNvPicPr/>
            <p:nvPr/>
          </p:nvPicPr>
          <p:blipFill>
            <a:blip r:embed="rId16" cstate="print"/>
            <a:stretch>
              <a:fillRect/>
            </a:stretch>
          </p:blipFill>
          <p:spPr>
            <a:xfrm>
              <a:off x="11256262" y="10439135"/>
              <a:ext cx="114010" cy="115801"/>
            </a:xfrm>
            <a:prstGeom prst="rect">
              <a:avLst/>
            </a:prstGeom>
          </p:spPr>
        </p:pic>
        <p:pic>
          <p:nvPicPr>
            <p:cNvPr id="26" name="object 30">
              <a:extLst>
                <a:ext uri="{FF2B5EF4-FFF2-40B4-BE49-F238E27FC236}">
                  <a16:creationId xmlns:a16="http://schemas.microsoft.com/office/drawing/2014/main" id="{4F483E07-38C4-0746-CB46-67E299A965DA}"/>
                </a:ext>
              </a:extLst>
            </p:cNvPr>
            <p:cNvPicPr/>
            <p:nvPr/>
          </p:nvPicPr>
          <p:blipFill>
            <a:blip r:embed="rId17" cstate="print"/>
            <a:stretch>
              <a:fillRect/>
            </a:stretch>
          </p:blipFill>
          <p:spPr>
            <a:xfrm>
              <a:off x="11562586" y="10439135"/>
              <a:ext cx="78953" cy="117325"/>
            </a:xfrm>
            <a:prstGeom prst="rect">
              <a:avLst/>
            </a:prstGeom>
          </p:spPr>
        </p:pic>
        <p:sp>
          <p:nvSpPr>
            <p:cNvPr id="27" name="object 31">
              <a:extLst>
                <a:ext uri="{FF2B5EF4-FFF2-40B4-BE49-F238E27FC236}">
                  <a16:creationId xmlns:a16="http://schemas.microsoft.com/office/drawing/2014/main" id="{EF5428C6-2617-86A1-56CB-6C5524C4A10A}"/>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a:p>
          </p:txBody>
        </p:sp>
        <p:pic>
          <p:nvPicPr>
            <p:cNvPr id="28" name="object 32">
              <a:extLst>
                <a:ext uri="{FF2B5EF4-FFF2-40B4-BE49-F238E27FC236}">
                  <a16:creationId xmlns:a16="http://schemas.microsoft.com/office/drawing/2014/main" id="{007BB36B-573A-9E9E-CD96-D1E541661E1F}"/>
                </a:ext>
              </a:extLst>
            </p:cNvPr>
            <p:cNvPicPr/>
            <p:nvPr/>
          </p:nvPicPr>
          <p:blipFill>
            <a:blip r:embed="rId18" cstate="print"/>
            <a:stretch>
              <a:fillRect/>
            </a:stretch>
          </p:blipFill>
          <p:spPr>
            <a:xfrm>
              <a:off x="11934442" y="10439135"/>
              <a:ext cx="117042" cy="115801"/>
            </a:xfrm>
            <a:prstGeom prst="rect">
              <a:avLst/>
            </a:prstGeom>
          </p:spPr>
        </p:pic>
        <p:pic>
          <p:nvPicPr>
            <p:cNvPr id="29" name="object 33">
              <a:extLst>
                <a:ext uri="{FF2B5EF4-FFF2-40B4-BE49-F238E27FC236}">
                  <a16:creationId xmlns:a16="http://schemas.microsoft.com/office/drawing/2014/main" id="{D39F1781-764F-96A9-B940-CFC899698C52}"/>
                </a:ext>
              </a:extLst>
            </p:cNvPr>
            <p:cNvPicPr/>
            <p:nvPr/>
          </p:nvPicPr>
          <p:blipFill>
            <a:blip r:embed="rId19" cstate="print"/>
            <a:stretch>
              <a:fillRect/>
            </a:stretch>
          </p:blipFill>
          <p:spPr>
            <a:xfrm>
              <a:off x="12118847" y="10436087"/>
              <a:ext cx="121609" cy="121897"/>
            </a:xfrm>
            <a:prstGeom prst="rect">
              <a:avLst/>
            </a:prstGeom>
          </p:spPr>
        </p:pic>
        <p:sp>
          <p:nvSpPr>
            <p:cNvPr id="30" name="object 34">
              <a:extLst>
                <a:ext uri="{FF2B5EF4-FFF2-40B4-BE49-F238E27FC236}">
                  <a16:creationId xmlns:a16="http://schemas.microsoft.com/office/drawing/2014/main" id="{09291923-DC0E-23F7-0B46-E0333EF9E349}"/>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a:p>
          </p:txBody>
        </p:sp>
        <p:pic>
          <p:nvPicPr>
            <p:cNvPr id="31" name="object 35">
              <a:extLst>
                <a:ext uri="{FF2B5EF4-FFF2-40B4-BE49-F238E27FC236}">
                  <a16:creationId xmlns:a16="http://schemas.microsoft.com/office/drawing/2014/main" id="{FAB30B4E-50B8-2765-869D-13040D4B0C70}"/>
                </a:ext>
              </a:extLst>
            </p:cNvPr>
            <p:cNvPicPr/>
            <p:nvPr/>
          </p:nvPicPr>
          <p:blipFill>
            <a:blip r:embed="rId20" cstate="print"/>
            <a:stretch>
              <a:fillRect/>
            </a:stretch>
          </p:blipFill>
          <p:spPr>
            <a:xfrm>
              <a:off x="12483083" y="10439135"/>
              <a:ext cx="115505" cy="118848"/>
            </a:xfrm>
            <a:prstGeom prst="rect">
              <a:avLst/>
            </a:prstGeom>
          </p:spPr>
        </p:pic>
      </p:grpSp>
      <p:sp>
        <p:nvSpPr>
          <p:cNvPr id="33" name="TextBox 32">
            <a:extLst>
              <a:ext uri="{FF2B5EF4-FFF2-40B4-BE49-F238E27FC236}">
                <a16:creationId xmlns:a16="http://schemas.microsoft.com/office/drawing/2014/main" id="{8019BDFA-F3CD-292E-2DB2-5B4C513B4B11}"/>
              </a:ext>
            </a:extLst>
          </p:cNvPr>
          <p:cNvSpPr txBox="1"/>
          <p:nvPr/>
        </p:nvSpPr>
        <p:spPr>
          <a:xfrm>
            <a:off x="9671050" y="4740505"/>
            <a:ext cx="10106526" cy="3416320"/>
          </a:xfrm>
          <a:prstGeom prst="rect">
            <a:avLst/>
          </a:prstGeom>
          <a:noFill/>
        </p:spPr>
        <p:txBody>
          <a:bodyPr wrap="square">
            <a:spAutoFit/>
          </a:bodyPr>
          <a:lstStyle/>
          <a:p>
            <a:pPr>
              <a:lnSpc>
                <a:spcPct val="100000"/>
              </a:lnSpc>
              <a:spcBef>
                <a:spcPts val="5"/>
              </a:spcBef>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GB"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Commercial disputes: </a:t>
            </a:r>
          </a:p>
          <a:p>
            <a:endParaRPr lang="en-GB"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GB"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“mediation must be concluded within </a:t>
            </a:r>
            <a:r>
              <a:rPr lang="en-GB" sz="2400" b="1" i="1" u="sng"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six weeks </a:t>
            </a:r>
            <a:r>
              <a:rPr lang="en-GB"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starting from the appointment of the mediator. </a:t>
            </a:r>
          </a:p>
          <a:p>
            <a:endParaRPr lang="en-GB"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GB"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This period may be extended for a maximum of two weeks, if necessary (under special circumstances), at the discretion of the mediator” (</a:t>
            </a:r>
            <a:r>
              <a:rPr lang="en-GB" sz="2400" b="1"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Article 5/A, paragraph 2, TCC</a:t>
            </a:r>
            <a:r>
              <a:rPr lang="en-GB" sz="2400"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en-US" sz="24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7548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122" y="3572"/>
            <a:ext cx="20518223" cy="11308556"/>
          </a:xfrm>
          <a:custGeom>
            <a:avLst/>
            <a:gdLst/>
            <a:ahLst/>
            <a:cxnLst/>
            <a:rect l="l" t="t" r="r" b="b"/>
            <a:pathLst>
              <a:path w="18664713" h="10287000">
                <a:moveTo>
                  <a:pt x="0" y="0"/>
                </a:moveTo>
                <a:lnTo>
                  <a:pt x="18664713" y="0"/>
                </a:lnTo>
                <a:lnTo>
                  <a:pt x="18664713" y="10287000"/>
                </a:lnTo>
                <a:lnTo>
                  <a:pt x="0" y="10287000"/>
                </a:lnTo>
                <a:lnTo>
                  <a:pt x="0" y="0"/>
                </a:lnTo>
                <a:close/>
              </a:path>
            </a:pathLst>
          </a:custGeom>
          <a:blipFill>
            <a:blip r:embed="rId3">
              <a:grayscl/>
            </a:blip>
            <a:stretch>
              <a:fillRect t="-1029" b="-1029"/>
            </a:stretch>
          </a:blipFill>
        </p:spPr>
        <p:txBody>
          <a:bodyPr/>
          <a:lstStyle/>
          <a:p>
            <a:endParaRPr lang="en-US"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3"/>
          <p:cNvGrpSpPr/>
          <p:nvPr/>
        </p:nvGrpSpPr>
        <p:grpSpPr>
          <a:xfrm>
            <a:off x="1492101" y="1134428"/>
            <a:ext cx="17140107" cy="9046845"/>
            <a:chOff x="0" y="0"/>
            <a:chExt cx="4106471" cy="2167467"/>
          </a:xfrm>
        </p:grpSpPr>
        <p:sp>
          <p:nvSpPr>
            <p:cNvPr id="4" name="Freeform 4"/>
            <p:cNvSpPr/>
            <p:nvPr/>
          </p:nvSpPr>
          <p:spPr>
            <a:xfrm>
              <a:off x="0" y="0"/>
              <a:ext cx="4106471"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0000"/>
              </a:srgbClr>
            </a:solid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5" name="TextBox 5"/>
            <p:cNvSpPr txBox="1"/>
            <p:nvPr/>
          </p:nvSpPr>
          <p:spPr>
            <a:xfrm>
              <a:off x="0" y="-19050"/>
              <a:ext cx="4106471" cy="2186517"/>
            </a:xfrm>
            <a:prstGeom prst="rect">
              <a:avLst/>
            </a:prstGeom>
          </p:spPr>
          <p:txBody>
            <a:bodyPr lIns="55845" tIns="55845" rIns="55845" bIns="55845" rtlCol="0" anchor="ctr"/>
            <a:lstStyle/>
            <a:p>
              <a:pPr algn="ctr">
                <a:lnSpc>
                  <a:spcPts val="3143"/>
                </a:lnSpc>
              </a:pPr>
              <a:endParaRPr sz="1600">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Group 6"/>
          <p:cNvGrpSpPr/>
          <p:nvPr/>
        </p:nvGrpSpPr>
        <p:grpSpPr>
          <a:xfrm>
            <a:off x="2743772" y="3965032"/>
            <a:ext cx="3392567" cy="5259117"/>
            <a:chOff x="0" y="0"/>
            <a:chExt cx="812800" cy="1259993"/>
          </a:xfrm>
        </p:grpSpPr>
        <p:sp>
          <p:nvSpPr>
            <p:cNvPr id="7" name="Freeform 7"/>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8" name="TextBox 8"/>
            <p:cNvSpPr txBox="1"/>
            <p:nvPr/>
          </p:nvSpPr>
          <p:spPr>
            <a:xfrm>
              <a:off x="0" y="-19050"/>
              <a:ext cx="812800" cy="1279043"/>
            </a:xfrm>
            <a:prstGeom prst="rect">
              <a:avLst/>
            </a:prstGeom>
          </p:spPr>
          <p:txBody>
            <a:bodyPr lIns="55845" tIns="55845" rIns="55845" bIns="55845" rtlCol="0" anchor="ctr"/>
            <a:lstStyle/>
            <a:p>
              <a:pPr algn="ctr">
                <a:lnSpc>
                  <a:spcPts val="3143"/>
                </a:lnSpc>
              </a:pPr>
              <a:endParaRPr sz="1600">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Group 12"/>
          <p:cNvGrpSpPr/>
          <p:nvPr/>
        </p:nvGrpSpPr>
        <p:grpSpPr>
          <a:xfrm>
            <a:off x="6486714" y="3965032"/>
            <a:ext cx="3392567" cy="5259117"/>
            <a:chOff x="0" y="0"/>
            <a:chExt cx="812800" cy="1259993"/>
          </a:xfrm>
        </p:grpSpPr>
        <p:sp>
          <p:nvSpPr>
            <p:cNvPr id="13" name="Freeform 13"/>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4" name="TextBox 14"/>
            <p:cNvSpPr txBox="1"/>
            <p:nvPr/>
          </p:nvSpPr>
          <p:spPr>
            <a:xfrm>
              <a:off x="0" y="-19050"/>
              <a:ext cx="812800" cy="1279043"/>
            </a:xfrm>
            <a:prstGeom prst="rect">
              <a:avLst/>
            </a:prstGeom>
          </p:spPr>
          <p:txBody>
            <a:bodyPr lIns="55845" tIns="55845" rIns="55845" bIns="55845" rtlCol="0" anchor="ctr"/>
            <a:lstStyle/>
            <a:p>
              <a:pPr algn="ctr">
                <a:lnSpc>
                  <a:spcPts val="3143"/>
                </a:lnSpc>
              </a:pPr>
              <a:endParaRPr sz="1600">
                <a:latin typeface="Verdana" panose="020B0604030504040204" pitchFamily="34" charset="0"/>
                <a:ea typeface="Verdana" panose="020B0604030504040204" pitchFamily="34" charset="0"/>
                <a:cs typeface="Verdana" panose="020B0604030504040204" pitchFamily="34" charset="0"/>
              </a:endParaRPr>
            </a:p>
          </p:txBody>
        </p:sp>
      </p:grpSp>
      <p:grpSp>
        <p:nvGrpSpPr>
          <p:cNvPr id="15" name="Group 15"/>
          <p:cNvGrpSpPr/>
          <p:nvPr/>
        </p:nvGrpSpPr>
        <p:grpSpPr>
          <a:xfrm>
            <a:off x="6486714" y="6048901"/>
            <a:ext cx="3392567" cy="637547"/>
            <a:chOff x="0" y="-7727"/>
            <a:chExt cx="812800" cy="152745"/>
          </a:xfrm>
        </p:grpSpPr>
        <p:sp>
          <p:nvSpPr>
            <p:cNvPr id="16" name="Freeform 16"/>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7" name="TextBox 17"/>
            <p:cNvSpPr txBox="1"/>
            <p:nvPr/>
          </p:nvSpPr>
          <p:spPr>
            <a:xfrm>
              <a:off x="0" y="-7727"/>
              <a:ext cx="812800" cy="152745"/>
            </a:xfrm>
            <a:prstGeom prst="rect">
              <a:avLst/>
            </a:prstGeom>
          </p:spPr>
          <p:txBody>
            <a:bodyPr lIns="55845" tIns="55845" rIns="55845" bIns="55845" rtlCol="0" anchor="ctr"/>
            <a:lstStyle/>
            <a:p>
              <a:pPr algn="ctr">
                <a:lnSpc>
                  <a:spcPts val="3143"/>
                </a:lnSpc>
              </a:pPr>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Cost &amp; Time Efficiency</a:t>
              </a:r>
            </a:p>
          </p:txBody>
        </p:sp>
      </p:grpSp>
      <p:grpSp>
        <p:nvGrpSpPr>
          <p:cNvPr id="18" name="Group 18"/>
          <p:cNvGrpSpPr/>
          <p:nvPr/>
        </p:nvGrpSpPr>
        <p:grpSpPr>
          <a:xfrm>
            <a:off x="10224819" y="3965032"/>
            <a:ext cx="3392567" cy="5259117"/>
            <a:chOff x="0" y="0"/>
            <a:chExt cx="812800" cy="1259993"/>
          </a:xfrm>
        </p:grpSpPr>
        <p:sp>
          <p:nvSpPr>
            <p:cNvPr id="19" name="Freeform 19"/>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0" name="TextBox 20"/>
            <p:cNvSpPr txBox="1"/>
            <p:nvPr/>
          </p:nvSpPr>
          <p:spPr>
            <a:xfrm>
              <a:off x="0" y="-19050"/>
              <a:ext cx="812800" cy="1279043"/>
            </a:xfrm>
            <a:prstGeom prst="rect">
              <a:avLst/>
            </a:prstGeom>
          </p:spPr>
          <p:txBody>
            <a:bodyPr lIns="55845" tIns="55845" rIns="55845" bIns="55845" rtlCol="0" anchor="ctr"/>
            <a:lstStyle/>
            <a:p>
              <a:pPr algn="ctr">
                <a:lnSpc>
                  <a:spcPts val="3143"/>
                </a:lnSpc>
              </a:pPr>
              <a:endParaRPr sz="1600">
                <a:latin typeface="Verdana" panose="020B0604030504040204" pitchFamily="34" charset="0"/>
                <a:ea typeface="Verdana" panose="020B0604030504040204" pitchFamily="34" charset="0"/>
                <a:cs typeface="Verdana" panose="020B0604030504040204" pitchFamily="34" charset="0"/>
              </a:endParaRPr>
            </a:p>
          </p:txBody>
        </p:sp>
      </p:grpSp>
      <p:grpSp>
        <p:nvGrpSpPr>
          <p:cNvPr id="21" name="Group 21"/>
          <p:cNvGrpSpPr/>
          <p:nvPr/>
        </p:nvGrpSpPr>
        <p:grpSpPr>
          <a:xfrm>
            <a:off x="10224819" y="6053413"/>
            <a:ext cx="3392567" cy="637547"/>
            <a:chOff x="0" y="-6646"/>
            <a:chExt cx="812800" cy="152745"/>
          </a:xfrm>
        </p:grpSpPr>
        <p:sp>
          <p:nvSpPr>
            <p:cNvPr id="22" name="Freeform 22"/>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3" name="TextBox 23"/>
            <p:cNvSpPr txBox="1"/>
            <p:nvPr/>
          </p:nvSpPr>
          <p:spPr>
            <a:xfrm>
              <a:off x="0" y="-6646"/>
              <a:ext cx="812800" cy="152745"/>
            </a:xfrm>
            <a:prstGeom prst="rect">
              <a:avLst/>
            </a:prstGeom>
          </p:spPr>
          <p:txBody>
            <a:bodyPr lIns="55845" tIns="55845" rIns="55845" bIns="55845" rtlCol="0" anchor="ctr"/>
            <a:lstStyle/>
            <a:p>
              <a:pPr algn="ctr">
                <a:lnSpc>
                  <a:spcPts val="3143"/>
                </a:lnSpc>
              </a:pPr>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Confidentiality</a:t>
              </a:r>
            </a:p>
          </p:txBody>
        </p:sp>
      </p:grpSp>
      <p:grpSp>
        <p:nvGrpSpPr>
          <p:cNvPr id="24" name="Group 24"/>
          <p:cNvGrpSpPr/>
          <p:nvPr/>
        </p:nvGrpSpPr>
        <p:grpSpPr>
          <a:xfrm>
            <a:off x="13967761" y="3965032"/>
            <a:ext cx="3392567" cy="5259117"/>
            <a:chOff x="0" y="0"/>
            <a:chExt cx="812800" cy="1259993"/>
          </a:xfrm>
        </p:grpSpPr>
        <p:sp>
          <p:nvSpPr>
            <p:cNvPr id="25" name="Freeform 25"/>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6" name="TextBox 26"/>
            <p:cNvSpPr txBox="1"/>
            <p:nvPr/>
          </p:nvSpPr>
          <p:spPr>
            <a:xfrm>
              <a:off x="0" y="-19050"/>
              <a:ext cx="812800" cy="1279043"/>
            </a:xfrm>
            <a:prstGeom prst="rect">
              <a:avLst/>
            </a:prstGeom>
          </p:spPr>
          <p:txBody>
            <a:bodyPr lIns="55845" tIns="55845" rIns="55845" bIns="55845" rtlCol="0" anchor="ctr"/>
            <a:lstStyle/>
            <a:p>
              <a:pPr algn="ctr">
                <a:lnSpc>
                  <a:spcPts val="3143"/>
                </a:lnSpc>
              </a:pPr>
              <a:endParaRPr sz="1600">
                <a:latin typeface="Verdana" panose="020B0604030504040204" pitchFamily="34" charset="0"/>
                <a:ea typeface="Verdana" panose="020B0604030504040204" pitchFamily="34" charset="0"/>
                <a:cs typeface="Verdana" panose="020B0604030504040204" pitchFamily="34" charset="0"/>
              </a:endParaRPr>
            </a:p>
          </p:txBody>
        </p:sp>
      </p:grpSp>
      <p:grpSp>
        <p:nvGrpSpPr>
          <p:cNvPr id="27" name="Group 27"/>
          <p:cNvGrpSpPr/>
          <p:nvPr/>
        </p:nvGrpSpPr>
        <p:grpSpPr>
          <a:xfrm>
            <a:off x="13967761" y="6009144"/>
            <a:ext cx="3392567" cy="677304"/>
            <a:chOff x="0" y="-17252"/>
            <a:chExt cx="812800" cy="162270"/>
          </a:xfrm>
        </p:grpSpPr>
        <p:sp>
          <p:nvSpPr>
            <p:cNvPr id="28" name="Freeform 28"/>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9" name="TextBox 29"/>
            <p:cNvSpPr txBox="1"/>
            <p:nvPr/>
          </p:nvSpPr>
          <p:spPr>
            <a:xfrm>
              <a:off x="0" y="-17252"/>
              <a:ext cx="812800" cy="162270"/>
            </a:xfrm>
            <a:prstGeom prst="rect">
              <a:avLst/>
            </a:prstGeom>
          </p:spPr>
          <p:txBody>
            <a:bodyPr lIns="55845" tIns="55845" rIns="55845" bIns="55845" rtlCol="0" anchor="ctr"/>
            <a:lstStyle/>
            <a:p>
              <a:pPr algn="ctr">
                <a:lnSpc>
                  <a:spcPts val="2858"/>
                </a:lnSpc>
              </a:pPr>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Flexibility and Control</a:t>
              </a:r>
            </a:p>
          </p:txBody>
        </p:sp>
      </p:grpSp>
      <p:sp>
        <p:nvSpPr>
          <p:cNvPr id="30" name="Freeform 30"/>
          <p:cNvSpPr/>
          <p:nvPr/>
        </p:nvSpPr>
        <p:spPr>
          <a:xfrm>
            <a:off x="3630720" y="4610930"/>
            <a:ext cx="1536108" cy="1153477"/>
          </a:xfrm>
          <a:custGeom>
            <a:avLst/>
            <a:gdLst/>
            <a:ahLst/>
            <a:cxnLst/>
            <a:rect l="l" t="t" r="r" b="b"/>
            <a:pathLst>
              <a:path w="1397344" h="1049278">
                <a:moveTo>
                  <a:pt x="0" y="0"/>
                </a:moveTo>
                <a:lnTo>
                  <a:pt x="1397343" y="0"/>
                </a:lnTo>
                <a:lnTo>
                  <a:pt x="1397343" y="1049278"/>
                </a:lnTo>
                <a:lnTo>
                  <a:pt x="0" y="1049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1" name="Freeform 31"/>
          <p:cNvSpPr/>
          <p:nvPr/>
        </p:nvSpPr>
        <p:spPr>
          <a:xfrm>
            <a:off x="15134138" y="4582392"/>
            <a:ext cx="1059815" cy="1075458"/>
          </a:xfrm>
          <a:custGeom>
            <a:avLst/>
            <a:gdLst/>
            <a:ahLst/>
            <a:cxnLst/>
            <a:rect l="l" t="t" r="r" b="b"/>
            <a:pathLst>
              <a:path w="964077" h="978307">
                <a:moveTo>
                  <a:pt x="0" y="0"/>
                </a:moveTo>
                <a:lnTo>
                  <a:pt x="964077" y="0"/>
                </a:lnTo>
                <a:lnTo>
                  <a:pt x="964077" y="978307"/>
                </a:lnTo>
                <a:lnTo>
                  <a:pt x="0" y="978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2" name="Freeform 32"/>
          <p:cNvSpPr/>
          <p:nvPr/>
        </p:nvSpPr>
        <p:spPr>
          <a:xfrm>
            <a:off x="6966691" y="4536702"/>
            <a:ext cx="848233" cy="1227706"/>
          </a:xfrm>
          <a:custGeom>
            <a:avLst/>
            <a:gdLst/>
            <a:ahLst/>
            <a:cxnLst/>
            <a:rect l="l" t="t" r="r" b="b"/>
            <a:pathLst>
              <a:path w="771608" h="1116801">
                <a:moveTo>
                  <a:pt x="0" y="0"/>
                </a:moveTo>
                <a:lnTo>
                  <a:pt x="771608" y="0"/>
                </a:lnTo>
                <a:lnTo>
                  <a:pt x="771608" y="1116801"/>
                </a:lnTo>
                <a:lnTo>
                  <a:pt x="0" y="1116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3" name="Freeform 33"/>
          <p:cNvSpPr/>
          <p:nvPr/>
        </p:nvSpPr>
        <p:spPr>
          <a:xfrm>
            <a:off x="7995393" y="4430145"/>
            <a:ext cx="1525912" cy="1227706"/>
          </a:xfrm>
          <a:custGeom>
            <a:avLst/>
            <a:gdLst/>
            <a:ahLst/>
            <a:cxnLst/>
            <a:rect l="l" t="t" r="r" b="b"/>
            <a:pathLst>
              <a:path w="1388069" h="1116801">
                <a:moveTo>
                  <a:pt x="0" y="0"/>
                </a:moveTo>
                <a:lnTo>
                  <a:pt x="1388070" y="0"/>
                </a:lnTo>
                <a:lnTo>
                  <a:pt x="1388070" y="1116801"/>
                </a:lnTo>
                <a:lnTo>
                  <a:pt x="0" y="1116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4" name="Freeform 34"/>
          <p:cNvSpPr/>
          <p:nvPr/>
        </p:nvSpPr>
        <p:spPr>
          <a:xfrm>
            <a:off x="11192881" y="4362053"/>
            <a:ext cx="1373881" cy="1363890"/>
          </a:xfrm>
          <a:custGeom>
            <a:avLst/>
            <a:gdLst/>
            <a:ahLst/>
            <a:cxnLst/>
            <a:rect l="l" t="t" r="r" b="b"/>
            <a:pathLst>
              <a:path w="1249772" h="1240683">
                <a:moveTo>
                  <a:pt x="0" y="0"/>
                </a:moveTo>
                <a:lnTo>
                  <a:pt x="1249773" y="0"/>
                </a:lnTo>
                <a:lnTo>
                  <a:pt x="1249773" y="1240683"/>
                </a:lnTo>
                <a:lnTo>
                  <a:pt x="0" y="1240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5" name="TextBox 35"/>
          <p:cNvSpPr txBox="1"/>
          <p:nvPr/>
        </p:nvSpPr>
        <p:spPr>
          <a:xfrm>
            <a:off x="1975126" y="2164203"/>
            <a:ext cx="16089496" cy="798808"/>
          </a:xfrm>
          <a:prstGeom prst="rect">
            <a:avLst/>
          </a:prstGeom>
        </p:spPr>
        <p:txBody>
          <a:bodyPr wrap="square" lIns="0" tIns="0" rIns="0" bIns="0" rtlCol="0" anchor="t">
            <a:spAutoFit/>
          </a:bodyPr>
          <a:lstStyle/>
          <a:p>
            <a:pPr algn="ctr">
              <a:lnSpc>
                <a:spcPts val="7198"/>
              </a:lnSpc>
              <a:spcBef>
                <a:spcPct val="0"/>
              </a:spcBef>
            </a:pPr>
            <a:r>
              <a:rPr lang="en-GB" sz="4000" dirty="0">
                <a:ln w="0"/>
                <a:solidFill>
                  <a:schemeClr val="tx1"/>
                </a:solidFill>
                <a:effectLst>
                  <a:outerShdw blurRad="38100" dist="19050" dir="2700000" algn="tl" rotWithShape="0">
                    <a:schemeClr val="dk1">
                      <a:alpha val="40000"/>
                    </a:schemeClr>
                  </a:outerShdw>
                  <a:reflection blurRad="256713" stA="80191" endPos="5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Significance of Mediation in Resolving Commercial Disputes </a:t>
            </a:r>
            <a:endParaRPr lang="en-US" sz="4400" spc="41" dirty="0">
              <a:solidFill>
                <a:srgbClr val="010101"/>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Box 37"/>
          <p:cNvSpPr txBox="1"/>
          <p:nvPr/>
        </p:nvSpPr>
        <p:spPr>
          <a:xfrm>
            <a:off x="6639318" y="6951520"/>
            <a:ext cx="2992423" cy="1438214"/>
          </a:xfrm>
          <a:prstGeom prst="rect">
            <a:avLst/>
          </a:prstGeom>
        </p:spPr>
        <p:txBody>
          <a:bodyPr lIns="0" tIns="0" rIns="0" bIns="0" rtlCol="0" anchor="t">
            <a:spAutoFit/>
          </a:bodyPr>
          <a:lstStyle/>
          <a:p>
            <a:pPr algn="ctr">
              <a:lnSpc>
                <a:spcPts val="2291"/>
              </a:lnSpc>
              <a:spcBef>
                <a:spcPct val="0"/>
              </a:spcBef>
            </a:pPr>
            <a:r>
              <a:rPr lang="en-US" sz="1400" spc="163" dirty="0">
                <a:solidFill>
                  <a:srgbClr val="231F20"/>
                </a:solidFill>
                <a:latin typeface="Verdana" panose="020B0604030504040204" pitchFamily="34" charset="0"/>
                <a:ea typeface="Verdana" panose="020B0604030504040204" pitchFamily="34" charset="0"/>
                <a:cs typeface="Verdana" panose="020B0604030504040204" pitchFamily="34" charset="0"/>
              </a:rPr>
              <a:t>Mediation proves notably cost-saving and timely alternative for resolving commercial disputes between businesses.</a:t>
            </a:r>
          </a:p>
        </p:txBody>
      </p:sp>
      <p:sp>
        <p:nvSpPr>
          <p:cNvPr id="38" name="TextBox 38"/>
          <p:cNvSpPr txBox="1"/>
          <p:nvPr/>
        </p:nvSpPr>
        <p:spPr>
          <a:xfrm>
            <a:off x="10383611" y="6874419"/>
            <a:ext cx="2992423" cy="1733167"/>
          </a:xfrm>
          <a:prstGeom prst="rect">
            <a:avLst/>
          </a:prstGeom>
        </p:spPr>
        <p:txBody>
          <a:bodyPr lIns="0" tIns="0" rIns="0" bIns="0" rtlCol="0" anchor="t">
            <a:spAutoFit/>
          </a:bodyPr>
          <a:lstStyle/>
          <a:p>
            <a:pPr algn="ctr">
              <a:lnSpc>
                <a:spcPts val="2291"/>
              </a:lnSpc>
              <a:spcBef>
                <a:spcPct val="0"/>
              </a:spcBef>
            </a:pPr>
            <a:r>
              <a:rPr lang="en-US" sz="1400" spc="163" dirty="0">
                <a:solidFill>
                  <a:srgbClr val="231F20"/>
                </a:solidFill>
                <a:latin typeface="Verdana" panose="020B0604030504040204" pitchFamily="34" charset="0"/>
                <a:ea typeface="Verdana" panose="020B0604030504040204" pitchFamily="34" charset="0"/>
                <a:cs typeface="Verdana" panose="020B0604030504040204" pitchFamily="34" charset="0"/>
              </a:rPr>
              <a:t>Sensitive business information, trade secrets or personal matters discussed during mediation remain protected from public disclosure.</a:t>
            </a:r>
          </a:p>
        </p:txBody>
      </p:sp>
      <p:sp>
        <p:nvSpPr>
          <p:cNvPr id="39" name="TextBox 39"/>
          <p:cNvSpPr txBox="1"/>
          <p:nvPr/>
        </p:nvSpPr>
        <p:spPr>
          <a:xfrm>
            <a:off x="14114030" y="6935934"/>
            <a:ext cx="3100027" cy="923330"/>
          </a:xfrm>
          <a:prstGeom prst="rect">
            <a:avLst/>
          </a:prstGeom>
        </p:spPr>
        <p:txBody>
          <a:bodyPr lIns="0" tIns="0" rIns="0" bIns="0" rtlCol="0" anchor="t">
            <a:spAutoFit/>
          </a:bodyPr>
          <a:lstStyle/>
          <a:p>
            <a:pPr algn="ctr">
              <a:spcBef>
                <a:spcPct val="0"/>
              </a:spcBef>
            </a:pPr>
            <a:r>
              <a:rPr lang="en-US" sz="1200" spc="140" dirty="0">
                <a:solidFill>
                  <a:srgbClr val="231F20"/>
                </a:solidFill>
                <a:latin typeface="Verdana" panose="020B0604030504040204" pitchFamily="34" charset="0"/>
                <a:ea typeface="Verdana" panose="020B0604030504040204" pitchFamily="34" charset="0"/>
                <a:cs typeface="Verdana" panose="020B0604030504040204" pitchFamily="34" charset="0"/>
              </a:rPr>
              <a:t>Parties od a dispute are entitled to determine process of the mediation and the identity od the mediator in accordance with their commercial needs/</a:t>
            </a:r>
          </a:p>
        </p:txBody>
      </p:sp>
      <p:grpSp>
        <p:nvGrpSpPr>
          <p:cNvPr id="69" name="Group 68">
            <a:extLst>
              <a:ext uri="{FF2B5EF4-FFF2-40B4-BE49-F238E27FC236}">
                <a16:creationId xmlns:a16="http://schemas.microsoft.com/office/drawing/2014/main" id="{92AAA340-01A5-09D1-53EF-F9D65F140911}"/>
              </a:ext>
            </a:extLst>
          </p:cNvPr>
          <p:cNvGrpSpPr/>
          <p:nvPr/>
        </p:nvGrpSpPr>
        <p:grpSpPr>
          <a:xfrm>
            <a:off x="222250" y="333511"/>
            <a:ext cx="2057400" cy="1822266"/>
            <a:chOff x="17531651" y="220973"/>
            <a:chExt cx="2362136" cy="2285720"/>
          </a:xfrm>
        </p:grpSpPr>
        <p:pic>
          <p:nvPicPr>
            <p:cNvPr id="70" name="object 5">
              <a:extLst>
                <a:ext uri="{FF2B5EF4-FFF2-40B4-BE49-F238E27FC236}">
                  <a16:creationId xmlns:a16="http://schemas.microsoft.com/office/drawing/2014/main" id="{7E0C7408-380E-BEFB-152E-AF6D8A8012AA}"/>
                </a:ext>
              </a:extLst>
            </p:cNvPr>
            <p:cNvPicPr/>
            <p:nvPr/>
          </p:nvPicPr>
          <p:blipFill>
            <a:blip r:embed="rId14" cstate="print"/>
            <a:stretch>
              <a:fillRect/>
            </a:stretch>
          </p:blipFill>
          <p:spPr>
            <a:xfrm>
              <a:off x="18062447" y="220973"/>
              <a:ext cx="1301000" cy="1543531"/>
            </a:xfrm>
            <a:prstGeom prst="rect">
              <a:avLst/>
            </a:prstGeom>
          </p:spPr>
        </p:pic>
        <p:sp>
          <p:nvSpPr>
            <p:cNvPr id="71" name="object 6">
              <a:extLst>
                <a:ext uri="{FF2B5EF4-FFF2-40B4-BE49-F238E27FC236}">
                  <a16:creationId xmlns:a16="http://schemas.microsoft.com/office/drawing/2014/main" id="{8B271A37-6D3A-AB69-FE61-FDB990F4B5B2}"/>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72" name="object 7">
              <a:extLst>
                <a:ext uri="{FF2B5EF4-FFF2-40B4-BE49-F238E27FC236}">
                  <a16:creationId xmlns:a16="http://schemas.microsoft.com/office/drawing/2014/main" id="{FCDE4969-432E-C2A8-F504-1192C9CEE364}"/>
                </a:ext>
              </a:extLst>
            </p:cNvPr>
            <p:cNvPicPr/>
            <p:nvPr/>
          </p:nvPicPr>
          <p:blipFill>
            <a:blip r:embed="rId15" cstate="print"/>
            <a:stretch>
              <a:fillRect/>
            </a:stretch>
          </p:blipFill>
          <p:spPr>
            <a:xfrm>
              <a:off x="17708626" y="2132065"/>
              <a:ext cx="112520" cy="134851"/>
            </a:xfrm>
            <a:prstGeom prst="rect">
              <a:avLst/>
            </a:prstGeom>
          </p:spPr>
        </p:pic>
        <p:sp>
          <p:nvSpPr>
            <p:cNvPr id="73" name="object 8">
              <a:extLst>
                <a:ext uri="{FF2B5EF4-FFF2-40B4-BE49-F238E27FC236}">
                  <a16:creationId xmlns:a16="http://schemas.microsoft.com/office/drawing/2014/main" id="{128C70AC-D796-A1BD-B0FC-DCC0B18748E4}"/>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74" name="object 9">
              <a:extLst>
                <a:ext uri="{FF2B5EF4-FFF2-40B4-BE49-F238E27FC236}">
                  <a16:creationId xmlns:a16="http://schemas.microsoft.com/office/drawing/2014/main" id="{436DFABE-00FB-3108-64AE-D036ABE0B369}"/>
                </a:ext>
              </a:extLst>
            </p:cNvPr>
            <p:cNvPicPr/>
            <p:nvPr/>
          </p:nvPicPr>
          <p:blipFill>
            <a:blip r:embed="rId16" cstate="print"/>
            <a:stretch>
              <a:fillRect/>
            </a:stretch>
          </p:blipFill>
          <p:spPr>
            <a:xfrm>
              <a:off x="18795110" y="2127599"/>
              <a:ext cx="281940" cy="150519"/>
            </a:xfrm>
            <a:prstGeom prst="rect">
              <a:avLst/>
            </a:prstGeom>
          </p:spPr>
        </p:pic>
        <p:sp>
          <p:nvSpPr>
            <p:cNvPr id="75" name="object 10">
              <a:extLst>
                <a:ext uri="{FF2B5EF4-FFF2-40B4-BE49-F238E27FC236}">
                  <a16:creationId xmlns:a16="http://schemas.microsoft.com/office/drawing/2014/main" id="{2491BE99-86CE-FF79-513E-671896408980}"/>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76" name="object 11">
              <a:extLst>
                <a:ext uri="{FF2B5EF4-FFF2-40B4-BE49-F238E27FC236}">
                  <a16:creationId xmlns:a16="http://schemas.microsoft.com/office/drawing/2014/main" id="{1E894C1F-2919-52A3-340D-7CB920AA2A69}"/>
                </a:ext>
              </a:extLst>
            </p:cNvPr>
            <p:cNvPicPr/>
            <p:nvPr/>
          </p:nvPicPr>
          <p:blipFill>
            <a:blip r:embed="rId17" cstate="print"/>
            <a:stretch>
              <a:fillRect/>
            </a:stretch>
          </p:blipFill>
          <p:spPr>
            <a:xfrm>
              <a:off x="18789396" y="1985486"/>
              <a:ext cx="246761" cy="135126"/>
            </a:xfrm>
            <a:prstGeom prst="rect">
              <a:avLst/>
            </a:prstGeom>
          </p:spPr>
        </p:pic>
        <p:pic>
          <p:nvPicPr>
            <p:cNvPr id="77" name="object 12">
              <a:extLst>
                <a:ext uri="{FF2B5EF4-FFF2-40B4-BE49-F238E27FC236}">
                  <a16:creationId xmlns:a16="http://schemas.microsoft.com/office/drawing/2014/main" id="{06DDE221-2248-7102-34BF-BFEB4BCC3A17}"/>
                </a:ext>
              </a:extLst>
            </p:cNvPr>
            <p:cNvPicPr/>
            <p:nvPr/>
          </p:nvPicPr>
          <p:blipFill>
            <a:blip r:embed="rId18" cstate="print"/>
            <a:stretch>
              <a:fillRect/>
            </a:stretch>
          </p:blipFill>
          <p:spPr>
            <a:xfrm>
              <a:off x="19119608" y="1985486"/>
              <a:ext cx="201154" cy="294359"/>
            </a:xfrm>
            <a:prstGeom prst="rect">
              <a:avLst/>
            </a:prstGeom>
          </p:spPr>
        </p:pic>
        <p:sp>
          <p:nvSpPr>
            <p:cNvPr id="78" name="object 13">
              <a:extLst>
                <a:ext uri="{FF2B5EF4-FFF2-40B4-BE49-F238E27FC236}">
                  <a16:creationId xmlns:a16="http://schemas.microsoft.com/office/drawing/2014/main" id="{255CE12D-3698-5B32-4B15-FF48FA36DCDD}"/>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79" name="object 14">
              <a:extLst>
                <a:ext uri="{FF2B5EF4-FFF2-40B4-BE49-F238E27FC236}">
                  <a16:creationId xmlns:a16="http://schemas.microsoft.com/office/drawing/2014/main" id="{77EAA2E5-F9E5-C89D-2516-2C78758F8854}"/>
                </a:ext>
              </a:extLst>
            </p:cNvPr>
            <p:cNvGrpSpPr/>
            <p:nvPr/>
          </p:nvGrpSpPr>
          <p:grpSpPr>
            <a:xfrm>
              <a:off x="19383260" y="1979631"/>
              <a:ext cx="288925" cy="298450"/>
              <a:chOff x="19383260" y="1979631"/>
              <a:chExt cx="288925" cy="298450"/>
            </a:xfrm>
          </p:grpSpPr>
          <p:pic>
            <p:nvPicPr>
              <p:cNvPr id="96" name="object 15">
                <a:extLst>
                  <a:ext uri="{FF2B5EF4-FFF2-40B4-BE49-F238E27FC236}">
                    <a16:creationId xmlns:a16="http://schemas.microsoft.com/office/drawing/2014/main" id="{269C040F-309E-9BA3-2B95-F6DC50E50FB4}"/>
                  </a:ext>
                </a:extLst>
              </p:cNvPr>
              <p:cNvPicPr/>
              <p:nvPr/>
            </p:nvPicPr>
            <p:blipFill>
              <a:blip r:embed="rId19" cstate="print"/>
              <a:stretch>
                <a:fillRect/>
              </a:stretch>
            </p:blipFill>
            <p:spPr>
              <a:xfrm>
                <a:off x="19559396" y="2163413"/>
                <a:ext cx="112267" cy="114425"/>
              </a:xfrm>
              <a:prstGeom prst="rect">
                <a:avLst/>
              </a:prstGeom>
            </p:spPr>
          </p:pic>
          <p:sp>
            <p:nvSpPr>
              <p:cNvPr id="97" name="object 16">
                <a:extLst>
                  <a:ext uri="{FF2B5EF4-FFF2-40B4-BE49-F238E27FC236}">
                    <a16:creationId xmlns:a16="http://schemas.microsoft.com/office/drawing/2014/main" id="{AF5DE992-4FB8-41FA-4A0C-97AFBEE03F88}"/>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80" name="object 17">
              <a:extLst>
                <a:ext uri="{FF2B5EF4-FFF2-40B4-BE49-F238E27FC236}">
                  <a16:creationId xmlns:a16="http://schemas.microsoft.com/office/drawing/2014/main" id="{CCEE33B9-F2C9-80E5-DC51-85D4F8B1EF0C}"/>
                </a:ext>
              </a:extLst>
            </p:cNvPr>
            <p:cNvPicPr/>
            <p:nvPr/>
          </p:nvPicPr>
          <p:blipFill>
            <a:blip r:embed="rId20" cstate="print"/>
            <a:stretch>
              <a:fillRect/>
            </a:stretch>
          </p:blipFill>
          <p:spPr>
            <a:xfrm>
              <a:off x="18595847" y="1985721"/>
              <a:ext cx="98577" cy="293895"/>
            </a:xfrm>
            <a:prstGeom prst="rect">
              <a:avLst/>
            </a:prstGeom>
          </p:spPr>
        </p:pic>
        <p:pic>
          <p:nvPicPr>
            <p:cNvPr id="81" name="object 18">
              <a:extLst>
                <a:ext uri="{FF2B5EF4-FFF2-40B4-BE49-F238E27FC236}">
                  <a16:creationId xmlns:a16="http://schemas.microsoft.com/office/drawing/2014/main" id="{C0ADAF40-88C3-8500-5503-FC0932563849}"/>
                </a:ext>
              </a:extLst>
            </p:cNvPr>
            <p:cNvPicPr/>
            <p:nvPr/>
          </p:nvPicPr>
          <p:blipFill>
            <a:blip r:embed="rId21" cstate="print"/>
            <a:stretch>
              <a:fillRect/>
            </a:stretch>
          </p:blipFill>
          <p:spPr>
            <a:xfrm>
              <a:off x="17762219" y="2375856"/>
              <a:ext cx="127558" cy="130837"/>
            </a:xfrm>
            <a:prstGeom prst="rect">
              <a:avLst/>
            </a:prstGeom>
          </p:spPr>
        </p:pic>
        <p:pic>
          <p:nvPicPr>
            <p:cNvPr id="82" name="object 19">
              <a:extLst>
                <a:ext uri="{FF2B5EF4-FFF2-40B4-BE49-F238E27FC236}">
                  <a16:creationId xmlns:a16="http://schemas.microsoft.com/office/drawing/2014/main" id="{D53AA7C0-FC13-2C39-06BE-523BD7F1F31E}"/>
                </a:ext>
              </a:extLst>
            </p:cNvPr>
            <p:cNvPicPr/>
            <p:nvPr/>
          </p:nvPicPr>
          <p:blipFill>
            <a:blip r:embed="rId22" cstate="print"/>
            <a:stretch>
              <a:fillRect/>
            </a:stretch>
          </p:blipFill>
          <p:spPr>
            <a:xfrm>
              <a:off x="17532095" y="2375856"/>
              <a:ext cx="133664" cy="127789"/>
            </a:xfrm>
            <a:prstGeom prst="rect">
              <a:avLst/>
            </a:prstGeom>
          </p:spPr>
        </p:pic>
        <p:pic>
          <p:nvPicPr>
            <p:cNvPr id="83" name="object 20">
              <a:extLst>
                <a:ext uri="{FF2B5EF4-FFF2-40B4-BE49-F238E27FC236}">
                  <a16:creationId xmlns:a16="http://schemas.microsoft.com/office/drawing/2014/main" id="{45E53064-4D17-731A-CD0A-6F4B321FBE46}"/>
                </a:ext>
              </a:extLst>
            </p:cNvPr>
            <p:cNvPicPr/>
            <p:nvPr/>
          </p:nvPicPr>
          <p:blipFill>
            <a:blip r:embed="rId23" cstate="print"/>
            <a:stretch>
              <a:fillRect/>
            </a:stretch>
          </p:blipFill>
          <p:spPr>
            <a:xfrm>
              <a:off x="17990819" y="2375856"/>
              <a:ext cx="126032" cy="127789"/>
            </a:xfrm>
            <a:prstGeom prst="rect">
              <a:avLst/>
            </a:prstGeom>
          </p:spPr>
        </p:pic>
        <p:pic>
          <p:nvPicPr>
            <p:cNvPr id="84" name="object 21">
              <a:extLst>
                <a:ext uri="{FF2B5EF4-FFF2-40B4-BE49-F238E27FC236}">
                  <a16:creationId xmlns:a16="http://schemas.microsoft.com/office/drawing/2014/main" id="{38B5ED9F-EE25-FAE1-2421-C23236E29EB8}"/>
                </a:ext>
              </a:extLst>
            </p:cNvPr>
            <p:cNvPicPr/>
            <p:nvPr/>
          </p:nvPicPr>
          <p:blipFill>
            <a:blip r:embed="rId24" cstate="print"/>
            <a:stretch>
              <a:fillRect/>
            </a:stretch>
          </p:blipFill>
          <p:spPr>
            <a:xfrm>
              <a:off x="18185891" y="2375856"/>
              <a:ext cx="127546" cy="130837"/>
            </a:xfrm>
            <a:prstGeom prst="rect">
              <a:avLst/>
            </a:prstGeom>
          </p:spPr>
        </p:pic>
        <p:pic>
          <p:nvPicPr>
            <p:cNvPr id="85" name="object 22">
              <a:extLst>
                <a:ext uri="{FF2B5EF4-FFF2-40B4-BE49-F238E27FC236}">
                  <a16:creationId xmlns:a16="http://schemas.microsoft.com/office/drawing/2014/main" id="{6CA781DA-D87B-8543-A35E-0E1439906462}"/>
                </a:ext>
              </a:extLst>
            </p:cNvPr>
            <p:cNvPicPr/>
            <p:nvPr/>
          </p:nvPicPr>
          <p:blipFill>
            <a:blip r:embed="rId25" cstate="print"/>
            <a:stretch>
              <a:fillRect/>
            </a:stretch>
          </p:blipFill>
          <p:spPr>
            <a:xfrm>
              <a:off x="18412967" y="2375856"/>
              <a:ext cx="126022" cy="127789"/>
            </a:xfrm>
            <a:prstGeom prst="rect">
              <a:avLst/>
            </a:prstGeom>
          </p:spPr>
        </p:pic>
        <p:pic>
          <p:nvPicPr>
            <p:cNvPr id="86" name="object 23">
              <a:extLst>
                <a:ext uri="{FF2B5EF4-FFF2-40B4-BE49-F238E27FC236}">
                  <a16:creationId xmlns:a16="http://schemas.microsoft.com/office/drawing/2014/main" id="{6DE19A12-18BC-237D-7A2C-46A5F362C59F}"/>
                </a:ext>
              </a:extLst>
            </p:cNvPr>
            <p:cNvPicPr/>
            <p:nvPr/>
          </p:nvPicPr>
          <p:blipFill>
            <a:blip r:embed="rId26" cstate="print"/>
            <a:stretch>
              <a:fillRect/>
            </a:stretch>
          </p:blipFill>
          <p:spPr>
            <a:xfrm>
              <a:off x="18749771" y="2375856"/>
              <a:ext cx="87909" cy="127789"/>
            </a:xfrm>
            <a:prstGeom prst="rect">
              <a:avLst/>
            </a:prstGeom>
          </p:spPr>
        </p:pic>
        <p:sp>
          <p:nvSpPr>
            <p:cNvPr id="87" name="object 24">
              <a:extLst>
                <a:ext uri="{FF2B5EF4-FFF2-40B4-BE49-F238E27FC236}">
                  <a16:creationId xmlns:a16="http://schemas.microsoft.com/office/drawing/2014/main" id="{CA2E32A6-C5C9-4BD0-0A1C-11CEB9A6B8E4}"/>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88" name="object 25">
              <a:extLst>
                <a:ext uri="{FF2B5EF4-FFF2-40B4-BE49-F238E27FC236}">
                  <a16:creationId xmlns:a16="http://schemas.microsoft.com/office/drawing/2014/main" id="{AEDE3B65-DA3F-6889-6187-322A2D10C223}"/>
                </a:ext>
              </a:extLst>
            </p:cNvPr>
            <p:cNvPicPr/>
            <p:nvPr/>
          </p:nvPicPr>
          <p:blipFill>
            <a:blip r:embed="rId27" cstate="print"/>
            <a:stretch>
              <a:fillRect/>
            </a:stretch>
          </p:blipFill>
          <p:spPr>
            <a:xfrm>
              <a:off x="19365467" y="2372808"/>
              <a:ext cx="133616" cy="133884"/>
            </a:xfrm>
            <a:prstGeom prst="rect">
              <a:avLst/>
            </a:prstGeom>
          </p:spPr>
        </p:pic>
        <p:pic>
          <p:nvPicPr>
            <p:cNvPr id="89" name="object 26">
              <a:extLst>
                <a:ext uri="{FF2B5EF4-FFF2-40B4-BE49-F238E27FC236}">
                  <a16:creationId xmlns:a16="http://schemas.microsoft.com/office/drawing/2014/main" id="{9100A367-018A-23E9-19B9-1E251F255CF1}"/>
                </a:ext>
              </a:extLst>
            </p:cNvPr>
            <p:cNvPicPr/>
            <p:nvPr/>
          </p:nvPicPr>
          <p:blipFill>
            <a:blip r:embed="rId28" cstate="print"/>
            <a:stretch>
              <a:fillRect/>
            </a:stretch>
          </p:blipFill>
          <p:spPr>
            <a:xfrm>
              <a:off x="19162776" y="2375856"/>
              <a:ext cx="127520" cy="127789"/>
            </a:xfrm>
            <a:prstGeom prst="rect">
              <a:avLst/>
            </a:prstGeom>
          </p:spPr>
        </p:pic>
        <p:pic>
          <p:nvPicPr>
            <p:cNvPr id="90" name="object 27">
              <a:extLst>
                <a:ext uri="{FF2B5EF4-FFF2-40B4-BE49-F238E27FC236}">
                  <a16:creationId xmlns:a16="http://schemas.microsoft.com/office/drawing/2014/main" id="{451C604C-F6B3-4FB9-5FF6-EB9DD0B180E2}"/>
                </a:ext>
              </a:extLst>
            </p:cNvPr>
            <p:cNvPicPr/>
            <p:nvPr/>
          </p:nvPicPr>
          <p:blipFill>
            <a:blip r:embed="rId29" cstate="print"/>
            <a:stretch>
              <a:fillRect/>
            </a:stretch>
          </p:blipFill>
          <p:spPr>
            <a:xfrm>
              <a:off x="19604736" y="2372808"/>
              <a:ext cx="65033" cy="133884"/>
            </a:xfrm>
            <a:prstGeom prst="rect">
              <a:avLst/>
            </a:prstGeom>
          </p:spPr>
        </p:pic>
        <p:sp>
          <p:nvSpPr>
            <p:cNvPr id="91" name="object 28">
              <a:extLst>
                <a:ext uri="{FF2B5EF4-FFF2-40B4-BE49-F238E27FC236}">
                  <a16:creationId xmlns:a16="http://schemas.microsoft.com/office/drawing/2014/main" id="{9F226FC7-8130-CCBC-A04D-9B88754AB567}"/>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92" name="object 29">
              <a:extLst>
                <a:ext uri="{FF2B5EF4-FFF2-40B4-BE49-F238E27FC236}">
                  <a16:creationId xmlns:a16="http://schemas.microsoft.com/office/drawing/2014/main" id="{271036D6-8DC5-3EF9-1D5B-387EF7FFCFB2}"/>
                </a:ext>
              </a:extLst>
            </p:cNvPr>
            <p:cNvGrpSpPr/>
            <p:nvPr/>
          </p:nvGrpSpPr>
          <p:grpSpPr>
            <a:xfrm>
              <a:off x="19739863" y="1979631"/>
              <a:ext cx="149225" cy="313690"/>
              <a:chOff x="19739863" y="1979631"/>
              <a:chExt cx="149225" cy="313690"/>
            </a:xfrm>
          </p:grpSpPr>
          <p:pic>
            <p:nvPicPr>
              <p:cNvPr id="94" name="object 30">
                <a:extLst>
                  <a:ext uri="{FF2B5EF4-FFF2-40B4-BE49-F238E27FC236}">
                    <a16:creationId xmlns:a16="http://schemas.microsoft.com/office/drawing/2014/main" id="{09FB489C-F4CB-653E-E2A5-FCA41583F0FF}"/>
                  </a:ext>
                </a:extLst>
              </p:cNvPr>
              <p:cNvPicPr/>
              <p:nvPr/>
            </p:nvPicPr>
            <p:blipFill>
              <a:blip r:embed="rId30" cstate="print"/>
              <a:stretch>
                <a:fillRect/>
              </a:stretch>
            </p:blipFill>
            <p:spPr>
              <a:xfrm>
                <a:off x="19739863" y="2211279"/>
                <a:ext cx="88392" cy="81648"/>
              </a:xfrm>
              <a:prstGeom prst="rect">
                <a:avLst/>
              </a:prstGeom>
            </p:spPr>
          </p:pic>
          <p:sp>
            <p:nvSpPr>
              <p:cNvPr id="95" name="object 31">
                <a:extLst>
                  <a:ext uri="{FF2B5EF4-FFF2-40B4-BE49-F238E27FC236}">
                    <a16:creationId xmlns:a16="http://schemas.microsoft.com/office/drawing/2014/main" id="{77ECFE03-C90D-C966-B4C5-30EE85A84124}"/>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93" name="object 32">
              <a:extLst>
                <a:ext uri="{FF2B5EF4-FFF2-40B4-BE49-F238E27FC236}">
                  <a16:creationId xmlns:a16="http://schemas.microsoft.com/office/drawing/2014/main" id="{B9624EFA-8125-5AF1-9DB3-6D5DDA34D61F}"/>
                </a:ext>
              </a:extLst>
            </p:cNvPr>
            <p:cNvPicPr/>
            <p:nvPr/>
          </p:nvPicPr>
          <p:blipFill>
            <a:blip r:embed="rId31" cstate="print"/>
            <a:stretch>
              <a:fillRect/>
            </a:stretch>
          </p:blipFill>
          <p:spPr>
            <a:xfrm>
              <a:off x="19766280" y="2375856"/>
              <a:ext cx="127507" cy="130837"/>
            </a:xfrm>
            <a:prstGeom prst="rect">
              <a:avLst/>
            </a:prstGeom>
          </p:spPr>
        </p:pic>
      </p:grpSp>
      <p:sp>
        <p:nvSpPr>
          <p:cNvPr id="99" name="Freeform 16">
            <a:extLst>
              <a:ext uri="{FF2B5EF4-FFF2-40B4-BE49-F238E27FC236}">
                <a16:creationId xmlns:a16="http://schemas.microsoft.com/office/drawing/2014/main" id="{AAD42D14-5328-0931-43E3-A757535488A7}"/>
              </a:ext>
            </a:extLst>
          </p:cNvPr>
          <p:cNvSpPr/>
          <p:nvPr/>
        </p:nvSpPr>
        <p:spPr>
          <a:xfrm>
            <a:off x="2768582" y="6100368"/>
            <a:ext cx="3392567" cy="558034"/>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00" name="TextBox 17">
            <a:extLst>
              <a:ext uri="{FF2B5EF4-FFF2-40B4-BE49-F238E27FC236}">
                <a16:creationId xmlns:a16="http://schemas.microsoft.com/office/drawing/2014/main" id="{CA5408CF-3F21-0DA3-D01C-C71263CD2FDB}"/>
              </a:ext>
            </a:extLst>
          </p:cNvPr>
          <p:cNvSpPr txBox="1"/>
          <p:nvPr/>
        </p:nvSpPr>
        <p:spPr>
          <a:xfrm>
            <a:off x="2622313" y="6077994"/>
            <a:ext cx="3392567" cy="637547"/>
          </a:xfrm>
          <a:prstGeom prst="rect">
            <a:avLst/>
          </a:prstGeom>
        </p:spPr>
        <p:txBody>
          <a:bodyPr lIns="55845" tIns="55845" rIns="55845" bIns="55845" rtlCol="0" anchor="ctr"/>
          <a:lstStyle/>
          <a:p>
            <a:pPr algn="ctr">
              <a:lnSpc>
                <a:spcPts val="3143"/>
              </a:lnSpc>
            </a:pPr>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Preserved Business Ties</a:t>
            </a:r>
          </a:p>
        </p:txBody>
      </p:sp>
      <p:sp>
        <p:nvSpPr>
          <p:cNvPr id="101" name="TextBox 37">
            <a:extLst>
              <a:ext uri="{FF2B5EF4-FFF2-40B4-BE49-F238E27FC236}">
                <a16:creationId xmlns:a16="http://schemas.microsoft.com/office/drawing/2014/main" id="{4DDAF75C-C4F5-CCBB-7F98-0C0C672C893E}"/>
              </a:ext>
            </a:extLst>
          </p:cNvPr>
          <p:cNvSpPr txBox="1"/>
          <p:nvPr/>
        </p:nvSpPr>
        <p:spPr>
          <a:xfrm>
            <a:off x="2902562" y="6857787"/>
            <a:ext cx="2992423" cy="1733167"/>
          </a:xfrm>
          <a:prstGeom prst="rect">
            <a:avLst/>
          </a:prstGeom>
        </p:spPr>
        <p:txBody>
          <a:bodyPr lIns="0" tIns="0" rIns="0" bIns="0" rtlCol="0" anchor="t">
            <a:spAutoFit/>
          </a:bodyPr>
          <a:lstStyle/>
          <a:p>
            <a:pPr algn="ctr">
              <a:lnSpc>
                <a:spcPts val="2291"/>
              </a:lnSpc>
              <a:spcBef>
                <a:spcPct val="0"/>
              </a:spcBef>
            </a:pPr>
            <a:r>
              <a:rPr lang="en-US" sz="1400" spc="163" dirty="0">
                <a:solidFill>
                  <a:srgbClr val="231F20"/>
                </a:solidFill>
                <a:latin typeface="Verdana" panose="020B0604030504040204" pitchFamily="34" charset="0"/>
                <a:ea typeface="Verdana" panose="020B0604030504040204" pitchFamily="34" charset="0"/>
                <a:cs typeface="Verdana" panose="020B0604030504040204" pitchFamily="34" charset="0"/>
              </a:rPr>
              <a:t>Mediation maintains current relationship by resolving dispute by a win-win solution and accordingly establish long-term business relationship.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6135" y="2507776"/>
            <a:ext cx="8548249" cy="5922134"/>
          </a:xfrm>
          <a:prstGeom prst="rect">
            <a:avLst/>
          </a:prstGeom>
        </p:spPr>
        <p:txBody>
          <a:bodyPr vert="horz" wrap="square" lIns="0" tIns="12700" rIns="0" bIns="0" rtlCol="0">
            <a:spAutoFit/>
          </a:bodyPr>
          <a:lstStyle/>
          <a:p>
            <a:pPr marL="355600" marR="6350" indent="-342900" algn="just">
              <a:lnSpc>
                <a:spcPct val="100000"/>
              </a:lnSpc>
              <a:spcBef>
                <a:spcPts val="100"/>
              </a:spcBef>
              <a:buFont typeface="Wingdings" pitchFamily="2" charset="2"/>
              <a:buChar char="Ø"/>
            </a:pPr>
            <a:r>
              <a:rPr sz="2400" spc="-5" dirty="0">
                <a:solidFill>
                  <a:srgbClr val="FFFFFF"/>
                </a:solidFill>
                <a:latin typeface="Verdana"/>
                <a:cs typeface="Verdana"/>
              </a:rPr>
              <a:t>There </a:t>
            </a:r>
            <a:r>
              <a:rPr sz="2400" spc="-10" dirty="0">
                <a:solidFill>
                  <a:srgbClr val="FFFFFF"/>
                </a:solidFill>
                <a:latin typeface="Verdana"/>
                <a:cs typeface="Verdana"/>
              </a:rPr>
              <a:t>is </a:t>
            </a:r>
            <a:r>
              <a:rPr sz="2400" spc="-5" dirty="0">
                <a:solidFill>
                  <a:srgbClr val="FFFFFF"/>
                </a:solidFill>
                <a:latin typeface="Verdana"/>
                <a:cs typeface="Verdana"/>
              </a:rPr>
              <a:t>no </a:t>
            </a:r>
            <a:r>
              <a:rPr sz="2400" spc="-10" dirty="0">
                <a:solidFill>
                  <a:srgbClr val="FFFFFF"/>
                </a:solidFill>
                <a:latin typeface="Verdana"/>
                <a:cs typeface="Verdana"/>
              </a:rPr>
              <a:t>legal requirement </a:t>
            </a:r>
            <a:r>
              <a:rPr sz="2400" spc="-5" dirty="0">
                <a:solidFill>
                  <a:srgbClr val="FFFFFF"/>
                </a:solidFill>
                <a:latin typeface="Verdana"/>
                <a:cs typeface="Verdana"/>
              </a:rPr>
              <a:t>to </a:t>
            </a:r>
            <a:r>
              <a:rPr sz="2400" spc="-10" dirty="0">
                <a:solidFill>
                  <a:srgbClr val="FFFFFF"/>
                </a:solidFill>
                <a:latin typeface="Verdana"/>
                <a:cs typeface="Verdana"/>
              </a:rPr>
              <a:t>execute </a:t>
            </a:r>
            <a:r>
              <a:rPr sz="2400" dirty="0">
                <a:solidFill>
                  <a:srgbClr val="FFFFFF"/>
                </a:solidFill>
                <a:latin typeface="Verdana"/>
                <a:cs typeface="Verdana"/>
              </a:rPr>
              <a:t>a </a:t>
            </a:r>
            <a:r>
              <a:rPr sz="2400" spc="-10" dirty="0">
                <a:solidFill>
                  <a:srgbClr val="FFFFFF"/>
                </a:solidFill>
                <a:latin typeface="Verdana"/>
                <a:cs typeface="Verdana"/>
              </a:rPr>
              <a:t>written </a:t>
            </a:r>
            <a:r>
              <a:rPr sz="2400" spc="-969" dirty="0">
                <a:solidFill>
                  <a:srgbClr val="FFFFFF"/>
                </a:solidFill>
                <a:latin typeface="Verdana"/>
                <a:cs typeface="Verdana"/>
              </a:rPr>
              <a:t> </a:t>
            </a:r>
            <a:r>
              <a:rPr sz="2400" spc="-10" dirty="0">
                <a:solidFill>
                  <a:srgbClr val="FFFFFF"/>
                </a:solidFill>
                <a:latin typeface="Verdana"/>
                <a:cs typeface="Verdana"/>
              </a:rPr>
              <a:t>mediation</a:t>
            </a:r>
            <a:r>
              <a:rPr sz="2400" spc="930" dirty="0">
                <a:solidFill>
                  <a:srgbClr val="FFFFFF"/>
                </a:solidFill>
                <a:latin typeface="Verdana"/>
                <a:cs typeface="Verdana"/>
              </a:rPr>
              <a:t> </a:t>
            </a:r>
            <a:r>
              <a:rPr sz="2400" spc="-10" dirty="0">
                <a:solidFill>
                  <a:srgbClr val="FFFFFF"/>
                </a:solidFill>
                <a:latin typeface="Verdana"/>
                <a:cs typeface="Verdana"/>
              </a:rPr>
              <a:t>agreement</a:t>
            </a:r>
            <a:r>
              <a:rPr sz="2400" spc="930" dirty="0">
                <a:solidFill>
                  <a:srgbClr val="FFFFFF"/>
                </a:solidFill>
                <a:latin typeface="Verdana"/>
                <a:cs typeface="Verdana"/>
              </a:rPr>
              <a:t> </a:t>
            </a:r>
            <a:r>
              <a:rPr sz="2400" spc="-5" dirty="0">
                <a:solidFill>
                  <a:srgbClr val="FFFFFF"/>
                </a:solidFill>
                <a:latin typeface="Verdana"/>
                <a:cs typeface="Verdana"/>
              </a:rPr>
              <a:t>before</a:t>
            </a:r>
            <a:r>
              <a:rPr sz="2400" spc="915" dirty="0">
                <a:solidFill>
                  <a:srgbClr val="FFFFFF"/>
                </a:solidFill>
                <a:latin typeface="Verdana"/>
                <a:cs typeface="Verdana"/>
              </a:rPr>
              <a:t> </a:t>
            </a:r>
            <a:r>
              <a:rPr sz="2400" spc="-5" dirty="0">
                <a:solidFill>
                  <a:srgbClr val="FFFFFF"/>
                </a:solidFill>
                <a:latin typeface="Verdana"/>
                <a:cs typeface="Verdana"/>
              </a:rPr>
              <a:t>the</a:t>
            </a:r>
            <a:r>
              <a:rPr sz="2400" spc="915" dirty="0">
                <a:solidFill>
                  <a:srgbClr val="FFFFFF"/>
                </a:solidFill>
                <a:latin typeface="Verdana"/>
                <a:cs typeface="Verdana"/>
              </a:rPr>
              <a:t> </a:t>
            </a:r>
            <a:r>
              <a:rPr sz="2400" spc="-5" dirty="0">
                <a:solidFill>
                  <a:srgbClr val="FFFFFF"/>
                </a:solidFill>
                <a:latin typeface="Verdana"/>
                <a:cs typeface="Verdana"/>
              </a:rPr>
              <a:t>start</a:t>
            </a:r>
            <a:r>
              <a:rPr sz="2400" spc="919" dirty="0">
                <a:solidFill>
                  <a:srgbClr val="FFFFFF"/>
                </a:solidFill>
                <a:latin typeface="Verdana"/>
                <a:cs typeface="Verdana"/>
              </a:rPr>
              <a:t> </a:t>
            </a:r>
            <a:r>
              <a:rPr sz="2400" spc="-5" dirty="0">
                <a:solidFill>
                  <a:srgbClr val="FFFFFF"/>
                </a:solidFill>
                <a:latin typeface="Verdana"/>
                <a:cs typeface="Verdana"/>
              </a:rPr>
              <a:t>of </a:t>
            </a:r>
            <a:r>
              <a:rPr sz="2400" spc="-975" dirty="0">
                <a:solidFill>
                  <a:srgbClr val="FFFFFF"/>
                </a:solidFill>
                <a:latin typeface="Verdana"/>
                <a:cs typeface="Verdana"/>
              </a:rPr>
              <a:t> </a:t>
            </a:r>
            <a:r>
              <a:rPr sz="2400" spc="-10" dirty="0">
                <a:solidFill>
                  <a:srgbClr val="FFFFFF"/>
                </a:solidFill>
                <a:latin typeface="Verdana"/>
                <a:cs typeface="Verdana"/>
              </a:rPr>
              <a:t>mediation </a:t>
            </a:r>
            <a:r>
              <a:rPr sz="2400" spc="-5" dirty="0">
                <a:solidFill>
                  <a:srgbClr val="FFFFFF"/>
                </a:solidFill>
                <a:latin typeface="Verdana"/>
                <a:cs typeface="Verdana"/>
              </a:rPr>
              <a:t>proceedings. </a:t>
            </a:r>
            <a:r>
              <a:rPr sz="2400" spc="-10" dirty="0">
                <a:solidFill>
                  <a:srgbClr val="FFFFFF"/>
                </a:solidFill>
                <a:latin typeface="Verdana"/>
                <a:cs typeface="Verdana"/>
              </a:rPr>
              <a:t>However, in </a:t>
            </a:r>
            <a:r>
              <a:rPr sz="2400" spc="-5" dirty="0">
                <a:solidFill>
                  <a:srgbClr val="FFFFFF"/>
                </a:solidFill>
                <a:latin typeface="Verdana"/>
                <a:cs typeface="Verdana"/>
              </a:rPr>
              <a:t>practice, </a:t>
            </a:r>
            <a:r>
              <a:rPr sz="2400" spc="-10" dirty="0">
                <a:solidFill>
                  <a:srgbClr val="FFFFFF"/>
                </a:solidFill>
                <a:latin typeface="Verdana"/>
                <a:cs typeface="Verdana"/>
              </a:rPr>
              <a:t>it </a:t>
            </a:r>
            <a:r>
              <a:rPr sz="2400" spc="-15" dirty="0">
                <a:solidFill>
                  <a:srgbClr val="FFFFFF"/>
                </a:solidFill>
                <a:latin typeface="Verdana"/>
                <a:cs typeface="Verdana"/>
              </a:rPr>
              <a:t>is </a:t>
            </a:r>
            <a:r>
              <a:rPr sz="2400" spc="-10" dirty="0">
                <a:solidFill>
                  <a:srgbClr val="FFFFFF"/>
                </a:solidFill>
                <a:latin typeface="Verdana"/>
                <a:cs typeface="Verdana"/>
              </a:rPr>
              <a:t> </a:t>
            </a:r>
            <a:r>
              <a:rPr sz="2400" spc="-5" dirty="0">
                <a:solidFill>
                  <a:srgbClr val="FFFFFF"/>
                </a:solidFill>
                <a:latin typeface="Verdana"/>
                <a:cs typeface="Verdana"/>
              </a:rPr>
              <a:t>customary</a:t>
            </a:r>
            <a:r>
              <a:rPr sz="2400" spc="-10" dirty="0">
                <a:solidFill>
                  <a:srgbClr val="FFFFFF"/>
                </a:solidFill>
                <a:latin typeface="Verdana"/>
                <a:cs typeface="Verdana"/>
              </a:rPr>
              <a:t> </a:t>
            </a:r>
            <a:r>
              <a:rPr sz="2400" spc="-5" dirty="0">
                <a:solidFill>
                  <a:srgbClr val="FFFFFF"/>
                </a:solidFill>
                <a:latin typeface="Verdana"/>
                <a:cs typeface="Verdana"/>
              </a:rPr>
              <a:t>to</a:t>
            </a:r>
            <a:r>
              <a:rPr sz="2400" spc="-10" dirty="0">
                <a:solidFill>
                  <a:srgbClr val="FFFFFF"/>
                </a:solidFill>
                <a:latin typeface="Verdana"/>
                <a:cs typeface="Verdana"/>
              </a:rPr>
              <a:t> </a:t>
            </a:r>
            <a:r>
              <a:rPr sz="2400" dirty="0">
                <a:solidFill>
                  <a:srgbClr val="FFFFFF"/>
                </a:solidFill>
                <a:latin typeface="Verdana"/>
                <a:cs typeface="Verdana"/>
              </a:rPr>
              <a:t>do</a:t>
            </a:r>
            <a:r>
              <a:rPr sz="2400" spc="-15" dirty="0">
                <a:solidFill>
                  <a:srgbClr val="FFFFFF"/>
                </a:solidFill>
                <a:latin typeface="Verdana"/>
                <a:cs typeface="Verdana"/>
              </a:rPr>
              <a:t> </a:t>
            </a:r>
            <a:r>
              <a:rPr sz="2400" spc="-5" dirty="0">
                <a:solidFill>
                  <a:srgbClr val="FFFFFF"/>
                </a:solidFill>
                <a:latin typeface="Verdana"/>
                <a:cs typeface="Verdana"/>
              </a:rPr>
              <a:t>so.</a:t>
            </a:r>
            <a:endParaRPr sz="2400" dirty="0">
              <a:latin typeface="Verdana"/>
              <a:cs typeface="Verdana"/>
            </a:endParaRPr>
          </a:p>
          <a:p>
            <a:pPr marL="342900" indent="-342900" algn="just">
              <a:lnSpc>
                <a:spcPct val="100000"/>
              </a:lnSpc>
              <a:spcBef>
                <a:spcPts val="20"/>
              </a:spcBef>
              <a:buFont typeface="Wingdings" pitchFamily="2" charset="2"/>
              <a:buChar char="Ø"/>
            </a:pPr>
            <a:endParaRPr sz="2400" dirty="0">
              <a:latin typeface="Verdana"/>
              <a:cs typeface="Verdana"/>
            </a:endParaRPr>
          </a:p>
          <a:p>
            <a:pPr marL="355600" marR="5080" indent="-342900" algn="just">
              <a:lnSpc>
                <a:spcPct val="99800"/>
              </a:lnSpc>
              <a:spcBef>
                <a:spcPts val="5"/>
              </a:spcBef>
              <a:buFont typeface="Wingdings" pitchFamily="2" charset="2"/>
              <a:buChar char="Ø"/>
            </a:pPr>
            <a:r>
              <a:rPr sz="2400" spc="-5" dirty="0">
                <a:solidFill>
                  <a:srgbClr val="FFFFFF"/>
                </a:solidFill>
                <a:latin typeface="Verdana"/>
                <a:cs typeface="Verdana"/>
              </a:rPr>
              <a:t>Before</a:t>
            </a:r>
            <a:r>
              <a:rPr sz="2400" dirty="0">
                <a:solidFill>
                  <a:srgbClr val="FFFFFF"/>
                </a:solidFill>
                <a:latin typeface="Verdana"/>
                <a:cs typeface="Verdana"/>
              </a:rPr>
              <a:t> </a:t>
            </a:r>
            <a:r>
              <a:rPr sz="2400" spc="-5" dirty="0">
                <a:solidFill>
                  <a:srgbClr val="FFFFFF"/>
                </a:solidFill>
                <a:latin typeface="Verdana"/>
                <a:cs typeface="Verdana"/>
              </a:rPr>
              <a:t>the</a:t>
            </a:r>
            <a:r>
              <a:rPr sz="2400" dirty="0">
                <a:solidFill>
                  <a:srgbClr val="FFFFFF"/>
                </a:solidFill>
                <a:latin typeface="Verdana"/>
                <a:cs typeface="Verdana"/>
              </a:rPr>
              <a:t> </a:t>
            </a:r>
            <a:r>
              <a:rPr sz="2400" spc="-10" dirty="0">
                <a:solidFill>
                  <a:srgbClr val="FFFFFF"/>
                </a:solidFill>
                <a:latin typeface="Verdana"/>
                <a:cs typeface="Verdana"/>
              </a:rPr>
              <a:t>mediation</a:t>
            </a:r>
            <a:r>
              <a:rPr sz="2400" spc="-5" dirty="0">
                <a:solidFill>
                  <a:srgbClr val="FFFFFF"/>
                </a:solidFill>
                <a:latin typeface="Verdana"/>
                <a:cs typeface="Verdana"/>
              </a:rPr>
              <a:t> process</a:t>
            </a:r>
            <a:r>
              <a:rPr sz="2400" dirty="0">
                <a:solidFill>
                  <a:srgbClr val="FFFFFF"/>
                </a:solidFill>
                <a:latin typeface="Verdana"/>
                <a:cs typeface="Verdana"/>
              </a:rPr>
              <a:t> </a:t>
            </a:r>
            <a:r>
              <a:rPr sz="2400" spc="-10" dirty="0">
                <a:solidFill>
                  <a:srgbClr val="FFFFFF"/>
                </a:solidFill>
                <a:latin typeface="Verdana"/>
                <a:cs typeface="Verdana"/>
              </a:rPr>
              <a:t>starts,</a:t>
            </a:r>
            <a:r>
              <a:rPr sz="2400" spc="965" dirty="0">
                <a:solidFill>
                  <a:srgbClr val="FFFFFF"/>
                </a:solidFill>
                <a:latin typeface="Verdana"/>
                <a:cs typeface="Verdana"/>
              </a:rPr>
              <a:t> </a:t>
            </a:r>
            <a:r>
              <a:rPr sz="2400" dirty="0">
                <a:solidFill>
                  <a:srgbClr val="FFFFFF"/>
                </a:solidFill>
                <a:latin typeface="Verdana"/>
                <a:cs typeface="Verdana"/>
              </a:rPr>
              <a:t>an </a:t>
            </a:r>
            <a:r>
              <a:rPr sz="2400" spc="-969" dirty="0">
                <a:solidFill>
                  <a:srgbClr val="FFFFFF"/>
                </a:solidFill>
                <a:latin typeface="Verdana"/>
                <a:cs typeface="Verdana"/>
              </a:rPr>
              <a:t> </a:t>
            </a:r>
            <a:r>
              <a:rPr sz="2400" spc="-10" dirty="0">
                <a:solidFill>
                  <a:srgbClr val="FFFFFF"/>
                </a:solidFill>
                <a:latin typeface="Verdana"/>
                <a:cs typeface="Verdana"/>
              </a:rPr>
              <a:t>agreement</a:t>
            </a:r>
            <a:r>
              <a:rPr sz="2400" spc="715" dirty="0">
                <a:solidFill>
                  <a:srgbClr val="FFFFFF"/>
                </a:solidFill>
                <a:latin typeface="Verdana"/>
                <a:cs typeface="Verdana"/>
              </a:rPr>
              <a:t> </a:t>
            </a:r>
            <a:r>
              <a:rPr sz="2400" spc="-10" dirty="0">
                <a:solidFill>
                  <a:srgbClr val="FFFFFF"/>
                </a:solidFill>
                <a:latin typeface="Verdana"/>
                <a:cs typeface="Verdana"/>
              </a:rPr>
              <a:t>is</a:t>
            </a:r>
            <a:r>
              <a:rPr sz="2400" spc="730" dirty="0">
                <a:solidFill>
                  <a:srgbClr val="FFFFFF"/>
                </a:solidFill>
                <a:latin typeface="Verdana"/>
                <a:cs typeface="Verdana"/>
              </a:rPr>
              <a:t> </a:t>
            </a:r>
            <a:r>
              <a:rPr sz="2400" spc="-10" dirty="0">
                <a:solidFill>
                  <a:srgbClr val="FFFFFF"/>
                </a:solidFill>
                <a:latin typeface="Verdana"/>
                <a:cs typeface="Verdana"/>
              </a:rPr>
              <a:t>usually</a:t>
            </a:r>
            <a:r>
              <a:rPr sz="2400" spc="735" dirty="0">
                <a:solidFill>
                  <a:srgbClr val="FFFFFF"/>
                </a:solidFill>
                <a:latin typeface="Verdana"/>
                <a:cs typeface="Verdana"/>
              </a:rPr>
              <a:t> </a:t>
            </a:r>
            <a:r>
              <a:rPr sz="2400" spc="-10" dirty="0">
                <a:solidFill>
                  <a:srgbClr val="FFFFFF"/>
                </a:solidFill>
                <a:latin typeface="Verdana"/>
                <a:cs typeface="Verdana"/>
              </a:rPr>
              <a:t>signed</a:t>
            </a:r>
            <a:r>
              <a:rPr sz="2400" spc="730" dirty="0">
                <a:solidFill>
                  <a:srgbClr val="FFFFFF"/>
                </a:solidFill>
                <a:latin typeface="Verdana"/>
                <a:cs typeface="Verdana"/>
              </a:rPr>
              <a:t> </a:t>
            </a:r>
            <a:r>
              <a:rPr sz="2400" dirty="0">
                <a:solidFill>
                  <a:srgbClr val="FFFFFF"/>
                </a:solidFill>
                <a:latin typeface="Verdana"/>
                <a:cs typeface="Verdana"/>
              </a:rPr>
              <a:t>by</a:t>
            </a:r>
            <a:r>
              <a:rPr sz="2400" spc="730" dirty="0">
                <a:solidFill>
                  <a:srgbClr val="FFFFFF"/>
                </a:solidFill>
                <a:latin typeface="Verdana"/>
                <a:cs typeface="Verdana"/>
              </a:rPr>
              <a:t> </a:t>
            </a:r>
            <a:r>
              <a:rPr sz="2400" spc="-5" dirty="0">
                <a:solidFill>
                  <a:srgbClr val="FFFFFF"/>
                </a:solidFill>
                <a:latin typeface="Verdana"/>
                <a:cs typeface="Verdana"/>
              </a:rPr>
              <a:t>the</a:t>
            </a:r>
            <a:r>
              <a:rPr sz="2400" spc="720" dirty="0">
                <a:solidFill>
                  <a:srgbClr val="FFFFFF"/>
                </a:solidFill>
                <a:latin typeface="Verdana"/>
                <a:cs typeface="Verdana"/>
              </a:rPr>
              <a:t> </a:t>
            </a:r>
            <a:r>
              <a:rPr sz="2400" spc="-5" dirty="0">
                <a:solidFill>
                  <a:srgbClr val="FFFFFF"/>
                </a:solidFill>
                <a:latin typeface="Verdana"/>
                <a:cs typeface="Verdana"/>
              </a:rPr>
              <a:t>parties</a:t>
            </a:r>
            <a:r>
              <a:rPr sz="2400" spc="730" dirty="0">
                <a:solidFill>
                  <a:srgbClr val="FFFFFF"/>
                </a:solidFill>
                <a:latin typeface="Verdana"/>
                <a:cs typeface="Verdana"/>
              </a:rPr>
              <a:t> </a:t>
            </a:r>
            <a:r>
              <a:rPr sz="2400" spc="-5" dirty="0">
                <a:solidFill>
                  <a:srgbClr val="FFFFFF"/>
                </a:solidFill>
                <a:latin typeface="Verdana"/>
                <a:cs typeface="Verdana"/>
              </a:rPr>
              <a:t>and </a:t>
            </a:r>
            <a:r>
              <a:rPr sz="2400" spc="-975" dirty="0">
                <a:solidFill>
                  <a:srgbClr val="FFFFFF"/>
                </a:solidFill>
                <a:latin typeface="Verdana"/>
                <a:cs typeface="Verdana"/>
              </a:rPr>
              <a:t> </a:t>
            </a:r>
            <a:r>
              <a:rPr sz="2400" spc="-5" dirty="0">
                <a:solidFill>
                  <a:srgbClr val="FFFFFF"/>
                </a:solidFill>
                <a:latin typeface="Verdana"/>
                <a:cs typeface="Verdana"/>
              </a:rPr>
              <a:t>the</a:t>
            </a:r>
            <a:r>
              <a:rPr sz="2400" spc="855" dirty="0">
                <a:solidFill>
                  <a:srgbClr val="FFFFFF"/>
                </a:solidFill>
                <a:latin typeface="Verdana"/>
                <a:cs typeface="Verdana"/>
              </a:rPr>
              <a:t> </a:t>
            </a:r>
            <a:r>
              <a:rPr sz="2400" spc="-10" dirty="0">
                <a:solidFill>
                  <a:srgbClr val="FFFFFF"/>
                </a:solidFill>
                <a:latin typeface="Verdana"/>
                <a:cs typeface="Verdana"/>
              </a:rPr>
              <a:t>mediator</a:t>
            </a:r>
            <a:r>
              <a:rPr sz="2400" spc="865" dirty="0">
                <a:solidFill>
                  <a:srgbClr val="FFFFFF"/>
                </a:solidFill>
                <a:latin typeface="Verdana"/>
                <a:cs typeface="Verdana"/>
              </a:rPr>
              <a:t> </a:t>
            </a:r>
            <a:r>
              <a:rPr sz="2400" spc="-5" dirty="0">
                <a:solidFill>
                  <a:srgbClr val="FFFFFF"/>
                </a:solidFill>
                <a:latin typeface="Verdana"/>
                <a:cs typeface="Verdana"/>
              </a:rPr>
              <a:t>or</a:t>
            </a:r>
            <a:r>
              <a:rPr sz="2400" spc="869" dirty="0">
                <a:solidFill>
                  <a:srgbClr val="FFFFFF"/>
                </a:solidFill>
                <a:latin typeface="Verdana"/>
                <a:cs typeface="Verdana"/>
              </a:rPr>
              <a:t> </a:t>
            </a:r>
            <a:r>
              <a:rPr sz="2400" spc="-10" dirty="0">
                <a:solidFill>
                  <a:srgbClr val="FFFFFF"/>
                </a:solidFill>
                <a:latin typeface="Verdana"/>
                <a:cs typeface="Verdana"/>
              </a:rPr>
              <a:t>mediation</a:t>
            </a:r>
            <a:r>
              <a:rPr sz="2400" spc="860" dirty="0">
                <a:solidFill>
                  <a:srgbClr val="FFFFFF"/>
                </a:solidFill>
                <a:latin typeface="Verdana"/>
                <a:cs typeface="Verdana"/>
              </a:rPr>
              <a:t> </a:t>
            </a:r>
            <a:r>
              <a:rPr sz="2400" spc="-10" dirty="0">
                <a:solidFill>
                  <a:srgbClr val="FFFFFF"/>
                </a:solidFill>
                <a:latin typeface="Verdana"/>
                <a:cs typeface="Verdana"/>
              </a:rPr>
              <a:t>institution</a:t>
            </a:r>
            <a:r>
              <a:rPr sz="2400" spc="865" dirty="0">
                <a:solidFill>
                  <a:srgbClr val="FFFFFF"/>
                </a:solidFill>
                <a:latin typeface="Verdana"/>
                <a:cs typeface="Verdana"/>
              </a:rPr>
              <a:t> </a:t>
            </a:r>
            <a:r>
              <a:rPr sz="2400" spc="-10" dirty="0">
                <a:solidFill>
                  <a:srgbClr val="FFFFFF"/>
                </a:solidFill>
                <a:latin typeface="Verdana"/>
                <a:cs typeface="Verdana"/>
              </a:rPr>
              <a:t>specifying </a:t>
            </a:r>
            <a:r>
              <a:rPr sz="2400" spc="-975" dirty="0">
                <a:solidFill>
                  <a:srgbClr val="FFFFFF"/>
                </a:solidFill>
                <a:latin typeface="Verdana"/>
                <a:cs typeface="Verdana"/>
              </a:rPr>
              <a:t> </a:t>
            </a:r>
            <a:r>
              <a:rPr sz="2400" spc="-5" dirty="0">
                <a:solidFill>
                  <a:srgbClr val="FFFFFF"/>
                </a:solidFill>
                <a:latin typeface="Verdana"/>
                <a:cs typeface="Verdana"/>
              </a:rPr>
              <a:t>the rights and </a:t>
            </a:r>
            <a:r>
              <a:rPr sz="2400" spc="-10" dirty="0">
                <a:solidFill>
                  <a:srgbClr val="FFFFFF"/>
                </a:solidFill>
                <a:latin typeface="Verdana"/>
                <a:cs typeface="Verdana"/>
              </a:rPr>
              <a:t>obligations </a:t>
            </a:r>
            <a:r>
              <a:rPr sz="2400" spc="-5" dirty="0">
                <a:solidFill>
                  <a:srgbClr val="FFFFFF"/>
                </a:solidFill>
                <a:latin typeface="Verdana"/>
                <a:cs typeface="Verdana"/>
              </a:rPr>
              <a:t>of the parties and the </a:t>
            </a:r>
            <a:r>
              <a:rPr sz="2400" dirty="0">
                <a:solidFill>
                  <a:srgbClr val="FFFFFF"/>
                </a:solidFill>
                <a:latin typeface="Verdana"/>
                <a:cs typeface="Verdana"/>
              </a:rPr>
              <a:t> </a:t>
            </a:r>
            <a:r>
              <a:rPr sz="2400" spc="-10" dirty="0">
                <a:solidFill>
                  <a:srgbClr val="FFFFFF"/>
                </a:solidFill>
                <a:latin typeface="Verdana"/>
                <a:cs typeface="Verdana"/>
              </a:rPr>
              <a:t>mediator</a:t>
            </a:r>
            <a:r>
              <a:rPr sz="2400" spc="-5" dirty="0">
                <a:solidFill>
                  <a:srgbClr val="FFFFFF"/>
                </a:solidFill>
                <a:latin typeface="Verdana"/>
                <a:cs typeface="Verdana"/>
              </a:rPr>
              <a:t> or</a:t>
            </a:r>
            <a:r>
              <a:rPr sz="2400" dirty="0">
                <a:solidFill>
                  <a:srgbClr val="FFFFFF"/>
                </a:solidFill>
                <a:latin typeface="Verdana"/>
                <a:cs typeface="Verdana"/>
              </a:rPr>
              <a:t> </a:t>
            </a:r>
            <a:r>
              <a:rPr sz="2400" spc="-5" dirty="0">
                <a:solidFill>
                  <a:srgbClr val="FFFFFF"/>
                </a:solidFill>
                <a:latin typeface="Verdana"/>
                <a:cs typeface="Verdana"/>
              </a:rPr>
              <a:t>the</a:t>
            </a:r>
            <a:r>
              <a:rPr sz="2400" dirty="0">
                <a:solidFill>
                  <a:srgbClr val="FFFFFF"/>
                </a:solidFill>
                <a:latin typeface="Verdana"/>
                <a:cs typeface="Verdana"/>
              </a:rPr>
              <a:t> </a:t>
            </a:r>
            <a:r>
              <a:rPr sz="2400" spc="-10" dirty="0">
                <a:solidFill>
                  <a:srgbClr val="FFFFFF"/>
                </a:solidFill>
                <a:latin typeface="Verdana"/>
                <a:cs typeface="Verdana"/>
              </a:rPr>
              <a:t>mediation</a:t>
            </a:r>
            <a:r>
              <a:rPr sz="2400" spc="-5" dirty="0">
                <a:solidFill>
                  <a:srgbClr val="FFFFFF"/>
                </a:solidFill>
                <a:latin typeface="Verdana"/>
                <a:cs typeface="Verdana"/>
              </a:rPr>
              <a:t> </a:t>
            </a:r>
            <a:r>
              <a:rPr sz="2400" spc="-10" dirty="0">
                <a:solidFill>
                  <a:srgbClr val="FFFFFF"/>
                </a:solidFill>
                <a:latin typeface="Verdana"/>
                <a:cs typeface="Verdana"/>
              </a:rPr>
              <a:t>institution,</a:t>
            </a:r>
            <a:r>
              <a:rPr sz="2400" spc="-5" dirty="0">
                <a:solidFill>
                  <a:srgbClr val="FFFFFF"/>
                </a:solidFill>
                <a:latin typeface="Verdana"/>
                <a:cs typeface="Verdana"/>
              </a:rPr>
              <a:t> and </a:t>
            </a:r>
            <a:r>
              <a:rPr sz="2400" dirty="0">
                <a:solidFill>
                  <a:srgbClr val="FFFFFF"/>
                </a:solidFill>
                <a:latin typeface="Verdana"/>
                <a:cs typeface="Verdana"/>
              </a:rPr>
              <a:t> </a:t>
            </a:r>
            <a:r>
              <a:rPr sz="2400" spc="-10" dirty="0">
                <a:solidFill>
                  <a:srgbClr val="FFFFFF"/>
                </a:solidFill>
                <a:latin typeface="Verdana"/>
                <a:cs typeface="Verdana"/>
              </a:rPr>
              <a:t>determining </a:t>
            </a:r>
            <a:r>
              <a:rPr sz="2400" spc="-5" dirty="0">
                <a:solidFill>
                  <a:srgbClr val="FFFFFF"/>
                </a:solidFill>
                <a:latin typeface="Verdana"/>
                <a:cs typeface="Verdana"/>
              </a:rPr>
              <a:t>the procedural </a:t>
            </a:r>
            <a:r>
              <a:rPr sz="2400" spc="-10" dirty="0">
                <a:solidFill>
                  <a:srgbClr val="FFFFFF"/>
                </a:solidFill>
                <a:latin typeface="Verdana"/>
                <a:cs typeface="Verdana"/>
              </a:rPr>
              <a:t>rules </a:t>
            </a:r>
            <a:r>
              <a:rPr sz="2400" spc="-5" dirty="0">
                <a:solidFill>
                  <a:srgbClr val="FFFFFF"/>
                </a:solidFill>
                <a:latin typeface="Verdana"/>
                <a:cs typeface="Verdana"/>
              </a:rPr>
              <a:t>to </a:t>
            </a:r>
            <a:r>
              <a:rPr sz="2400" dirty="0">
                <a:solidFill>
                  <a:srgbClr val="FFFFFF"/>
                </a:solidFill>
                <a:latin typeface="Verdana"/>
                <a:cs typeface="Verdana"/>
              </a:rPr>
              <a:t>be </a:t>
            </a:r>
            <a:r>
              <a:rPr sz="2400" spc="-5" dirty="0">
                <a:solidFill>
                  <a:srgbClr val="FFFFFF"/>
                </a:solidFill>
                <a:latin typeface="Verdana"/>
                <a:cs typeface="Verdana"/>
              </a:rPr>
              <a:t>applied. </a:t>
            </a:r>
            <a:r>
              <a:rPr sz="2400" dirty="0">
                <a:solidFill>
                  <a:srgbClr val="FFFFFF"/>
                </a:solidFill>
                <a:latin typeface="Verdana"/>
                <a:cs typeface="Verdana"/>
              </a:rPr>
              <a:t> </a:t>
            </a:r>
            <a:endParaRPr lang="en-GB" sz="2400" dirty="0">
              <a:solidFill>
                <a:srgbClr val="FFFFFF"/>
              </a:solidFill>
              <a:latin typeface="Verdana"/>
              <a:cs typeface="Verdana"/>
            </a:endParaRPr>
          </a:p>
          <a:p>
            <a:pPr marL="355600" marR="5080" indent="-342900" algn="just">
              <a:lnSpc>
                <a:spcPct val="99800"/>
              </a:lnSpc>
              <a:spcBef>
                <a:spcPts val="5"/>
              </a:spcBef>
              <a:buFont typeface="Wingdings" pitchFamily="2" charset="2"/>
              <a:buChar char="Ø"/>
            </a:pPr>
            <a:endParaRPr lang="en-GB" sz="2400" spc="-5" dirty="0">
              <a:solidFill>
                <a:srgbClr val="FFFFFF"/>
              </a:solidFill>
              <a:latin typeface="Verdana"/>
              <a:cs typeface="Verdana"/>
            </a:endParaRPr>
          </a:p>
          <a:p>
            <a:pPr marL="355600" marR="5080" indent="-342900" algn="just">
              <a:lnSpc>
                <a:spcPct val="99800"/>
              </a:lnSpc>
              <a:spcBef>
                <a:spcPts val="5"/>
              </a:spcBef>
              <a:buFont typeface="Wingdings" pitchFamily="2" charset="2"/>
              <a:buChar char="Ø"/>
            </a:pPr>
            <a:r>
              <a:rPr sz="2400" spc="-5" dirty="0">
                <a:solidFill>
                  <a:srgbClr val="FFFFFF"/>
                </a:solidFill>
                <a:latin typeface="Verdana"/>
                <a:cs typeface="Verdana"/>
              </a:rPr>
              <a:t>The dates and duration of the </a:t>
            </a:r>
            <a:r>
              <a:rPr sz="2400" spc="-10" dirty="0">
                <a:solidFill>
                  <a:srgbClr val="FFFFFF"/>
                </a:solidFill>
                <a:latin typeface="Verdana"/>
                <a:cs typeface="Verdana"/>
              </a:rPr>
              <a:t>mediation </a:t>
            </a:r>
            <a:r>
              <a:rPr sz="2400" spc="-5" dirty="0">
                <a:solidFill>
                  <a:srgbClr val="FFFFFF"/>
                </a:solidFill>
                <a:latin typeface="Verdana"/>
                <a:cs typeface="Verdana"/>
              </a:rPr>
              <a:t>process, </a:t>
            </a:r>
            <a:r>
              <a:rPr sz="2400" dirty="0">
                <a:solidFill>
                  <a:srgbClr val="FFFFFF"/>
                </a:solidFill>
                <a:latin typeface="Verdana"/>
                <a:cs typeface="Verdana"/>
              </a:rPr>
              <a:t> </a:t>
            </a:r>
            <a:r>
              <a:rPr sz="2400" spc="-5" dirty="0">
                <a:solidFill>
                  <a:srgbClr val="FFFFFF"/>
                </a:solidFill>
                <a:latin typeface="Verdana"/>
                <a:cs typeface="Verdana"/>
              </a:rPr>
              <a:t>the </a:t>
            </a:r>
            <a:r>
              <a:rPr sz="2400" spc="-10" dirty="0">
                <a:solidFill>
                  <a:srgbClr val="FFFFFF"/>
                </a:solidFill>
                <a:latin typeface="Verdana"/>
                <a:cs typeface="Verdana"/>
              </a:rPr>
              <a:t>place, representation, legal </a:t>
            </a:r>
            <a:r>
              <a:rPr sz="2400" spc="-5" dirty="0">
                <a:solidFill>
                  <a:srgbClr val="FFFFFF"/>
                </a:solidFill>
                <a:latin typeface="Verdana"/>
                <a:cs typeface="Verdana"/>
              </a:rPr>
              <a:t>frame, document </a:t>
            </a:r>
            <a:r>
              <a:rPr sz="2400" dirty="0">
                <a:solidFill>
                  <a:srgbClr val="FFFFFF"/>
                </a:solidFill>
                <a:latin typeface="Verdana"/>
                <a:cs typeface="Verdana"/>
              </a:rPr>
              <a:t> </a:t>
            </a:r>
            <a:r>
              <a:rPr sz="2400" spc="-5" dirty="0">
                <a:solidFill>
                  <a:srgbClr val="FFFFFF"/>
                </a:solidFill>
                <a:latin typeface="Verdana"/>
                <a:cs typeface="Verdana"/>
              </a:rPr>
              <a:t>and </a:t>
            </a:r>
            <a:r>
              <a:rPr sz="2400" spc="-10" dirty="0">
                <a:solidFill>
                  <a:srgbClr val="FFFFFF"/>
                </a:solidFill>
                <a:latin typeface="Verdana"/>
                <a:cs typeface="Verdana"/>
              </a:rPr>
              <a:t>confidentiality issues </a:t>
            </a:r>
            <a:r>
              <a:rPr sz="2400" spc="-5" dirty="0">
                <a:solidFill>
                  <a:srgbClr val="FFFFFF"/>
                </a:solidFill>
                <a:latin typeface="Verdana"/>
                <a:cs typeface="Verdana"/>
              </a:rPr>
              <a:t>should </a:t>
            </a:r>
            <a:r>
              <a:rPr sz="2400" dirty="0">
                <a:solidFill>
                  <a:srgbClr val="FFFFFF"/>
                </a:solidFill>
                <a:latin typeface="Verdana"/>
                <a:cs typeface="Verdana"/>
              </a:rPr>
              <a:t>be </a:t>
            </a:r>
            <a:r>
              <a:rPr sz="2400" spc="-10" dirty="0">
                <a:solidFill>
                  <a:srgbClr val="FFFFFF"/>
                </a:solidFill>
                <a:latin typeface="Verdana"/>
                <a:cs typeface="Verdana"/>
              </a:rPr>
              <a:t>determined to </a:t>
            </a:r>
            <a:r>
              <a:rPr sz="2400" spc="-969" dirty="0">
                <a:solidFill>
                  <a:srgbClr val="FFFFFF"/>
                </a:solidFill>
                <a:latin typeface="Verdana"/>
                <a:cs typeface="Verdana"/>
              </a:rPr>
              <a:t> </a:t>
            </a:r>
            <a:r>
              <a:rPr sz="2400" spc="-5" dirty="0">
                <a:solidFill>
                  <a:srgbClr val="FFFFFF"/>
                </a:solidFill>
                <a:latin typeface="Verdana"/>
                <a:cs typeface="Verdana"/>
              </a:rPr>
              <a:t>ensure</a:t>
            </a:r>
            <a:r>
              <a:rPr sz="2400" spc="-20" dirty="0">
                <a:solidFill>
                  <a:srgbClr val="FFFFFF"/>
                </a:solidFill>
                <a:latin typeface="Verdana"/>
                <a:cs typeface="Verdana"/>
              </a:rPr>
              <a:t> </a:t>
            </a:r>
            <a:r>
              <a:rPr sz="2400" dirty="0">
                <a:solidFill>
                  <a:srgbClr val="FFFFFF"/>
                </a:solidFill>
                <a:latin typeface="Verdana"/>
                <a:cs typeface="Verdana"/>
              </a:rPr>
              <a:t>a</a:t>
            </a:r>
            <a:r>
              <a:rPr sz="2400" spc="-10" dirty="0">
                <a:solidFill>
                  <a:srgbClr val="FFFFFF"/>
                </a:solidFill>
                <a:latin typeface="Verdana"/>
                <a:cs typeface="Verdana"/>
              </a:rPr>
              <a:t> </a:t>
            </a:r>
            <a:r>
              <a:rPr sz="2400" spc="-5" dirty="0">
                <a:solidFill>
                  <a:srgbClr val="FFFFFF"/>
                </a:solidFill>
                <a:latin typeface="Verdana"/>
                <a:cs typeface="Verdana"/>
              </a:rPr>
              <a:t>sound</a:t>
            </a:r>
            <a:r>
              <a:rPr sz="2400" spc="-10" dirty="0">
                <a:solidFill>
                  <a:srgbClr val="FFFFFF"/>
                </a:solidFill>
                <a:latin typeface="Verdana"/>
                <a:cs typeface="Verdana"/>
              </a:rPr>
              <a:t> </a:t>
            </a:r>
            <a:r>
              <a:rPr sz="2400" spc="-5" dirty="0">
                <a:solidFill>
                  <a:srgbClr val="FFFFFF"/>
                </a:solidFill>
                <a:latin typeface="Verdana"/>
                <a:cs typeface="Verdana"/>
              </a:rPr>
              <a:t>and</a:t>
            </a:r>
            <a:r>
              <a:rPr sz="2400" spc="-10" dirty="0">
                <a:solidFill>
                  <a:srgbClr val="FFFFFF"/>
                </a:solidFill>
                <a:latin typeface="Verdana"/>
                <a:cs typeface="Verdana"/>
              </a:rPr>
              <a:t> </a:t>
            </a:r>
            <a:r>
              <a:rPr sz="2400" spc="-5" dirty="0">
                <a:solidFill>
                  <a:srgbClr val="FFFFFF"/>
                </a:solidFill>
                <a:latin typeface="Verdana"/>
                <a:cs typeface="Verdana"/>
              </a:rPr>
              <a:t>smooth </a:t>
            </a:r>
            <a:r>
              <a:rPr sz="2400" spc="-10" dirty="0">
                <a:solidFill>
                  <a:srgbClr val="FFFFFF"/>
                </a:solidFill>
                <a:latin typeface="Verdana"/>
                <a:cs typeface="Verdana"/>
              </a:rPr>
              <a:t>mediation</a:t>
            </a:r>
            <a:r>
              <a:rPr sz="2400" spc="-15" dirty="0">
                <a:solidFill>
                  <a:srgbClr val="FFFFFF"/>
                </a:solidFill>
                <a:latin typeface="Verdana"/>
                <a:cs typeface="Verdana"/>
              </a:rPr>
              <a:t> </a:t>
            </a:r>
            <a:r>
              <a:rPr sz="2400" spc="-5" dirty="0">
                <a:solidFill>
                  <a:srgbClr val="FFFFFF"/>
                </a:solidFill>
                <a:latin typeface="Verdana"/>
                <a:cs typeface="Verdana"/>
              </a:rPr>
              <a:t>process.</a:t>
            </a:r>
            <a:endParaRPr sz="2400" dirty="0">
              <a:latin typeface="Verdana"/>
              <a:cs typeface="Verdana"/>
            </a:endParaRPr>
          </a:p>
        </p:txBody>
      </p:sp>
      <p:pic>
        <p:nvPicPr>
          <p:cNvPr id="3" name="object 3"/>
          <p:cNvPicPr/>
          <p:nvPr/>
        </p:nvPicPr>
        <p:blipFill>
          <a:blip r:embed="rId2" cstate="print"/>
          <a:stretch>
            <a:fillRect/>
          </a:stretch>
        </p:blipFill>
        <p:spPr>
          <a:xfrm>
            <a:off x="521208" y="9140721"/>
            <a:ext cx="1258778" cy="1476701"/>
          </a:xfrm>
          <a:prstGeom prst="rect">
            <a:avLst/>
          </a:prstGeom>
        </p:spPr>
      </p:pic>
      <p:grpSp>
        <p:nvGrpSpPr>
          <p:cNvPr id="4" name="object 4"/>
          <p:cNvGrpSpPr/>
          <p:nvPr/>
        </p:nvGrpSpPr>
        <p:grpSpPr>
          <a:xfrm>
            <a:off x="2029917" y="9640578"/>
            <a:ext cx="260350" cy="276225"/>
            <a:chOff x="2029917" y="9640578"/>
            <a:chExt cx="260350" cy="276225"/>
          </a:xfrm>
        </p:grpSpPr>
        <p:sp>
          <p:nvSpPr>
            <p:cNvPr id="5" name="object 5"/>
            <p:cNvSpPr/>
            <p:nvPr/>
          </p:nvSpPr>
          <p:spPr>
            <a:xfrm>
              <a:off x="2029917" y="9640578"/>
              <a:ext cx="237490" cy="276225"/>
            </a:xfrm>
            <a:custGeom>
              <a:avLst/>
              <a:gdLst/>
              <a:ahLst/>
              <a:cxnLst/>
              <a:rect l="l" t="t" r="r" b="b"/>
              <a:pathLst>
                <a:path w="237489" h="276225">
                  <a:moveTo>
                    <a:pt x="151251" y="0"/>
                  </a:moveTo>
                  <a:lnTo>
                    <a:pt x="106423" y="3683"/>
                  </a:lnTo>
                  <a:lnTo>
                    <a:pt x="58290" y="22223"/>
                  </a:lnTo>
                  <a:lnTo>
                    <a:pt x="17524" y="66291"/>
                  </a:lnTo>
                  <a:lnTo>
                    <a:pt x="0" y="137918"/>
                  </a:lnTo>
                  <a:lnTo>
                    <a:pt x="3554" y="169539"/>
                  </a:lnTo>
                  <a:lnTo>
                    <a:pt x="26033" y="220846"/>
                  </a:lnTo>
                  <a:lnTo>
                    <a:pt x="72133" y="258437"/>
                  </a:lnTo>
                  <a:lnTo>
                    <a:pt x="132711" y="274693"/>
                  </a:lnTo>
                  <a:lnTo>
                    <a:pt x="156458" y="275836"/>
                  </a:lnTo>
                  <a:lnTo>
                    <a:pt x="173349" y="274947"/>
                  </a:lnTo>
                  <a:lnTo>
                    <a:pt x="192653" y="272407"/>
                  </a:lnTo>
                  <a:lnTo>
                    <a:pt x="212338" y="267454"/>
                  </a:lnTo>
                  <a:lnTo>
                    <a:pt x="228847" y="260723"/>
                  </a:lnTo>
                  <a:lnTo>
                    <a:pt x="158871" y="260723"/>
                  </a:lnTo>
                  <a:lnTo>
                    <a:pt x="134870" y="258564"/>
                  </a:lnTo>
                  <a:lnTo>
                    <a:pt x="88770" y="240404"/>
                  </a:lnTo>
                  <a:lnTo>
                    <a:pt x="56385" y="209797"/>
                  </a:lnTo>
                  <a:lnTo>
                    <a:pt x="34414" y="160016"/>
                  </a:lnTo>
                  <a:lnTo>
                    <a:pt x="30350" y="125599"/>
                  </a:lnTo>
                  <a:lnTo>
                    <a:pt x="32890" y="96516"/>
                  </a:lnTo>
                  <a:lnTo>
                    <a:pt x="50924" y="51305"/>
                  </a:lnTo>
                  <a:lnTo>
                    <a:pt x="84706" y="23747"/>
                  </a:lnTo>
                  <a:lnTo>
                    <a:pt x="122424" y="13714"/>
                  </a:lnTo>
                  <a:lnTo>
                    <a:pt x="139696" y="12952"/>
                  </a:lnTo>
                  <a:lnTo>
                    <a:pt x="237102" y="12952"/>
                  </a:lnTo>
                  <a:lnTo>
                    <a:pt x="237102" y="11301"/>
                  </a:lnTo>
                  <a:lnTo>
                    <a:pt x="236467" y="9904"/>
                  </a:lnTo>
                  <a:lnTo>
                    <a:pt x="218307" y="8253"/>
                  </a:lnTo>
                  <a:lnTo>
                    <a:pt x="210941" y="7237"/>
                  </a:lnTo>
                  <a:lnTo>
                    <a:pt x="196590" y="4445"/>
                  </a:lnTo>
                  <a:lnTo>
                    <a:pt x="183763" y="2413"/>
                  </a:lnTo>
                  <a:lnTo>
                    <a:pt x="168015" y="762"/>
                  </a:lnTo>
                  <a:lnTo>
                    <a:pt x="151251"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2188843" y="9779475"/>
              <a:ext cx="101345" cy="121791"/>
            </a:xfrm>
            <a:prstGeom prst="rect">
              <a:avLst/>
            </a:prstGeom>
          </p:spPr>
        </p:pic>
        <p:sp>
          <p:nvSpPr>
            <p:cNvPr id="7" name="object 7"/>
            <p:cNvSpPr/>
            <p:nvPr/>
          </p:nvSpPr>
          <p:spPr>
            <a:xfrm>
              <a:off x="2169604" y="9653541"/>
              <a:ext cx="97790" cy="57150"/>
            </a:xfrm>
            <a:custGeom>
              <a:avLst/>
              <a:gdLst/>
              <a:ahLst/>
              <a:cxnLst/>
              <a:rect l="l" t="t" r="r" b="b"/>
              <a:pathLst>
                <a:path w="97789" h="57150">
                  <a:moveTo>
                    <a:pt x="97408" y="0"/>
                  </a:moveTo>
                  <a:lnTo>
                    <a:pt x="0" y="0"/>
                  </a:lnTo>
                  <a:lnTo>
                    <a:pt x="30606" y="2667"/>
                  </a:lnTo>
                  <a:lnTo>
                    <a:pt x="54609" y="9271"/>
                  </a:lnTo>
                  <a:lnTo>
                    <a:pt x="87249" y="36957"/>
                  </a:lnTo>
                  <a:lnTo>
                    <a:pt x="90169" y="57150"/>
                  </a:lnTo>
                  <a:lnTo>
                    <a:pt x="94360" y="57150"/>
                  </a:lnTo>
                  <a:lnTo>
                    <a:pt x="94995" y="55245"/>
                  </a:lnTo>
                  <a:lnTo>
                    <a:pt x="95376" y="27686"/>
                  </a:lnTo>
                  <a:lnTo>
                    <a:pt x="96265" y="13335"/>
                  </a:lnTo>
                  <a:lnTo>
                    <a:pt x="97408" y="0"/>
                  </a:lnTo>
                  <a:close/>
                </a:path>
              </a:pathLst>
            </a:custGeom>
            <a:solidFill>
              <a:srgbClr val="FFFFFF"/>
            </a:solidFill>
          </p:spPr>
          <p:txBody>
            <a:bodyPr wrap="square" lIns="0" tIns="0" rIns="0" bIns="0" rtlCol="0"/>
            <a:lstStyle/>
            <a:p>
              <a:endParaRPr/>
            </a:p>
          </p:txBody>
        </p:sp>
      </p:grpSp>
      <p:sp>
        <p:nvSpPr>
          <p:cNvPr id="8" name="object 8"/>
          <p:cNvSpPr/>
          <p:nvPr/>
        </p:nvSpPr>
        <p:spPr>
          <a:xfrm>
            <a:off x="2377376" y="9643635"/>
            <a:ext cx="155575" cy="267970"/>
          </a:xfrm>
          <a:custGeom>
            <a:avLst/>
            <a:gdLst/>
            <a:ahLst/>
            <a:cxnLst/>
            <a:rect l="l" t="t" r="r" b="b"/>
            <a:pathLst>
              <a:path w="155575" h="267970">
                <a:moveTo>
                  <a:pt x="146418" y="0"/>
                </a:moveTo>
                <a:lnTo>
                  <a:pt x="143624" y="0"/>
                </a:lnTo>
                <a:lnTo>
                  <a:pt x="142227" y="1396"/>
                </a:lnTo>
                <a:lnTo>
                  <a:pt x="140449" y="1650"/>
                </a:lnTo>
                <a:lnTo>
                  <a:pt x="45212" y="3809"/>
                </a:lnTo>
                <a:lnTo>
                  <a:pt x="23113" y="2793"/>
                </a:lnTo>
                <a:lnTo>
                  <a:pt x="1778" y="2793"/>
                </a:lnTo>
                <a:lnTo>
                  <a:pt x="0" y="3428"/>
                </a:lnTo>
                <a:lnTo>
                  <a:pt x="0" y="6984"/>
                </a:lnTo>
                <a:lnTo>
                  <a:pt x="1397" y="7619"/>
                </a:lnTo>
                <a:lnTo>
                  <a:pt x="5968" y="7619"/>
                </a:lnTo>
                <a:lnTo>
                  <a:pt x="11811" y="8000"/>
                </a:lnTo>
                <a:lnTo>
                  <a:pt x="14605" y="8762"/>
                </a:lnTo>
                <a:lnTo>
                  <a:pt x="26288" y="11175"/>
                </a:lnTo>
                <a:lnTo>
                  <a:pt x="29083" y="16636"/>
                </a:lnTo>
                <a:lnTo>
                  <a:pt x="30353" y="197091"/>
                </a:lnTo>
                <a:lnTo>
                  <a:pt x="30225" y="210553"/>
                </a:lnTo>
                <a:lnTo>
                  <a:pt x="27305" y="251447"/>
                </a:lnTo>
                <a:lnTo>
                  <a:pt x="18542" y="260591"/>
                </a:lnTo>
                <a:lnTo>
                  <a:pt x="11175" y="261988"/>
                </a:lnTo>
                <a:lnTo>
                  <a:pt x="5968" y="261988"/>
                </a:lnTo>
                <a:lnTo>
                  <a:pt x="5206" y="263004"/>
                </a:lnTo>
                <a:lnTo>
                  <a:pt x="5206" y="266179"/>
                </a:lnTo>
                <a:lnTo>
                  <a:pt x="6985" y="266941"/>
                </a:lnTo>
                <a:lnTo>
                  <a:pt x="16129" y="266941"/>
                </a:lnTo>
                <a:lnTo>
                  <a:pt x="24130" y="266179"/>
                </a:lnTo>
                <a:lnTo>
                  <a:pt x="31242" y="266179"/>
                </a:lnTo>
                <a:lnTo>
                  <a:pt x="38481" y="265798"/>
                </a:lnTo>
                <a:lnTo>
                  <a:pt x="49784" y="265798"/>
                </a:lnTo>
                <a:lnTo>
                  <a:pt x="72517" y="266941"/>
                </a:lnTo>
                <a:lnTo>
                  <a:pt x="113284" y="267830"/>
                </a:lnTo>
                <a:lnTo>
                  <a:pt x="148196" y="267957"/>
                </a:lnTo>
                <a:lnTo>
                  <a:pt x="150609" y="258813"/>
                </a:lnTo>
                <a:lnTo>
                  <a:pt x="152133" y="250812"/>
                </a:lnTo>
                <a:lnTo>
                  <a:pt x="155181" y="225285"/>
                </a:lnTo>
                <a:lnTo>
                  <a:pt x="155181" y="219697"/>
                </a:lnTo>
                <a:lnTo>
                  <a:pt x="151371" y="219697"/>
                </a:lnTo>
                <a:lnTo>
                  <a:pt x="150609" y="221094"/>
                </a:lnTo>
                <a:lnTo>
                  <a:pt x="149974" y="224904"/>
                </a:lnTo>
                <a:lnTo>
                  <a:pt x="147688" y="234302"/>
                </a:lnTo>
                <a:lnTo>
                  <a:pt x="108331" y="253860"/>
                </a:lnTo>
                <a:lnTo>
                  <a:pt x="100584" y="253987"/>
                </a:lnTo>
                <a:lnTo>
                  <a:pt x="79883" y="252844"/>
                </a:lnTo>
                <a:lnTo>
                  <a:pt x="67691" y="248653"/>
                </a:lnTo>
                <a:lnTo>
                  <a:pt x="61849" y="239890"/>
                </a:lnTo>
                <a:lnTo>
                  <a:pt x="59943" y="225285"/>
                </a:lnTo>
                <a:lnTo>
                  <a:pt x="59943" y="133349"/>
                </a:lnTo>
                <a:lnTo>
                  <a:pt x="60579" y="132333"/>
                </a:lnTo>
                <a:lnTo>
                  <a:pt x="126237" y="135508"/>
                </a:lnTo>
                <a:lnTo>
                  <a:pt x="132080" y="159626"/>
                </a:lnTo>
                <a:lnTo>
                  <a:pt x="132715" y="161023"/>
                </a:lnTo>
                <a:lnTo>
                  <a:pt x="136893" y="161023"/>
                </a:lnTo>
                <a:lnTo>
                  <a:pt x="137020" y="150875"/>
                </a:lnTo>
                <a:lnTo>
                  <a:pt x="137655" y="139064"/>
                </a:lnTo>
                <a:lnTo>
                  <a:pt x="139560" y="119760"/>
                </a:lnTo>
                <a:lnTo>
                  <a:pt x="141211" y="114553"/>
                </a:lnTo>
                <a:lnTo>
                  <a:pt x="141211" y="110362"/>
                </a:lnTo>
                <a:lnTo>
                  <a:pt x="140449" y="109727"/>
                </a:lnTo>
                <a:lnTo>
                  <a:pt x="138036" y="109727"/>
                </a:lnTo>
                <a:lnTo>
                  <a:pt x="131063" y="117728"/>
                </a:lnTo>
                <a:lnTo>
                  <a:pt x="126237" y="118363"/>
                </a:lnTo>
                <a:lnTo>
                  <a:pt x="117729" y="118998"/>
                </a:lnTo>
                <a:lnTo>
                  <a:pt x="106299" y="119506"/>
                </a:lnTo>
                <a:lnTo>
                  <a:pt x="60325" y="119760"/>
                </a:lnTo>
                <a:lnTo>
                  <a:pt x="59943" y="118998"/>
                </a:lnTo>
                <a:lnTo>
                  <a:pt x="59943" y="17398"/>
                </a:lnTo>
                <a:lnTo>
                  <a:pt x="60579" y="16382"/>
                </a:lnTo>
                <a:lnTo>
                  <a:pt x="100456" y="17017"/>
                </a:lnTo>
                <a:lnTo>
                  <a:pt x="109981" y="17398"/>
                </a:lnTo>
                <a:lnTo>
                  <a:pt x="136893" y="44703"/>
                </a:lnTo>
                <a:lnTo>
                  <a:pt x="137655" y="46481"/>
                </a:lnTo>
                <a:lnTo>
                  <a:pt x="141211" y="46481"/>
                </a:lnTo>
                <a:lnTo>
                  <a:pt x="142227" y="42544"/>
                </a:lnTo>
                <a:lnTo>
                  <a:pt x="142862" y="38353"/>
                </a:lnTo>
                <a:lnTo>
                  <a:pt x="143624" y="22986"/>
                </a:lnTo>
                <a:lnTo>
                  <a:pt x="145021" y="9778"/>
                </a:lnTo>
                <a:lnTo>
                  <a:pt x="146799" y="5587"/>
                </a:lnTo>
                <a:lnTo>
                  <a:pt x="146799" y="1396"/>
                </a:lnTo>
                <a:lnTo>
                  <a:pt x="146418" y="0"/>
                </a:lnTo>
                <a:close/>
              </a:path>
            </a:pathLst>
          </a:custGeom>
          <a:solidFill>
            <a:srgbClr val="FFFFFF"/>
          </a:solidFill>
        </p:spPr>
        <p:txBody>
          <a:bodyPr wrap="square" lIns="0" tIns="0" rIns="0" bIns="0" rtlCol="0"/>
          <a:lstStyle/>
          <a:p>
            <a:endParaRPr/>
          </a:p>
        </p:txBody>
      </p:sp>
      <p:sp>
        <p:nvSpPr>
          <p:cNvPr id="9" name="object 9"/>
          <p:cNvSpPr/>
          <p:nvPr/>
        </p:nvSpPr>
        <p:spPr>
          <a:xfrm>
            <a:off x="2625775" y="9645160"/>
            <a:ext cx="266700" cy="269240"/>
          </a:xfrm>
          <a:custGeom>
            <a:avLst/>
            <a:gdLst/>
            <a:ahLst/>
            <a:cxnLst/>
            <a:rect l="l" t="t" r="r" b="b"/>
            <a:pathLst>
              <a:path w="266700" h="269240">
                <a:moveTo>
                  <a:pt x="162814" y="265163"/>
                </a:moveTo>
                <a:lnTo>
                  <a:pt x="45212" y="265163"/>
                </a:lnTo>
                <a:lnTo>
                  <a:pt x="85979" y="268084"/>
                </a:lnTo>
                <a:lnTo>
                  <a:pt x="110998" y="269227"/>
                </a:lnTo>
                <a:lnTo>
                  <a:pt x="162814" y="265163"/>
                </a:lnTo>
                <a:close/>
              </a:path>
              <a:path w="266700" h="269240">
                <a:moveTo>
                  <a:pt x="5587" y="0"/>
                </a:moveTo>
                <a:lnTo>
                  <a:pt x="1778" y="0"/>
                </a:lnTo>
                <a:lnTo>
                  <a:pt x="0" y="761"/>
                </a:lnTo>
                <a:lnTo>
                  <a:pt x="0" y="4317"/>
                </a:lnTo>
                <a:lnTo>
                  <a:pt x="1397" y="4952"/>
                </a:lnTo>
                <a:lnTo>
                  <a:pt x="5968" y="4952"/>
                </a:lnTo>
                <a:lnTo>
                  <a:pt x="11937" y="5333"/>
                </a:lnTo>
                <a:lnTo>
                  <a:pt x="14731" y="6095"/>
                </a:lnTo>
                <a:lnTo>
                  <a:pt x="26289" y="8508"/>
                </a:lnTo>
                <a:lnTo>
                  <a:pt x="28956" y="14096"/>
                </a:lnTo>
                <a:lnTo>
                  <a:pt x="30099" y="34416"/>
                </a:lnTo>
                <a:lnTo>
                  <a:pt x="30353" y="47751"/>
                </a:lnTo>
                <a:lnTo>
                  <a:pt x="30480" y="189852"/>
                </a:lnTo>
                <a:lnTo>
                  <a:pt x="30225" y="207124"/>
                </a:lnTo>
                <a:lnTo>
                  <a:pt x="27305" y="250685"/>
                </a:lnTo>
                <a:lnTo>
                  <a:pt x="18542" y="259956"/>
                </a:lnTo>
                <a:lnTo>
                  <a:pt x="11303" y="261353"/>
                </a:lnTo>
                <a:lnTo>
                  <a:pt x="5968" y="261353"/>
                </a:lnTo>
                <a:lnTo>
                  <a:pt x="5334" y="262369"/>
                </a:lnTo>
                <a:lnTo>
                  <a:pt x="5334" y="265544"/>
                </a:lnTo>
                <a:lnTo>
                  <a:pt x="6985" y="266306"/>
                </a:lnTo>
                <a:lnTo>
                  <a:pt x="16129" y="266306"/>
                </a:lnTo>
                <a:lnTo>
                  <a:pt x="24130" y="265544"/>
                </a:lnTo>
                <a:lnTo>
                  <a:pt x="31115" y="265544"/>
                </a:lnTo>
                <a:lnTo>
                  <a:pt x="38481" y="265163"/>
                </a:lnTo>
                <a:lnTo>
                  <a:pt x="162814" y="265163"/>
                </a:lnTo>
                <a:lnTo>
                  <a:pt x="176717" y="257543"/>
                </a:lnTo>
                <a:lnTo>
                  <a:pt x="123825" y="257543"/>
                </a:lnTo>
                <a:lnTo>
                  <a:pt x="97790" y="256273"/>
                </a:lnTo>
                <a:lnTo>
                  <a:pt x="62737" y="238747"/>
                </a:lnTo>
                <a:lnTo>
                  <a:pt x="60071" y="188074"/>
                </a:lnTo>
                <a:lnTo>
                  <a:pt x="59947" y="164833"/>
                </a:lnTo>
                <a:lnTo>
                  <a:pt x="60198" y="17652"/>
                </a:lnTo>
                <a:lnTo>
                  <a:pt x="61341" y="15874"/>
                </a:lnTo>
                <a:lnTo>
                  <a:pt x="67183" y="13080"/>
                </a:lnTo>
                <a:lnTo>
                  <a:pt x="80137" y="11937"/>
                </a:lnTo>
                <a:lnTo>
                  <a:pt x="186199" y="11937"/>
                </a:lnTo>
                <a:lnTo>
                  <a:pt x="159893" y="3809"/>
                </a:lnTo>
                <a:lnTo>
                  <a:pt x="132715" y="1142"/>
                </a:lnTo>
                <a:lnTo>
                  <a:pt x="45212" y="1142"/>
                </a:lnTo>
                <a:lnTo>
                  <a:pt x="18287" y="126"/>
                </a:lnTo>
                <a:lnTo>
                  <a:pt x="5587" y="0"/>
                </a:lnTo>
                <a:close/>
              </a:path>
              <a:path w="266700" h="269240">
                <a:moveTo>
                  <a:pt x="235204" y="43179"/>
                </a:moveTo>
                <a:lnTo>
                  <a:pt x="235204" y="140461"/>
                </a:lnTo>
                <a:lnTo>
                  <a:pt x="233299" y="164833"/>
                </a:lnTo>
                <a:lnTo>
                  <a:pt x="219202" y="208521"/>
                </a:lnTo>
                <a:lnTo>
                  <a:pt x="189992" y="238620"/>
                </a:lnTo>
                <a:lnTo>
                  <a:pt x="147700" y="255257"/>
                </a:lnTo>
                <a:lnTo>
                  <a:pt x="123825" y="257543"/>
                </a:lnTo>
                <a:lnTo>
                  <a:pt x="176717" y="257543"/>
                </a:lnTo>
                <a:lnTo>
                  <a:pt x="228854" y="228968"/>
                </a:lnTo>
                <a:lnTo>
                  <a:pt x="255143" y="188074"/>
                </a:lnTo>
                <a:lnTo>
                  <a:pt x="266573" y="129666"/>
                </a:lnTo>
                <a:lnTo>
                  <a:pt x="263779" y="100456"/>
                </a:lnTo>
                <a:lnTo>
                  <a:pt x="256286" y="76072"/>
                </a:lnTo>
                <a:lnTo>
                  <a:pt x="245364" y="56006"/>
                </a:lnTo>
                <a:lnTo>
                  <a:pt x="235204" y="43179"/>
                </a:lnTo>
                <a:close/>
              </a:path>
              <a:path w="266700" h="269240">
                <a:moveTo>
                  <a:pt x="186199" y="11937"/>
                </a:moveTo>
                <a:lnTo>
                  <a:pt x="87122" y="11937"/>
                </a:lnTo>
                <a:lnTo>
                  <a:pt x="147574" y="18795"/>
                </a:lnTo>
                <a:lnTo>
                  <a:pt x="201549" y="51815"/>
                </a:lnTo>
                <a:lnTo>
                  <a:pt x="223774" y="85089"/>
                </a:lnTo>
                <a:lnTo>
                  <a:pt x="235204" y="140461"/>
                </a:lnTo>
                <a:lnTo>
                  <a:pt x="235204" y="43179"/>
                </a:lnTo>
                <a:lnTo>
                  <a:pt x="198120" y="15620"/>
                </a:lnTo>
                <a:lnTo>
                  <a:pt x="186199" y="11937"/>
                </a:lnTo>
                <a:close/>
              </a:path>
              <a:path w="266700" h="269240">
                <a:moveTo>
                  <a:pt x="92456" y="0"/>
                </a:moveTo>
                <a:lnTo>
                  <a:pt x="76708" y="126"/>
                </a:lnTo>
                <a:lnTo>
                  <a:pt x="45212" y="1142"/>
                </a:lnTo>
                <a:lnTo>
                  <a:pt x="132715" y="1142"/>
                </a:lnTo>
                <a:lnTo>
                  <a:pt x="123062" y="126"/>
                </a:lnTo>
                <a:lnTo>
                  <a:pt x="92456" y="0"/>
                </a:lnTo>
                <a:close/>
              </a:path>
            </a:pathLst>
          </a:custGeom>
          <a:solidFill>
            <a:srgbClr val="FFFFFF"/>
          </a:solidFill>
        </p:spPr>
        <p:txBody>
          <a:bodyPr wrap="square" lIns="0" tIns="0" rIns="0" bIns="0" rtlCol="0"/>
          <a:lstStyle/>
          <a:p>
            <a:endParaRPr/>
          </a:p>
        </p:txBody>
      </p:sp>
      <p:grpSp>
        <p:nvGrpSpPr>
          <p:cNvPr id="10" name="object 10"/>
          <p:cNvGrpSpPr/>
          <p:nvPr/>
        </p:nvGrpSpPr>
        <p:grpSpPr>
          <a:xfrm>
            <a:off x="3168395" y="9645110"/>
            <a:ext cx="480059" cy="266700"/>
            <a:chOff x="3168395" y="9645110"/>
            <a:chExt cx="480059" cy="266700"/>
          </a:xfrm>
        </p:grpSpPr>
        <p:pic>
          <p:nvPicPr>
            <p:cNvPr id="11" name="object 11"/>
            <p:cNvPicPr/>
            <p:nvPr/>
          </p:nvPicPr>
          <p:blipFill>
            <a:blip r:embed="rId4" cstate="print"/>
            <a:stretch>
              <a:fillRect/>
            </a:stretch>
          </p:blipFill>
          <p:spPr>
            <a:xfrm>
              <a:off x="3173602" y="9774776"/>
              <a:ext cx="255270" cy="136777"/>
            </a:xfrm>
            <a:prstGeom prst="rect">
              <a:avLst/>
            </a:prstGeom>
          </p:spPr>
        </p:pic>
        <p:sp>
          <p:nvSpPr>
            <p:cNvPr id="12" name="object 12"/>
            <p:cNvSpPr/>
            <p:nvPr/>
          </p:nvSpPr>
          <p:spPr>
            <a:xfrm>
              <a:off x="3174284" y="9650102"/>
              <a:ext cx="90805" cy="256540"/>
            </a:xfrm>
            <a:custGeom>
              <a:avLst/>
              <a:gdLst/>
              <a:ahLst/>
              <a:cxnLst/>
              <a:rect l="l" t="t" r="r" b="b"/>
              <a:pathLst>
                <a:path w="90804" h="256540">
                  <a:moveTo>
                    <a:pt x="72895" y="0"/>
                  </a:moveTo>
                  <a:lnTo>
                    <a:pt x="0" y="0"/>
                  </a:lnTo>
                  <a:lnTo>
                    <a:pt x="5967" y="381"/>
                  </a:lnTo>
                  <a:lnTo>
                    <a:pt x="8761" y="1143"/>
                  </a:lnTo>
                  <a:lnTo>
                    <a:pt x="24509" y="192020"/>
                  </a:lnTo>
                  <a:lnTo>
                    <a:pt x="24382" y="204591"/>
                  </a:lnTo>
                  <a:lnTo>
                    <a:pt x="21461" y="245865"/>
                  </a:lnTo>
                  <a:lnTo>
                    <a:pt x="12698" y="255136"/>
                  </a:lnTo>
                  <a:lnTo>
                    <a:pt x="5205" y="256533"/>
                  </a:lnTo>
                  <a:lnTo>
                    <a:pt x="78864" y="256533"/>
                  </a:lnTo>
                  <a:lnTo>
                    <a:pt x="68324" y="255136"/>
                  </a:lnTo>
                  <a:lnTo>
                    <a:pt x="52957" y="204591"/>
                  </a:lnTo>
                  <a:lnTo>
                    <a:pt x="52830" y="124711"/>
                  </a:lnTo>
                  <a:lnTo>
                    <a:pt x="90421" y="124711"/>
                  </a:lnTo>
                  <a:lnTo>
                    <a:pt x="84452" y="118361"/>
                  </a:lnTo>
                  <a:lnTo>
                    <a:pt x="52830" y="118361"/>
                  </a:lnTo>
                  <a:lnTo>
                    <a:pt x="52830" y="42797"/>
                  </a:lnTo>
                  <a:lnTo>
                    <a:pt x="57021" y="2794"/>
                  </a:lnTo>
                  <a:lnTo>
                    <a:pt x="72895" y="0"/>
                  </a:lnTo>
                  <a:close/>
                </a:path>
              </a:pathLst>
            </a:custGeom>
            <a:solidFill>
              <a:srgbClr val="FFFFFF"/>
            </a:solidFill>
          </p:spPr>
          <p:txBody>
            <a:bodyPr wrap="square" lIns="0" tIns="0" rIns="0" bIns="0" rtlCol="0"/>
            <a:lstStyle/>
            <a:p>
              <a:endParaRPr/>
            </a:p>
          </p:txBody>
        </p:sp>
        <p:pic>
          <p:nvPicPr>
            <p:cNvPr id="13" name="object 13"/>
            <p:cNvPicPr/>
            <p:nvPr/>
          </p:nvPicPr>
          <p:blipFill>
            <a:blip r:embed="rId5" cstate="print"/>
            <a:stretch>
              <a:fillRect/>
            </a:stretch>
          </p:blipFill>
          <p:spPr>
            <a:xfrm>
              <a:off x="3168395" y="9645110"/>
              <a:ext cx="223393" cy="123315"/>
            </a:xfrm>
            <a:prstGeom prst="rect">
              <a:avLst/>
            </a:prstGeom>
          </p:spPr>
        </p:pic>
        <p:pic>
          <p:nvPicPr>
            <p:cNvPr id="14" name="object 14"/>
            <p:cNvPicPr/>
            <p:nvPr/>
          </p:nvPicPr>
          <p:blipFill>
            <a:blip r:embed="rId6" cstate="print"/>
            <a:stretch>
              <a:fillRect/>
            </a:stretch>
          </p:blipFill>
          <p:spPr>
            <a:xfrm>
              <a:off x="3467011" y="9645110"/>
              <a:ext cx="181061" cy="266228"/>
            </a:xfrm>
            <a:prstGeom prst="rect">
              <a:avLst/>
            </a:prstGeom>
          </p:spPr>
        </p:pic>
      </p:grpSp>
      <p:grpSp>
        <p:nvGrpSpPr>
          <p:cNvPr id="15" name="object 15"/>
          <p:cNvGrpSpPr/>
          <p:nvPr/>
        </p:nvGrpSpPr>
        <p:grpSpPr>
          <a:xfrm>
            <a:off x="3700170" y="9640578"/>
            <a:ext cx="268605" cy="271145"/>
            <a:chOff x="3700170" y="9640578"/>
            <a:chExt cx="268605" cy="271145"/>
          </a:xfrm>
        </p:grpSpPr>
        <p:sp>
          <p:nvSpPr>
            <p:cNvPr id="16" name="object 16"/>
            <p:cNvSpPr/>
            <p:nvPr/>
          </p:nvSpPr>
          <p:spPr>
            <a:xfrm>
              <a:off x="3700170" y="9906387"/>
              <a:ext cx="79375" cy="5080"/>
            </a:xfrm>
            <a:custGeom>
              <a:avLst/>
              <a:gdLst/>
              <a:ahLst/>
              <a:cxnLst/>
              <a:rect l="l" t="t" r="r" b="b"/>
              <a:pathLst>
                <a:path w="79375" h="5079">
                  <a:moveTo>
                    <a:pt x="78105" y="0"/>
                  </a:moveTo>
                  <a:lnTo>
                    <a:pt x="1397" y="0"/>
                  </a:lnTo>
                  <a:lnTo>
                    <a:pt x="0" y="762"/>
                  </a:lnTo>
                  <a:lnTo>
                    <a:pt x="0" y="4318"/>
                  </a:lnTo>
                  <a:lnTo>
                    <a:pt x="2159" y="4953"/>
                  </a:lnTo>
                  <a:lnTo>
                    <a:pt x="19304" y="4826"/>
                  </a:lnTo>
                  <a:lnTo>
                    <a:pt x="46482" y="3937"/>
                  </a:lnTo>
                  <a:lnTo>
                    <a:pt x="51181" y="4064"/>
                  </a:lnTo>
                  <a:lnTo>
                    <a:pt x="66548" y="4826"/>
                  </a:lnTo>
                  <a:lnTo>
                    <a:pt x="77089" y="4953"/>
                  </a:lnTo>
                  <a:lnTo>
                    <a:pt x="79121" y="4318"/>
                  </a:lnTo>
                  <a:lnTo>
                    <a:pt x="79121" y="762"/>
                  </a:lnTo>
                  <a:lnTo>
                    <a:pt x="78105" y="0"/>
                  </a:lnTo>
                  <a:close/>
                </a:path>
              </a:pathLst>
            </a:custGeom>
            <a:solidFill>
              <a:srgbClr val="FFFFFF"/>
            </a:solidFill>
          </p:spPr>
          <p:txBody>
            <a:bodyPr wrap="square" lIns="0" tIns="0" rIns="0" bIns="0" rtlCol="0"/>
            <a:lstStyle/>
            <a:p>
              <a:endParaRPr/>
            </a:p>
          </p:txBody>
        </p:sp>
        <p:pic>
          <p:nvPicPr>
            <p:cNvPr id="17" name="object 17"/>
            <p:cNvPicPr/>
            <p:nvPr/>
          </p:nvPicPr>
          <p:blipFill>
            <a:blip r:embed="rId7" cstate="print"/>
            <a:stretch>
              <a:fillRect/>
            </a:stretch>
          </p:blipFill>
          <p:spPr>
            <a:xfrm>
              <a:off x="3866005" y="9807542"/>
              <a:ext cx="102362" cy="103759"/>
            </a:xfrm>
            <a:prstGeom prst="rect">
              <a:avLst/>
            </a:prstGeom>
          </p:spPr>
        </p:pic>
        <p:sp>
          <p:nvSpPr>
            <p:cNvPr id="18" name="object 18"/>
            <p:cNvSpPr/>
            <p:nvPr/>
          </p:nvSpPr>
          <p:spPr>
            <a:xfrm>
              <a:off x="3705765" y="9640578"/>
              <a:ext cx="192405" cy="266065"/>
            </a:xfrm>
            <a:custGeom>
              <a:avLst/>
              <a:gdLst/>
              <a:ahLst/>
              <a:cxnLst/>
              <a:rect l="l" t="t" r="r" b="b"/>
              <a:pathLst>
                <a:path w="192404" h="266065">
                  <a:moveTo>
                    <a:pt x="126996" y="0"/>
                  </a:moveTo>
                  <a:lnTo>
                    <a:pt x="122805" y="0"/>
                  </a:lnTo>
                  <a:lnTo>
                    <a:pt x="121408" y="2159"/>
                  </a:lnTo>
                  <a:lnTo>
                    <a:pt x="37336" y="232149"/>
                  </a:lnTo>
                  <a:lnTo>
                    <a:pt x="32255" y="244340"/>
                  </a:lnTo>
                  <a:lnTo>
                    <a:pt x="0" y="265803"/>
                  </a:lnTo>
                  <a:lnTo>
                    <a:pt x="60576" y="265803"/>
                  </a:lnTo>
                  <a:lnTo>
                    <a:pt x="53084" y="262755"/>
                  </a:lnTo>
                  <a:lnTo>
                    <a:pt x="53084" y="249293"/>
                  </a:lnTo>
                  <a:lnTo>
                    <a:pt x="54861" y="240912"/>
                  </a:lnTo>
                  <a:lnTo>
                    <a:pt x="58036" y="232149"/>
                  </a:lnTo>
                  <a:lnTo>
                    <a:pt x="79880" y="168142"/>
                  </a:lnTo>
                  <a:lnTo>
                    <a:pt x="80896" y="166999"/>
                  </a:lnTo>
                  <a:lnTo>
                    <a:pt x="192018" y="166999"/>
                  </a:lnTo>
                  <a:lnTo>
                    <a:pt x="187065" y="154428"/>
                  </a:lnTo>
                  <a:lnTo>
                    <a:pt x="85468" y="154428"/>
                  </a:lnTo>
                  <a:lnTo>
                    <a:pt x="84833" y="153793"/>
                  </a:lnTo>
                  <a:lnTo>
                    <a:pt x="118233" y="51686"/>
                  </a:lnTo>
                  <a:lnTo>
                    <a:pt x="147697" y="51686"/>
                  </a:lnTo>
                  <a:lnTo>
                    <a:pt x="128520" y="1778"/>
                  </a:lnTo>
                  <a:lnTo>
                    <a:pt x="126996" y="0"/>
                  </a:lnTo>
                  <a:close/>
                </a:path>
              </a:pathLst>
            </a:custGeom>
            <a:solidFill>
              <a:srgbClr val="FFFFFF"/>
            </a:solidFill>
          </p:spPr>
          <p:txBody>
            <a:bodyPr wrap="square" lIns="0" tIns="0" rIns="0" bIns="0" rtlCol="0"/>
            <a:lstStyle/>
            <a:p>
              <a:endParaRPr/>
            </a:p>
          </p:txBody>
        </p:sp>
        <p:pic>
          <p:nvPicPr>
            <p:cNvPr id="19" name="object 19"/>
            <p:cNvPicPr/>
            <p:nvPr/>
          </p:nvPicPr>
          <p:blipFill>
            <a:blip r:embed="rId8" cstate="print"/>
            <a:stretch>
              <a:fillRect/>
            </a:stretch>
          </p:blipFill>
          <p:spPr>
            <a:xfrm>
              <a:off x="3825873" y="9692226"/>
              <a:ext cx="67054" cy="102743"/>
            </a:xfrm>
            <a:prstGeom prst="rect">
              <a:avLst/>
            </a:prstGeom>
          </p:spPr>
        </p:pic>
      </p:grpSp>
      <p:pic>
        <p:nvPicPr>
          <p:cNvPr id="20" name="object 20"/>
          <p:cNvPicPr/>
          <p:nvPr/>
        </p:nvPicPr>
        <p:blipFill>
          <a:blip r:embed="rId9" cstate="print"/>
          <a:stretch>
            <a:fillRect/>
          </a:stretch>
        </p:blipFill>
        <p:spPr>
          <a:xfrm>
            <a:off x="2993135" y="9646676"/>
            <a:ext cx="89837" cy="265132"/>
          </a:xfrm>
          <a:prstGeom prst="rect">
            <a:avLst/>
          </a:prstGeom>
        </p:spPr>
      </p:pic>
      <p:grpSp>
        <p:nvGrpSpPr>
          <p:cNvPr id="21" name="object 21"/>
          <p:cNvGrpSpPr/>
          <p:nvPr/>
        </p:nvGrpSpPr>
        <p:grpSpPr>
          <a:xfrm>
            <a:off x="4029340" y="9640589"/>
            <a:ext cx="133985" cy="284480"/>
            <a:chOff x="4029340" y="9640589"/>
            <a:chExt cx="133985" cy="284480"/>
          </a:xfrm>
        </p:grpSpPr>
        <p:pic>
          <p:nvPicPr>
            <p:cNvPr id="22" name="object 22"/>
            <p:cNvPicPr/>
            <p:nvPr/>
          </p:nvPicPr>
          <p:blipFill>
            <a:blip r:embed="rId10" cstate="print"/>
            <a:stretch>
              <a:fillRect/>
            </a:stretch>
          </p:blipFill>
          <p:spPr>
            <a:xfrm>
              <a:off x="4029340" y="9850888"/>
              <a:ext cx="78612" cy="74168"/>
            </a:xfrm>
            <a:prstGeom prst="rect">
              <a:avLst/>
            </a:prstGeom>
          </p:spPr>
        </p:pic>
        <p:sp>
          <p:nvSpPr>
            <p:cNvPr id="23" name="object 23"/>
            <p:cNvSpPr/>
            <p:nvPr/>
          </p:nvSpPr>
          <p:spPr>
            <a:xfrm>
              <a:off x="4036960" y="9640589"/>
              <a:ext cx="126364" cy="268605"/>
            </a:xfrm>
            <a:custGeom>
              <a:avLst/>
              <a:gdLst/>
              <a:ahLst/>
              <a:cxnLst/>
              <a:rect l="l" t="t" r="r" b="b"/>
              <a:pathLst>
                <a:path w="126364" h="268604">
                  <a:moveTo>
                    <a:pt x="72389" y="0"/>
                  </a:moveTo>
                  <a:lnTo>
                    <a:pt x="42290" y="4572"/>
                  </a:lnTo>
                  <a:lnTo>
                    <a:pt x="19558" y="17526"/>
                  </a:lnTo>
                  <a:lnTo>
                    <a:pt x="5079" y="37465"/>
                  </a:lnTo>
                  <a:lnTo>
                    <a:pt x="0" y="63119"/>
                  </a:lnTo>
                  <a:lnTo>
                    <a:pt x="1904" y="80772"/>
                  </a:lnTo>
                  <a:lnTo>
                    <a:pt x="8889" y="98679"/>
                  </a:lnTo>
                  <a:lnTo>
                    <a:pt x="22733" y="117856"/>
                  </a:lnTo>
                  <a:lnTo>
                    <a:pt x="45465" y="139319"/>
                  </a:lnTo>
                  <a:lnTo>
                    <a:pt x="61087" y="152273"/>
                  </a:lnTo>
                  <a:lnTo>
                    <a:pt x="80137" y="169278"/>
                  </a:lnTo>
                  <a:lnTo>
                    <a:pt x="92455" y="184137"/>
                  </a:lnTo>
                  <a:lnTo>
                    <a:pt x="99313" y="198869"/>
                  </a:lnTo>
                  <a:lnTo>
                    <a:pt x="101346" y="215506"/>
                  </a:lnTo>
                  <a:lnTo>
                    <a:pt x="99949" y="226555"/>
                  </a:lnTo>
                  <a:lnTo>
                    <a:pt x="96012" y="237096"/>
                  </a:lnTo>
                  <a:lnTo>
                    <a:pt x="89280" y="246621"/>
                  </a:lnTo>
                  <a:lnTo>
                    <a:pt x="79883" y="254495"/>
                  </a:lnTo>
                  <a:lnTo>
                    <a:pt x="81406" y="257924"/>
                  </a:lnTo>
                  <a:lnTo>
                    <a:pt x="82296" y="261861"/>
                  </a:lnTo>
                  <a:lnTo>
                    <a:pt x="82296" y="266687"/>
                  </a:lnTo>
                  <a:lnTo>
                    <a:pt x="82041" y="268084"/>
                  </a:lnTo>
                  <a:lnTo>
                    <a:pt x="87122" y="265925"/>
                  </a:lnTo>
                  <a:lnTo>
                    <a:pt x="120268" y="230238"/>
                  </a:lnTo>
                  <a:lnTo>
                    <a:pt x="126111" y="202171"/>
                  </a:lnTo>
                  <a:lnTo>
                    <a:pt x="116077" y="162674"/>
                  </a:lnTo>
                  <a:lnTo>
                    <a:pt x="75056" y="119634"/>
                  </a:lnTo>
                  <a:lnTo>
                    <a:pt x="65404" y="112014"/>
                  </a:lnTo>
                  <a:lnTo>
                    <a:pt x="44576" y="94488"/>
                  </a:lnTo>
                  <a:lnTo>
                    <a:pt x="31496" y="80137"/>
                  </a:lnTo>
                  <a:lnTo>
                    <a:pt x="24637" y="66929"/>
                  </a:lnTo>
                  <a:lnTo>
                    <a:pt x="22733" y="52959"/>
                  </a:lnTo>
                  <a:lnTo>
                    <a:pt x="26035" y="35814"/>
                  </a:lnTo>
                  <a:lnTo>
                    <a:pt x="35178" y="23114"/>
                  </a:lnTo>
                  <a:lnTo>
                    <a:pt x="48767" y="15113"/>
                  </a:lnTo>
                  <a:lnTo>
                    <a:pt x="65659" y="12318"/>
                  </a:lnTo>
                  <a:lnTo>
                    <a:pt x="85725" y="14732"/>
                  </a:lnTo>
                  <a:lnTo>
                    <a:pt x="98805" y="20193"/>
                  </a:lnTo>
                  <a:lnTo>
                    <a:pt x="113918" y="48387"/>
                  </a:lnTo>
                  <a:lnTo>
                    <a:pt x="114680" y="52959"/>
                  </a:lnTo>
                  <a:lnTo>
                    <a:pt x="118490" y="52959"/>
                  </a:lnTo>
                  <a:lnTo>
                    <a:pt x="119125" y="50546"/>
                  </a:lnTo>
                  <a:lnTo>
                    <a:pt x="119379" y="29337"/>
                  </a:lnTo>
                  <a:lnTo>
                    <a:pt x="120523" y="5968"/>
                  </a:lnTo>
                  <a:lnTo>
                    <a:pt x="119887" y="5334"/>
                  </a:lnTo>
                  <a:lnTo>
                    <a:pt x="114300" y="5334"/>
                  </a:lnTo>
                  <a:lnTo>
                    <a:pt x="111378" y="4953"/>
                  </a:lnTo>
                  <a:lnTo>
                    <a:pt x="98043" y="2032"/>
                  </a:lnTo>
                  <a:lnTo>
                    <a:pt x="90424" y="1016"/>
                  </a:lnTo>
                  <a:lnTo>
                    <a:pt x="81914" y="254"/>
                  </a:lnTo>
                  <a:lnTo>
                    <a:pt x="72389" y="0"/>
                  </a:lnTo>
                  <a:close/>
                </a:path>
              </a:pathLst>
            </a:custGeom>
            <a:solidFill>
              <a:srgbClr val="FFFFFF"/>
            </a:solidFill>
          </p:spPr>
          <p:txBody>
            <a:bodyPr wrap="square" lIns="0" tIns="0" rIns="0" bIns="0" rtlCol="0"/>
            <a:lstStyle/>
            <a:p>
              <a:endParaRPr/>
            </a:p>
          </p:txBody>
        </p:sp>
      </p:grpSp>
      <p:pic>
        <p:nvPicPr>
          <p:cNvPr id="24" name="object 24"/>
          <p:cNvPicPr/>
          <p:nvPr/>
        </p:nvPicPr>
        <p:blipFill>
          <a:blip r:embed="rId11" cstate="print"/>
          <a:stretch>
            <a:fillRect/>
          </a:stretch>
        </p:blipFill>
        <p:spPr>
          <a:xfrm>
            <a:off x="2029967" y="9998711"/>
            <a:ext cx="121864" cy="117313"/>
          </a:xfrm>
          <a:prstGeom prst="rect">
            <a:avLst/>
          </a:prstGeom>
        </p:spPr>
      </p:pic>
      <p:pic>
        <p:nvPicPr>
          <p:cNvPr id="25" name="object 25"/>
          <p:cNvPicPr/>
          <p:nvPr/>
        </p:nvPicPr>
        <p:blipFill>
          <a:blip r:embed="rId12" cstate="print"/>
          <a:stretch>
            <a:fillRect/>
          </a:stretch>
        </p:blipFill>
        <p:spPr>
          <a:xfrm>
            <a:off x="2238755" y="9998711"/>
            <a:ext cx="115763" cy="118837"/>
          </a:xfrm>
          <a:prstGeom prst="rect">
            <a:avLst/>
          </a:prstGeom>
        </p:spPr>
      </p:pic>
      <p:pic>
        <p:nvPicPr>
          <p:cNvPr id="26" name="object 26"/>
          <p:cNvPicPr/>
          <p:nvPr/>
        </p:nvPicPr>
        <p:blipFill>
          <a:blip r:embed="rId13" cstate="print"/>
          <a:stretch>
            <a:fillRect/>
          </a:stretch>
        </p:blipFill>
        <p:spPr>
          <a:xfrm>
            <a:off x="2444495" y="9998711"/>
            <a:ext cx="114235" cy="117313"/>
          </a:xfrm>
          <a:prstGeom prst="rect">
            <a:avLst/>
          </a:prstGeom>
        </p:spPr>
      </p:pic>
      <p:pic>
        <p:nvPicPr>
          <p:cNvPr id="27" name="object 27"/>
          <p:cNvPicPr/>
          <p:nvPr/>
        </p:nvPicPr>
        <p:blipFill>
          <a:blip r:embed="rId14" cstate="print"/>
          <a:stretch>
            <a:fillRect/>
          </a:stretch>
        </p:blipFill>
        <p:spPr>
          <a:xfrm>
            <a:off x="2621279" y="9998711"/>
            <a:ext cx="115753" cy="118837"/>
          </a:xfrm>
          <a:prstGeom prst="rect">
            <a:avLst/>
          </a:prstGeom>
        </p:spPr>
      </p:pic>
      <p:pic>
        <p:nvPicPr>
          <p:cNvPr id="28" name="object 28"/>
          <p:cNvPicPr/>
          <p:nvPr/>
        </p:nvPicPr>
        <p:blipFill>
          <a:blip r:embed="rId15" cstate="print"/>
          <a:stretch>
            <a:fillRect/>
          </a:stretch>
        </p:blipFill>
        <p:spPr>
          <a:xfrm>
            <a:off x="2828542" y="9998711"/>
            <a:ext cx="114224" cy="117313"/>
          </a:xfrm>
          <a:prstGeom prst="rect">
            <a:avLst/>
          </a:prstGeom>
        </p:spPr>
      </p:pic>
      <p:pic>
        <p:nvPicPr>
          <p:cNvPr id="29" name="object 29"/>
          <p:cNvPicPr/>
          <p:nvPr/>
        </p:nvPicPr>
        <p:blipFill>
          <a:blip r:embed="rId16" cstate="print"/>
          <a:stretch>
            <a:fillRect/>
          </a:stretch>
        </p:blipFill>
        <p:spPr>
          <a:xfrm>
            <a:off x="3133342" y="9998711"/>
            <a:ext cx="79165" cy="117313"/>
          </a:xfrm>
          <a:prstGeom prst="rect">
            <a:avLst/>
          </a:prstGeom>
        </p:spPr>
      </p:pic>
      <p:pic>
        <p:nvPicPr>
          <p:cNvPr id="30" name="object 30"/>
          <p:cNvPicPr/>
          <p:nvPr/>
        </p:nvPicPr>
        <p:blipFill>
          <a:blip r:embed="rId17" cstate="print"/>
          <a:stretch>
            <a:fillRect/>
          </a:stretch>
        </p:blipFill>
        <p:spPr>
          <a:xfrm>
            <a:off x="3506723" y="9998711"/>
            <a:ext cx="115731" cy="117313"/>
          </a:xfrm>
          <a:prstGeom prst="rect">
            <a:avLst/>
          </a:prstGeom>
        </p:spPr>
      </p:pic>
      <p:pic>
        <p:nvPicPr>
          <p:cNvPr id="31" name="object 31"/>
          <p:cNvPicPr/>
          <p:nvPr/>
        </p:nvPicPr>
        <p:blipFill>
          <a:blip r:embed="rId18" cstate="print"/>
          <a:stretch>
            <a:fillRect/>
          </a:stretch>
        </p:blipFill>
        <p:spPr>
          <a:xfrm>
            <a:off x="3689602" y="9997187"/>
            <a:ext cx="121822" cy="120361"/>
          </a:xfrm>
          <a:prstGeom prst="rect">
            <a:avLst/>
          </a:prstGeom>
        </p:spPr>
      </p:pic>
      <p:sp>
        <p:nvSpPr>
          <p:cNvPr id="32" name="object 32"/>
          <p:cNvSpPr/>
          <p:nvPr/>
        </p:nvSpPr>
        <p:spPr>
          <a:xfrm>
            <a:off x="3905910" y="9997192"/>
            <a:ext cx="59055" cy="120650"/>
          </a:xfrm>
          <a:custGeom>
            <a:avLst/>
            <a:gdLst/>
            <a:ahLst/>
            <a:cxnLst/>
            <a:rect l="l" t="t" r="r" b="b"/>
            <a:pathLst>
              <a:path w="59054" h="120650">
                <a:moveTo>
                  <a:pt x="41401" y="0"/>
                </a:moveTo>
                <a:lnTo>
                  <a:pt x="35432" y="0"/>
                </a:lnTo>
                <a:lnTo>
                  <a:pt x="22097" y="2032"/>
                </a:lnTo>
                <a:lnTo>
                  <a:pt x="12064" y="7620"/>
                </a:lnTo>
                <a:lnTo>
                  <a:pt x="5714" y="16383"/>
                </a:lnTo>
                <a:lnTo>
                  <a:pt x="3555" y="27559"/>
                </a:lnTo>
                <a:lnTo>
                  <a:pt x="4317" y="35306"/>
                </a:lnTo>
                <a:lnTo>
                  <a:pt x="7365" y="43077"/>
                </a:lnTo>
                <a:lnTo>
                  <a:pt x="13588" y="51459"/>
                </a:lnTo>
                <a:lnTo>
                  <a:pt x="23494" y="60832"/>
                </a:lnTo>
                <a:lnTo>
                  <a:pt x="30479" y="66483"/>
                </a:lnTo>
                <a:lnTo>
                  <a:pt x="38734" y="73900"/>
                </a:lnTo>
                <a:lnTo>
                  <a:pt x="44195" y="80402"/>
                </a:lnTo>
                <a:lnTo>
                  <a:pt x="47116" y="86841"/>
                </a:lnTo>
                <a:lnTo>
                  <a:pt x="48005" y="94080"/>
                </a:lnTo>
                <a:lnTo>
                  <a:pt x="46736" y="101370"/>
                </a:lnTo>
                <a:lnTo>
                  <a:pt x="42671" y="107910"/>
                </a:lnTo>
                <a:lnTo>
                  <a:pt x="35813" y="112609"/>
                </a:lnTo>
                <a:lnTo>
                  <a:pt x="26162" y="114413"/>
                </a:lnTo>
                <a:lnTo>
                  <a:pt x="18541" y="113562"/>
                </a:lnTo>
                <a:lnTo>
                  <a:pt x="2793" y="91451"/>
                </a:lnTo>
                <a:lnTo>
                  <a:pt x="1142" y="91451"/>
                </a:lnTo>
                <a:lnTo>
                  <a:pt x="762" y="92201"/>
                </a:lnTo>
                <a:lnTo>
                  <a:pt x="126" y="100494"/>
                </a:lnTo>
                <a:lnTo>
                  <a:pt x="0" y="114883"/>
                </a:lnTo>
                <a:lnTo>
                  <a:pt x="8508" y="118998"/>
                </a:lnTo>
                <a:lnTo>
                  <a:pt x="15493" y="120064"/>
                </a:lnTo>
                <a:lnTo>
                  <a:pt x="30987" y="120064"/>
                </a:lnTo>
                <a:lnTo>
                  <a:pt x="39369" y="118248"/>
                </a:lnTo>
                <a:lnTo>
                  <a:pt x="44957" y="114413"/>
                </a:lnTo>
                <a:lnTo>
                  <a:pt x="58927" y="88200"/>
                </a:lnTo>
                <a:lnTo>
                  <a:pt x="36575" y="52234"/>
                </a:lnTo>
                <a:lnTo>
                  <a:pt x="32257" y="48881"/>
                </a:lnTo>
                <a:lnTo>
                  <a:pt x="23113" y="41275"/>
                </a:lnTo>
                <a:lnTo>
                  <a:pt x="17271" y="34925"/>
                </a:lnTo>
                <a:lnTo>
                  <a:pt x="14350" y="29210"/>
                </a:lnTo>
                <a:lnTo>
                  <a:pt x="13462" y="23114"/>
                </a:lnTo>
                <a:lnTo>
                  <a:pt x="14986" y="15621"/>
                </a:lnTo>
                <a:lnTo>
                  <a:pt x="18922" y="10033"/>
                </a:lnTo>
                <a:lnTo>
                  <a:pt x="25018" y="6604"/>
                </a:lnTo>
                <a:lnTo>
                  <a:pt x="32384" y="5334"/>
                </a:lnTo>
                <a:lnTo>
                  <a:pt x="46608" y="5334"/>
                </a:lnTo>
                <a:lnTo>
                  <a:pt x="52577" y="15113"/>
                </a:lnTo>
                <a:lnTo>
                  <a:pt x="53466" y="19304"/>
                </a:lnTo>
                <a:lnTo>
                  <a:pt x="53975" y="23114"/>
                </a:lnTo>
                <a:lnTo>
                  <a:pt x="55625" y="23114"/>
                </a:lnTo>
                <a:lnTo>
                  <a:pt x="55879" y="22352"/>
                </a:lnTo>
                <a:lnTo>
                  <a:pt x="55879" y="9271"/>
                </a:lnTo>
                <a:lnTo>
                  <a:pt x="56387" y="5334"/>
                </a:lnTo>
                <a:lnTo>
                  <a:pt x="56514" y="2667"/>
                </a:lnTo>
                <a:lnTo>
                  <a:pt x="56261" y="2286"/>
                </a:lnTo>
                <a:lnTo>
                  <a:pt x="52577" y="2159"/>
                </a:lnTo>
                <a:lnTo>
                  <a:pt x="45846" y="635"/>
                </a:lnTo>
                <a:lnTo>
                  <a:pt x="41401" y="0"/>
                </a:lnTo>
                <a:close/>
              </a:path>
            </a:pathLst>
          </a:custGeom>
          <a:solidFill>
            <a:srgbClr val="FFFFFF"/>
          </a:solidFill>
        </p:spPr>
        <p:txBody>
          <a:bodyPr wrap="square" lIns="0" tIns="0" rIns="0" bIns="0" rtlCol="0"/>
          <a:lstStyle/>
          <a:p>
            <a:endParaRPr/>
          </a:p>
        </p:txBody>
      </p:sp>
      <p:pic>
        <p:nvPicPr>
          <p:cNvPr id="33" name="object 33"/>
          <p:cNvPicPr/>
          <p:nvPr/>
        </p:nvPicPr>
        <p:blipFill>
          <a:blip r:embed="rId19" cstate="print"/>
          <a:stretch>
            <a:fillRect/>
          </a:stretch>
        </p:blipFill>
        <p:spPr>
          <a:xfrm>
            <a:off x="4053840" y="9998711"/>
            <a:ext cx="115717" cy="118837"/>
          </a:xfrm>
          <a:prstGeom prst="rect">
            <a:avLst/>
          </a:prstGeom>
        </p:spPr>
      </p:pic>
      <p:sp>
        <p:nvSpPr>
          <p:cNvPr id="34" name="object 34"/>
          <p:cNvSpPr/>
          <p:nvPr/>
        </p:nvSpPr>
        <p:spPr>
          <a:xfrm>
            <a:off x="3299371" y="9997198"/>
            <a:ext cx="115570" cy="120650"/>
          </a:xfrm>
          <a:custGeom>
            <a:avLst/>
            <a:gdLst/>
            <a:ahLst/>
            <a:cxnLst/>
            <a:rect l="l" t="t" r="r" b="b"/>
            <a:pathLst>
              <a:path w="115570" h="120650">
                <a:moveTo>
                  <a:pt x="68072" y="4318"/>
                </a:moveTo>
                <a:lnTo>
                  <a:pt x="63500" y="0"/>
                </a:lnTo>
                <a:lnTo>
                  <a:pt x="51943" y="0"/>
                </a:lnTo>
                <a:lnTo>
                  <a:pt x="47244" y="4318"/>
                </a:lnTo>
                <a:lnTo>
                  <a:pt x="47244" y="14986"/>
                </a:lnTo>
                <a:lnTo>
                  <a:pt x="51943" y="19304"/>
                </a:lnTo>
                <a:lnTo>
                  <a:pt x="63500" y="19304"/>
                </a:lnTo>
                <a:lnTo>
                  <a:pt x="68072" y="14986"/>
                </a:lnTo>
                <a:lnTo>
                  <a:pt x="68072" y="4318"/>
                </a:lnTo>
                <a:close/>
              </a:path>
              <a:path w="115570" h="120650">
                <a:moveTo>
                  <a:pt x="115316" y="1778"/>
                </a:moveTo>
                <a:lnTo>
                  <a:pt x="114554" y="1524"/>
                </a:lnTo>
                <a:lnTo>
                  <a:pt x="108331" y="1524"/>
                </a:lnTo>
                <a:lnTo>
                  <a:pt x="99060" y="1905"/>
                </a:lnTo>
                <a:lnTo>
                  <a:pt x="90551" y="1524"/>
                </a:lnTo>
                <a:lnTo>
                  <a:pt x="81915" y="1524"/>
                </a:lnTo>
                <a:lnTo>
                  <a:pt x="81153" y="1778"/>
                </a:lnTo>
                <a:lnTo>
                  <a:pt x="81153" y="3302"/>
                </a:lnTo>
                <a:lnTo>
                  <a:pt x="81788" y="3556"/>
                </a:lnTo>
                <a:lnTo>
                  <a:pt x="86360" y="3810"/>
                </a:lnTo>
                <a:lnTo>
                  <a:pt x="87630" y="4191"/>
                </a:lnTo>
                <a:lnTo>
                  <a:pt x="94361" y="68834"/>
                </a:lnTo>
                <a:lnTo>
                  <a:pt x="94107" y="76987"/>
                </a:lnTo>
                <a:lnTo>
                  <a:pt x="75057" y="111467"/>
                </a:lnTo>
                <a:lnTo>
                  <a:pt x="61468" y="114528"/>
                </a:lnTo>
                <a:lnTo>
                  <a:pt x="52705" y="114528"/>
                </a:lnTo>
                <a:lnTo>
                  <a:pt x="45847" y="113131"/>
                </a:lnTo>
                <a:lnTo>
                  <a:pt x="26797" y="68834"/>
                </a:lnTo>
                <a:lnTo>
                  <a:pt x="26797" y="16764"/>
                </a:lnTo>
                <a:lnTo>
                  <a:pt x="27419" y="7493"/>
                </a:lnTo>
                <a:lnTo>
                  <a:pt x="28575" y="4699"/>
                </a:lnTo>
                <a:lnTo>
                  <a:pt x="35433" y="3556"/>
                </a:lnTo>
                <a:lnTo>
                  <a:pt x="37211" y="3556"/>
                </a:lnTo>
                <a:lnTo>
                  <a:pt x="37719" y="3302"/>
                </a:lnTo>
                <a:lnTo>
                  <a:pt x="37719" y="1778"/>
                </a:lnTo>
                <a:lnTo>
                  <a:pt x="37084" y="1524"/>
                </a:lnTo>
                <a:lnTo>
                  <a:pt x="30734" y="1524"/>
                </a:lnTo>
                <a:lnTo>
                  <a:pt x="18656" y="1905"/>
                </a:lnTo>
                <a:lnTo>
                  <a:pt x="9398" y="1524"/>
                </a:lnTo>
                <a:lnTo>
                  <a:pt x="762" y="1524"/>
                </a:lnTo>
                <a:lnTo>
                  <a:pt x="0" y="1778"/>
                </a:lnTo>
                <a:lnTo>
                  <a:pt x="0" y="3302"/>
                </a:lnTo>
                <a:lnTo>
                  <a:pt x="635" y="3556"/>
                </a:lnTo>
                <a:lnTo>
                  <a:pt x="5194" y="3810"/>
                </a:lnTo>
                <a:lnTo>
                  <a:pt x="6477" y="4191"/>
                </a:lnTo>
                <a:lnTo>
                  <a:pt x="13335" y="68834"/>
                </a:lnTo>
                <a:lnTo>
                  <a:pt x="14351" y="83667"/>
                </a:lnTo>
                <a:lnTo>
                  <a:pt x="35560" y="115506"/>
                </a:lnTo>
                <a:lnTo>
                  <a:pt x="58420" y="120383"/>
                </a:lnTo>
                <a:lnTo>
                  <a:pt x="65659" y="119989"/>
                </a:lnTo>
                <a:lnTo>
                  <a:pt x="73533" y="118376"/>
                </a:lnTo>
                <a:lnTo>
                  <a:pt x="81788" y="114922"/>
                </a:lnTo>
                <a:lnTo>
                  <a:pt x="82296" y="114528"/>
                </a:lnTo>
                <a:lnTo>
                  <a:pt x="103759" y="75476"/>
                </a:lnTo>
                <a:lnTo>
                  <a:pt x="104394" y="16764"/>
                </a:lnTo>
                <a:lnTo>
                  <a:pt x="112141" y="3810"/>
                </a:lnTo>
                <a:lnTo>
                  <a:pt x="113030" y="3556"/>
                </a:lnTo>
                <a:lnTo>
                  <a:pt x="114681" y="3556"/>
                </a:lnTo>
                <a:lnTo>
                  <a:pt x="115316" y="3302"/>
                </a:lnTo>
                <a:lnTo>
                  <a:pt x="115316" y="1778"/>
                </a:lnTo>
                <a:close/>
              </a:path>
            </a:pathLst>
          </a:custGeom>
          <a:solidFill>
            <a:srgbClr val="FFFFFF"/>
          </a:solidFill>
        </p:spPr>
        <p:txBody>
          <a:bodyPr wrap="square" lIns="0" tIns="0" rIns="0" bIns="0" rtlCol="0"/>
          <a:lstStyle/>
          <a:p>
            <a:endParaRPr/>
          </a:p>
        </p:txBody>
      </p:sp>
      <p:sp>
        <p:nvSpPr>
          <p:cNvPr id="35" name="object 35"/>
          <p:cNvSpPr/>
          <p:nvPr/>
        </p:nvSpPr>
        <p:spPr>
          <a:xfrm>
            <a:off x="7948688" y="7913"/>
            <a:ext cx="5810885" cy="11308080"/>
          </a:xfrm>
          <a:custGeom>
            <a:avLst/>
            <a:gdLst/>
            <a:ahLst/>
            <a:cxnLst/>
            <a:rect l="l" t="t" r="r" b="b"/>
            <a:pathLst>
              <a:path w="5810884" h="11308080">
                <a:moveTo>
                  <a:pt x="5810738" y="0"/>
                </a:moveTo>
                <a:lnTo>
                  <a:pt x="0" y="11307634"/>
                </a:lnTo>
              </a:path>
            </a:pathLst>
          </a:custGeom>
          <a:ln w="10469">
            <a:solidFill>
              <a:srgbClr val="FFFFFF"/>
            </a:solidFill>
          </a:ln>
        </p:spPr>
        <p:txBody>
          <a:bodyPr wrap="square" lIns="0" tIns="0" rIns="0" bIns="0" rtlCol="0"/>
          <a:lstStyle/>
          <a:p>
            <a:endParaRPr/>
          </a:p>
        </p:txBody>
      </p:sp>
      <p:pic>
        <p:nvPicPr>
          <p:cNvPr id="36" name="object 36"/>
          <p:cNvPicPr/>
          <p:nvPr/>
        </p:nvPicPr>
        <p:blipFill rotWithShape="1">
          <a:blip r:embed="rId20" cstate="print"/>
          <a:srcRect r="8220"/>
          <a:stretch/>
        </p:blipFill>
        <p:spPr>
          <a:xfrm>
            <a:off x="8235168" y="0"/>
            <a:ext cx="11841227" cy="11307787"/>
          </a:xfrm>
          <a:prstGeom prst="rect">
            <a:avLst/>
          </a:prstGeom>
        </p:spPr>
      </p:pic>
      <p:sp>
        <p:nvSpPr>
          <p:cNvPr id="37" name="object 4">
            <a:extLst>
              <a:ext uri="{FF2B5EF4-FFF2-40B4-BE49-F238E27FC236}">
                <a16:creationId xmlns:a16="http://schemas.microsoft.com/office/drawing/2014/main" id="{DDB1799F-2788-873F-10CF-5E18F88E0C48}"/>
              </a:ext>
            </a:extLst>
          </p:cNvPr>
          <p:cNvSpPr txBox="1">
            <a:spLocks/>
          </p:cNvSpPr>
          <p:nvPr/>
        </p:nvSpPr>
        <p:spPr>
          <a:xfrm>
            <a:off x="-382854" y="1284145"/>
            <a:ext cx="12336850" cy="689932"/>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4400" b="1" kern="0" spc="-425"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Requirement For Mediation Agreement</a:t>
            </a:r>
            <a:endParaRPr lang="en-GB" sz="4400" b="1" kern="0" dirty="0">
              <a:solidFill>
                <a:sysClr val="windowText" lastClr="000000"/>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object 3"/>
          <p:cNvSpPr txBox="1"/>
          <p:nvPr/>
        </p:nvSpPr>
        <p:spPr>
          <a:xfrm>
            <a:off x="226705" y="2088030"/>
            <a:ext cx="10054590" cy="8050281"/>
          </a:xfrm>
          <a:prstGeom prst="rect">
            <a:avLst/>
          </a:prstGeom>
        </p:spPr>
        <p:txBody>
          <a:bodyPr vert="horz" wrap="square" lIns="0" tIns="12065" rIns="0" bIns="0" rtlCol="0">
            <a:spAutoFit/>
          </a:bodyPr>
          <a:lstStyle/>
          <a:p>
            <a:pPr marL="355600" marR="5080" indent="-342900" algn="just">
              <a:lnSpc>
                <a:spcPct val="100099"/>
              </a:lnSpc>
              <a:spcBef>
                <a:spcPts val="95"/>
              </a:spcBef>
              <a:buFont typeface="Wingdings" pitchFamily="2" charset="2"/>
              <a:buChar char="Ø"/>
            </a:pPr>
            <a:r>
              <a:rPr sz="2400" spc="-5" dirty="0">
                <a:solidFill>
                  <a:srgbClr val="FFFFFF"/>
                </a:solidFill>
                <a:latin typeface="Verdana"/>
                <a:cs typeface="Verdana"/>
              </a:rPr>
              <a:t>Under </a:t>
            </a:r>
            <a:r>
              <a:rPr sz="2400" spc="-10" dirty="0">
                <a:solidFill>
                  <a:srgbClr val="FFFFFF"/>
                </a:solidFill>
                <a:latin typeface="Verdana"/>
                <a:cs typeface="Verdana"/>
              </a:rPr>
              <a:t>Turkish </a:t>
            </a:r>
            <a:r>
              <a:rPr sz="2400" spc="-5" dirty="0">
                <a:solidFill>
                  <a:srgbClr val="FFFFFF"/>
                </a:solidFill>
                <a:latin typeface="Verdana"/>
                <a:cs typeface="Verdana"/>
              </a:rPr>
              <a:t>law, executing </a:t>
            </a:r>
            <a:r>
              <a:rPr sz="2400" dirty="0">
                <a:solidFill>
                  <a:srgbClr val="FFFFFF"/>
                </a:solidFill>
                <a:latin typeface="Verdana"/>
                <a:cs typeface="Verdana"/>
              </a:rPr>
              <a:t>a </a:t>
            </a:r>
            <a:r>
              <a:rPr sz="2400" spc="-10" dirty="0">
                <a:solidFill>
                  <a:srgbClr val="FFFFFF"/>
                </a:solidFill>
                <a:latin typeface="Verdana"/>
                <a:cs typeface="Verdana"/>
              </a:rPr>
              <a:t>settlement </a:t>
            </a:r>
            <a:r>
              <a:rPr sz="2400" spc="-5" dirty="0">
                <a:solidFill>
                  <a:srgbClr val="FFFFFF"/>
                </a:solidFill>
                <a:latin typeface="Verdana"/>
                <a:cs typeface="Verdana"/>
              </a:rPr>
              <a:t>agreement </a:t>
            </a:r>
            <a:r>
              <a:rPr sz="2400" spc="-10" dirty="0">
                <a:solidFill>
                  <a:srgbClr val="FFFFFF"/>
                </a:solidFill>
                <a:latin typeface="Verdana"/>
                <a:cs typeface="Verdana"/>
              </a:rPr>
              <a:t>is </a:t>
            </a:r>
            <a:r>
              <a:rPr sz="2400" spc="-5" dirty="0">
                <a:solidFill>
                  <a:srgbClr val="FFFFFF"/>
                </a:solidFill>
                <a:latin typeface="Verdana"/>
                <a:cs typeface="Verdana"/>
              </a:rPr>
              <a:t> not</a:t>
            </a:r>
            <a:r>
              <a:rPr sz="2400" dirty="0">
                <a:solidFill>
                  <a:srgbClr val="FFFFFF"/>
                </a:solidFill>
                <a:latin typeface="Verdana"/>
                <a:cs typeface="Verdana"/>
              </a:rPr>
              <a:t> </a:t>
            </a:r>
            <a:r>
              <a:rPr sz="2400" spc="-5" dirty="0">
                <a:solidFill>
                  <a:srgbClr val="FFFFFF"/>
                </a:solidFill>
                <a:latin typeface="Verdana"/>
                <a:cs typeface="Verdana"/>
              </a:rPr>
              <a:t>sufficient</a:t>
            </a:r>
            <a:r>
              <a:rPr sz="2400" dirty="0">
                <a:solidFill>
                  <a:srgbClr val="FFFFFF"/>
                </a:solidFill>
                <a:latin typeface="Verdana"/>
                <a:cs typeface="Verdana"/>
              </a:rPr>
              <a:t> </a:t>
            </a:r>
            <a:r>
              <a:rPr sz="2400" spc="-5" dirty="0">
                <a:solidFill>
                  <a:srgbClr val="FFFFFF"/>
                </a:solidFill>
                <a:latin typeface="Verdana"/>
                <a:cs typeface="Verdana"/>
              </a:rPr>
              <a:t>to</a:t>
            </a:r>
            <a:r>
              <a:rPr sz="2400" dirty="0">
                <a:solidFill>
                  <a:srgbClr val="FFFFFF"/>
                </a:solidFill>
                <a:latin typeface="Verdana"/>
                <a:cs typeface="Verdana"/>
              </a:rPr>
              <a:t> </a:t>
            </a:r>
            <a:r>
              <a:rPr sz="2400" spc="-5" dirty="0">
                <a:solidFill>
                  <a:srgbClr val="FFFFFF"/>
                </a:solidFill>
                <a:latin typeface="Verdana"/>
                <a:cs typeface="Verdana"/>
              </a:rPr>
              <a:t>make</a:t>
            </a:r>
            <a:r>
              <a:rPr sz="2400" dirty="0">
                <a:solidFill>
                  <a:srgbClr val="FFFFFF"/>
                </a:solidFill>
                <a:latin typeface="Verdana"/>
                <a:cs typeface="Verdana"/>
              </a:rPr>
              <a:t> </a:t>
            </a:r>
            <a:r>
              <a:rPr sz="2400" spc="-5" dirty="0">
                <a:solidFill>
                  <a:srgbClr val="FFFFFF"/>
                </a:solidFill>
                <a:latin typeface="Verdana"/>
                <a:cs typeface="Verdana"/>
              </a:rPr>
              <a:t>it</a:t>
            </a:r>
            <a:r>
              <a:rPr sz="2400" dirty="0">
                <a:solidFill>
                  <a:srgbClr val="FFFFFF"/>
                </a:solidFill>
                <a:latin typeface="Verdana"/>
                <a:cs typeface="Verdana"/>
              </a:rPr>
              <a:t> </a:t>
            </a:r>
            <a:r>
              <a:rPr sz="2400" spc="-10" dirty="0">
                <a:solidFill>
                  <a:srgbClr val="FFFFFF"/>
                </a:solidFill>
                <a:latin typeface="Verdana"/>
                <a:cs typeface="Verdana"/>
              </a:rPr>
              <a:t>enforceable.</a:t>
            </a:r>
            <a:r>
              <a:rPr sz="2400" spc="-5" dirty="0">
                <a:solidFill>
                  <a:srgbClr val="FFFFFF"/>
                </a:solidFill>
                <a:latin typeface="Verdana"/>
                <a:cs typeface="Verdana"/>
              </a:rPr>
              <a:t> To</a:t>
            </a:r>
            <a:r>
              <a:rPr sz="2400" dirty="0">
                <a:solidFill>
                  <a:srgbClr val="FFFFFF"/>
                </a:solidFill>
                <a:latin typeface="Verdana"/>
                <a:cs typeface="Verdana"/>
              </a:rPr>
              <a:t> </a:t>
            </a:r>
            <a:r>
              <a:rPr sz="2400" spc="-5" dirty="0">
                <a:solidFill>
                  <a:srgbClr val="FFFFFF"/>
                </a:solidFill>
                <a:latin typeface="Verdana"/>
                <a:cs typeface="Verdana"/>
              </a:rPr>
              <a:t>enforce</a:t>
            </a:r>
            <a:r>
              <a:rPr sz="2400" dirty="0">
                <a:solidFill>
                  <a:srgbClr val="FFFFFF"/>
                </a:solidFill>
                <a:latin typeface="Verdana"/>
                <a:cs typeface="Verdana"/>
              </a:rPr>
              <a:t> a </a:t>
            </a:r>
            <a:r>
              <a:rPr sz="2400" spc="5" dirty="0">
                <a:solidFill>
                  <a:srgbClr val="FFFFFF"/>
                </a:solidFill>
                <a:latin typeface="Verdana"/>
                <a:cs typeface="Verdana"/>
              </a:rPr>
              <a:t> </a:t>
            </a:r>
            <a:r>
              <a:rPr sz="2400" spc="-10" dirty="0">
                <a:solidFill>
                  <a:srgbClr val="FFFFFF"/>
                </a:solidFill>
                <a:latin typeface="Verdana"/>
                <a:cs typeface="Verdana"/>
              </a:rPr>
              <a:t>settlement</a:t>
            </a:r>
            <a:r>
              <a:rPr sz="2400" spc="-5" dirty="0">
                <a:solidFill>
                  <a:srgbClr val="FFFFFF"/>
                </a:solidFill>
                <a:latin typeface="Verdana"/>
                <a:cs typeface="Verdana"/>
              </a:rPr>
              <a:t> agreement,</a:t>
            </a:r>
            <a:r>
              <a:rPr sz="2400" dirty="0">
                <a:solidFill>
                  <a:srgbClr val="FFFFFF"/>
                </a:solidFill>
                <a:latin typeface="Verdana"/>
                <a:cs typeface="Verdana"/>
              </a:rPr>
              <a:t> </a:t>
            </a:r>
            <a:r>
              <a:rPr sz="2400" spc="-5" dirty="0">
                <a:solidFill>
                  <a:srgbClr val="FFFFFF"/>
                </a:solidFill>
                <a:latin typeface="Verdana"/>
                <a:cs typeface="Verdana"/>
              </a:rPr>
              <a:t>the</a:t>
            </a:r>
            <a:r>
              <a:rPr sz="2400" dirty="0">
                <a:solidFill>
                  <a:srgbClr val="FFFFFF"/>
                </a:solidFill>
                <a:latin typeface="Verdana"/>
                <a:cs typeface="Verdana"/>
              </a:rPr>
              <a:t> </a:t>
            </a:r>
            <a:r>
              <a:rPr sz="2400" spc="-10" dirty="0">
                <a:solidFill>
                  <a:srgbClr val="FFFFFF"/>
                </a:solidFill>
                <a:latin typeface="Verdana"/>
                <a:cs typeface="Verdana"/>
              </a:rPr>
              <a:t>parties</a:t>
            </a:r>
            <a:r>
              <a:rPr sz="2400" spc="-5" dirty="0">
                <a:solidFill>
                  <a:srgbClr val="FFFFFF"/>
                </a:solidFill>
                <a:latin typeface="Verdana"/>
                <a:cs typeface="Verdana"/>
              </a:rPr>
              <a:t> should</a:t>
            </a:r>
            <a:r>
              <a:rPr sz="2400" dirty="0">
                <a:solidFill>
                  <a:srgbClr val="FFFFFF"/>
                </a:solidFill>
                <a:latin typeface="Verdana"/>
                <a:cs typeface="Verdana"/>
              </a:rPr>
              <a:t> </a:t>
            </a:r>
            <a:r>
              <a:rPr sz="2400" spc="-10" dirty="0">
                <a:solidFill>
                  <a:srgbClr val="FFFFFF"/>
                </a:solidFill>
                <a:latin typeface="Verdana"/>
                <a:cs typeface="Verdana"/>
              </a:rPr>
              <a:t>obtain</a:t>
            </a:r>
            <a:r>
              <a:rPr sz="2400" spc="-5" dirty="0">
                <a:solidFill>
                  <a:srgbClr val="FFFFFF"/>
                </a:solidFill>
                <a:latin typeface="Verdana"/>
                <a:cs typeface="Verdana"/>
              </a:rPr>
              <a:t> an </a:t>
            </a:r>
            <a:r>
              <a:rPr sz="2400" dirty="0">
                <a:solidFill>
                  <a:srgbClr val="FFFFFF"/>
                </a:solidFill>
                <a:latin typeface="Verdana"/>
                <a:cs typeface="Verdana"/>
              </a:rPr>
              <a:t> </a:t>
            </a:r>
            <a:r>
              <a:rPr sz="2400" spc="-10" dirty="0">
                <a:solidFill>
                  <a:srgbClr val="FFFFFF"/>
                </a:solidFill>
                <a:latin typeface="Verdana"/>
                <a:cs typeface="Verdana"/>
              </a:rPr>
              <a:t>annotation </a:t>
            </a:r>
            <a:r>
              <a:rPr sz="2400" spc="-5" dirty="0">
                <a:solidFill>
                  <a:srgbClr val="FFFFFF"/>
                </a:solidFill>
                <a:latin typeface="Verdana"/>
                <a:cs typeface="Verdana"/>
              </a:rPr>
              <a:t>on the </a:t>
            </a:r>
            <a:r>
              <a:rPr sz="2400" spc="-10" dirty="0">
                <a:solidFill>
                  <a:srgbClr val="FFFFFF"/>
                </a:solidFill>
                <a:latin typeface="Verdana"/>
                <a:cs typeface="Verdana"/>
              </a:rPr>
              <a:t>enforceability </a:t>
            </a:r>
            <a:r>
              <a:rPr sz="2400" spc="-5" dirty="0">
                <a:solidFill>
                  <a:srgbClr val="FFFFFF"/>
                </a:solidFill>
                <a:latin typeface="Verdana"/>
                <a:cs typeface="Verdana"/>
              </a:rPr>
              <a:t>of the agreement </a:t>
            </a:r>
            <a:r>
              <a:rPr sz="2400" spc="-10" dirty="0">
                <a:solidFill>
                  <a:srgbClr val="FFFFFF"/>
                </a:solidFill>
                <a:latin typeface="Verdana"/>
                <a:cs typeface="Verdana"/>
              </a:rPr>
              <a:t>from </a:t>
            </a:r>
            <a:r>
              <a:rPr sz="2400" spc="-5" dirty="0">
                <a:solidFill>
                  <a:srgbClr val="FFFFFF"/>
                </a:solidFill>
                <a:latin typeface="Verdana"/>
                <a:cs typeface="Verdana"/>
              </a:rPr>
              <a:t> the competent </a:t>
            </a:r>
            <a:r>
              <a:rPr sz="2400" spc="-10" dirty="0">
                <a:solidFill>
                  <a:srgbClr val="FFFFFF"/>
                </a:solidFill>
                <a:latin typeface="Verdana"/>
                <a:cs typeface="Verdana"/>
              </a:rPr>
              <a:t>court. Drafting </a:t>
            </a:r>
            <a:r>
              <a:rPr sz="2400" dirty="0">
                <a:solidFill>
                  <a:srgbClr val="FFFFFF"/>
                </a:solidFill>
                <a:latin typeface="Verdana"/>
                <a:cs typeface="Verdana"/>
              </a:rPr>
              <a:t>a </a:t>
            </a:r>
            <a:r>
              <a:rPr sz="2400" spc="-10" dirty="0">
                <a:solidFill>
                  <a:srgbClr val="FFFFFF"/>
                </a:solidFill>
                <a:latin typeface="Verdana"/>
                <a:cs typeface="Verdana"/>
              </a:rPr>
              <a:t>settlement </a:t>
            </a:r>
            <a:r>
              <a:rPr sz="2400" spc="-5" dirty="0">
                <a:solidFill>
                  <a:srgbClr val="FFFFFF"/>
                </a:solidFill>
                <a:latin typeface="Verdana"/>
                <a:cs typeface="Verdana"/>
              </a:rPr>
              <a:t>agreement </a:t>
            </a:r>
            <a:r>
              <a:rPr sz="2400" spc="-10" dirty="0">
                <a:solidFill>
                  <a:srgbClr val="FFFFFF"/>
                </a:solidFill>
                <a:latin typeface="Verdana"/>
                <a:cs typeface="Verdana"/>
              </a:rPr>
              <a:t>in </a:t>
            </a:r>
            <a:r>
              <a:rPr sz="2400" spc="-5" dirty="0">
                <a:solidFill>
                  <a:srgbClr val="FFFFFF"/>
                </a:solidFill>
                <a:latin typeface="Verdana"/>
                <a:cs typeface="Verdana"/>
              </a:rPr>
              <a:t> an accurate manner which </a:t>
            </a:r>
            <a:r>
              <a:rPr sz="2400" spc="-10" dirty="0">
                <a:solidFill>
                  <a:srgbClr val="FFFFFF"/>
                </a:solidFill>
                <a:latin typeface="Verdana"/>
                <a:cs typeface="Verdana"/>
              </a:rPr>
              <a:t>will </a:t>
            </a:r>
            <a:r>
              <a:rPr sz="2400" dirty="0">
                <a:solidFill>
                  <a:srgbClr val="FFFFFF"/>
                </a:solidFill>
                <a:latin typeface="Verdana"/>
                <a:cs typeface="Verdana"/>
              </a:rPr>
              <a:t>be </a:t>
            </a:r>
            <a:r>
              <a:rPr sz="2400" spc="-5" dirty="0">
                <a:solidFill>
                  <a:srgbClr val="FFFFFF"/>
                </a:solidFill>
                <a:latin typeface="Verdana"/>
                <a:cs typeface="Verdana"/>
              </a:rPr>
              <a:t>approved </a:t>
            </a:r>
            <a:r>
              <a:rPr sz="2400" dirty="0">
                <a:solidFill>
                  <a:srgbClr val="FFFFFF"/>
                </a:solidFill>
                <a:latin typeface="Verdana"/>
                <a:cs typeface="Verdana"/>
              </a:rPr>
              <a:t>by a </a:t>
            </a:r>
            <a:r>
              <a:rPr sz="2400" spc="-5" dirty="0">
                <a:solidFill>
                  <a:srgbClr val="FFFFFF"/>
                </a:solidFill>
                <a:latin typeface="Verdana"/>
                <a:cs typeface="Verdana"/>
              </a:rPr>
              <a:t>court </a:t>
            </a:r>
            <a:r>
              <a:rPr sz="2400" spc="-10" dirty="0">
                <a:solidFill>
                  <a:srgbClr val="FFFFFF"/>
                </a:solidFill>
                <a:latin typeface="Verdana"/>
                <a:cs typeface="Verdana"/>
              </a:rPr>
              <a:t>is </a:t>
            </a:r>
            <a:r>
              <a:rPr sz="2400" spc="-5" dirty="0">
                <a:solidFill>
                  <a:srgbClr val="FFFFFF"/>
                </a:solidFill>
                <a:latin typeface="Verdana"/>
                <a:cs typeface="Verdana"/>
              </a:rPr>
              <a:t> crucial in order not to waste </a:t>
            </a:r>
            <a:r>
              <a:rPr sz="2400" spc="-10" dirty="0">
                <a:solidFill>
                  <a:srgbClr val="FFFFFF"/>
                </a:solidFill>
                <a:latin typeface="Verdana"/>
                <a:cs typeface="Verdana"/>
              </a:rPr>
              <a:t>time </a:t>
            </a:r>
            <a:r>
              <a:rPr sz="2400" spc="-5" dirty="0">
                <a:solidFill>
                  <a:srgbClr val="FFFFFF"/>
                </a:solidFill>
                <a:latin typeface="Verdana"/>
                <a:cs typeface="Verdana"/>
              </a:rPr>
              <a:t>or give rise to any </a:t>
            </a:r>
            <a:r>
              <a:rPr sz="2400" dirty="0">
                <a:solidFill>
                  <a:srgbClr val="FFFFFF"/>
                </a:solidFill>
                <a:latin typeface="Verdana"/>
                <a:cs typeface="Verdana"/>
              </a:rPr>
              <a:t> </a:t>
            </a:r>
            <a:r>
              <a:rPr sz="2400" spc="-10" dirty="0">
                <a:solidFill>
                  <a:srgbClr val="FFFFFF"/>
                </a:solidFill>
                <a:latin typeface="Verdana"/>
                <a:cs typeface="Verdana"/>
              </a:rPr>
              <a:t>further</a:t>
            </a:r>
            <a:r>
              <a:rPr sz="2400" spc="-15" dirty="0">
                <a:solidFill>
                  <a:srgbClr val="FFFFFF"/>
                </a:solidFill>
                <a:latin typeface="Verdana"/>
                <a:cs typeface="Verdana"/>
              </a:rPr>
              <a:t> </a:t>
            </a:r>
            <a:r>
              <a:rPr sz="2400" spc="-5" dirty="0">
                <a:solidFill>
                  <a:srgbClr val="FFFFFF"/>
                </a:solidFill>
                <a:latin typeface="Verdana"/>
                <a:cs typeface="Verdana"/>
              </a:rPr>
              <a:t>costs.</a:t>
            </a:r>
            <a:endParaRPr sz="2400" dirty="0">
              <a:latin typeface="Verdana"/>
              <a:cs typeface="Verdana"/>
            </a:endParaRPr>
          </a:p>
          <a:p>
            <a:pPr marL="342900" indent="-342900">
              <a:lnSpc>
                <a:spcPct val="100000"/>
              </a:lnSpc>
              <a:buFont typeface="Wingdings" pitchFamily="2" charset="2"/>
              <a:buChar char="Ø"/>
            </a:pPr>
            <a:endParaRPr sz="2400" dirty="0">
              <a:latin typeface="Verdana"/>
              <a:cs typeface="Verdana"/>
            </a:endParaRPr>
          </a:p>
          <a:p>
            <a:pPr marL="355600" marR="5080" indent="-342900" algn="just">
              <a:lnSpc>
                <a:spcPct val="100200"/>
              </a:lnSpc>
              <a:buFont typeface="Wingdings" pitchFamily="2" charset="2"/>
              <a:buChar char="Ø"/>
            </a:pPr>
            <a:r>
              <a:rPr sz="2400" spc="-5" dirty="0">
                <a:solidFill>
                  <a:srgbClr val="FFFFFF"/>
                </a:solidFill>
                <a:latin typeface="Verdana"/>
                <a:cs typeface="Verdana"/>
              </a:rPr>
              <a:t>An </a:t>
            </a:r>
            <a:r>
              <a:rPr sz="2400" spc="-10" dirty="0">
                <a:solidFill>
                  <a:srgbClr val="FFFFFF"/>
                </a:solidFill>
                <a:latin typeface="Verdana"/>
                <a:cs typeface="Verdana"/>
              </a:rPr>
              <a:t>annotation </a:t>
            </a:r>
            <a:r>
              <a:rPr sz="2400" spc="-5" dirty="0">
                <a:solidFill>
                  <a:srgbClr val="FFFFFF"/>
                </a:solidFill>
                <a:latin typeface="Verdana"/>
                <a:cs typeface="Verdana"/>
              </a:rPr>
              <a:t>on the </a:t>
            </a:r>
            <a:r>
              <a:rPr sz="2400" spc="-10" dirty="0">
                <a:solidFill>
                  <a:srgbClr val="FFFFFF"/>
                </a:solidFill>
                <a:latin typeface="Verdana"/>
                <a:cs typeface="Verdana"/>
              </a:rPr>
              <a:t>enforceability </a:t>
            </a:r>
            <a:r>
              <a:rPr sz="2400" spc="-5" dirty="0">
                <a:solidFill>
                  <a:srgbClr val="FFFFFF"/>
                </a:solidFill>
                <a:latin typeface="Verdana"/>
                <a:cs typeface="Verdana"/>
              </a:rPr>
              <a:t>of the agreement </a:t>
            </a:r>
            <a:r>
              <a:rPr sz="2400" spc="-10" dirty="0">
                <a:solidFill>
                  <a:srgbClr val="FFFFFF"/>
                </a:solidFill>
                <a:latin typeface="Verdana"/>
                <a:cs typeface="Verdana"/>
              </a:rPr>
              <a:t>is </a:t>
            </a:r>
            <a:r>
              <a:rPr sz="2400" spc="-5" dirty="0">
                <a:solidFill>
                  <a:srgbClr val="FFFFFF"/>
                </a:solidFill>
                <a:latin typeface="Verdana"/>
                <a:cs typeface="Verdana"/>
              </a:rPr>
              <a:t> </a:t>
            </a:r>
            <a:r>
              <a:rPr sz="2400" spc="-10" dirty="0">
                <a:solidFill>
                  <a:srgbClr val="FFFFFF"/>
                </a:solidFill>
                <a:latin typeface="Verdana"/>
                <a:cs typeface="Verdana"/>
              </a:rPr>
              <a:t>similar</a:t>
            </a:r>
            <a:r>
              <a:rPr sz="2400" spc="-5" dirty="0">
                <a:solidFill>
                  <a:srgbClr val="FFFFFF"/>
                </a:solidFill>
                <a:latin typeface="Verdana"/>
                <a:cs typeface="Verdana"/>
              </a:rPr>
              <a:t> to</a:t>
            </a:r>
            <a:r>
              <a:rPr sz="2400" dirty="0">
                <a:solidFill>
                  <a:srgbClr val="FFFFFF"/>
                </a:solidFill>
                <a:latin typeface="Verdana"/>
                <a:cs typeface="Verdana"/>
              </a:rPr>
              <a:t> a</a:t>
            </a:r>
            <a:r>
              <a:rPr sz="2400" spc="5" dirty="0">
                <a:solidFill>
                  <a:srgbClr val="FFFFFF"/>
                </a:solidFill>
                <a:latin typeface="Verdana"/>
                <a:cs typeface="Verdana"/>
              </a:rPr>
              <a:t> </a:t>
            </a:r>
            <a:r>
              <a:rPr sz="2400" spc="-5" dirty="0">
                <a:solidFill>
                  <a:srgbClr val="FFFFFF"/>
                </a:solidFill>
                <a:latin typeface="Verdana"/>
                <a:cs typeface="Verdana"/>
              </a:rPr>
              <a:t>verdict</a:t>
            </a:r>
            <a:r>
              <a:rPr sz="2400" dirty="0">
                <a:solidFill>
                  <a:srgbClr val="FFFFFF"/>
                </a:solidFill>
                <a:latin typeface="Verdana"/>
                <a:cs typeface="Verdana"/>
              </a:rPr>
              <a:t> </a:t>
            </a:r>
            <a:r>
              <a:rPr sz="2400" spc="-5" dirty="0">
                <a:solidFill>
                  <a:srgbClr val="FFFFFF"/>
                </a:solidFill>
                <a:latin typeface="Verdana"/>
                <a:cs typeface="Verdana"/>
              </a:rPr>
              <a:t>given</a:t>
            </a:r>
            <a:r>
              <a:rPr sz="2400" dirty="0">
                <a:solidFill>
                  <a:srgbClr val="FFFFFF"/>
                </a:solidFill>
                <a:latin typeface="Verdana"/>
                <a:cs typeface="Verdana"/>
              </a:rPr>
              <a:t> by</a:t>
            </a:r>
            <a:r>
              <a:rPr sz="2400" spc="5" dirty="0">
                <a:solidFill>
                  <a:srgbClr val="FFFFFF"/>
                </a:solidFill>
                <a:latin typeface="Verdana"/>
                <a:cs typeface="Verdana"/>
              </a:rPr>
              <a:t> </a:t>
            </a:r>
            <a:r>
              <a:rPr sz="2400" dirty="0">
                <a:solidFill>
                  <a:srgbClr val="FFFFFF"/>
                </a:solidFill>
                <a:latin typeface="Verdana"/>
                <a:cs typeface="Verdana"/>
              </a:rPr>
              <a:t>a</a:t>
            </a:r>
            <a:r>
              <a:rPr sz="2400" spc="5" dirty="0">
                <a:solidFill>
                  <a:srgbClr val="FFFFFF"/>
                </a:solidFill>
                <a:latin typeface="Verdana"/>
                <a:cs typeface="Verdana"/>
              </a:rPr>
              <a:t> </a:t>
            </a:r>
            <a:r>
              <a:rPr sz="2400" spc="-10" dirty="0">
                <a:solidFill>
                  <a:srgbClr val="FFFFFF"/>
                </a:solidFill>
                <a:latin typeface="Verdana"/>
                <a:cs typeface="Verdana"/>
              </a:rPr>
              <a:t>court.</a:t>
            </a:r>
            <a:r>
              <a:rPr sz="2400" spc="-5" dirty="0">
                <a:solidFill>
                  <a:srgbClr val="FFFFFF"/>
                </a:solidFill>
                <a:latin typeface="Verdana"/>
                <a:cs typeface="Verdana"/>
              </a:rPr>
              <a:t> </a:t>
            </a:r>
            <a:r>
              <a:rPr sz="2400" dirty="0">
                <a:solidFill>
                  <a:srgbClr val="FFFFFF"/>
                </a:solidFill>
                <a:latin typeface="Verdana"/>
                <a:cs typeface="Verdana"/>
              </a:rPr>
              <a:t>A</a:t>
            </a:r>
            <a:r>
              <a:rPr sz="2400" spc="5" dirty="0">
                <a:solidFill>
                  <a:srgbClr val="FFFFFF"/>
                </a:solidFill>
                <a:latin typeface="Verdana"/>
                <a:cs typeface="Verdana"/>
              </a:rPr>
              <a:t> </a:t>
            </a:r>
            <a:r>
              <a:rPr sz="2400" spc="-10" dirty="0">
                <a:solidFill>
                  <a:srgbClr val="FFFFFF"/>
                </a:solidFill>
                <a:latin typeface="Verdana"/>
                <a:cs typeface="Verdana"/>
              </a:rPr>
              <a:t>settlement </a:t>
            </a:r>
            <a:r>
              <a:rPr sz="2400" spc="-5" dirty="0">
                <a:solidFill>
                  <a:srgbClr val="FFFFFF"/>
                </a:solidFill>
                <a:latin typeface="Verdana"/>
                <a:cs typeface="Verdana"/>
              </a:rPr>
              <a:t> agreement concluded </a:t>
            </a:r>
            <a:r>
              <a:rPr sz="2400" dirty="0">
                <a:solidFill>
                  <a:srgbClr val="FFFFFF"/>
                </a:solidFill>
                <a:latin typeface="Verdana"/>
                <a:cs typeface="Verdana"/>
              </a:rPr>
              <a:t>by </a:t>
            </a:r>
            <a:r>
              <a:rPr sz="2400" spc="-10" dirty="0">
                <a:solidFill>
                  <a:srgbClr val="FFFFFF"/>
                </a:solidFill>
                <a:latin typeface="Verdana"/>
                <a:cs typeface="Verdana"/>
              </a:rPr>
              <a:t>mediation </a:t>
            </a:r>
            <a:r>
              <a:rPr sz="2400" spc="-5" dirty="0">
                <a:solidFill>
                  <a:srgbClr val="FFFFFF"/>
                </a:solidFill>
                <a:latin typeface="Verdana"/>
                <a:cs typeface="Verdana"/>
              </a:rPr>
              <a:t>does not differ </a:t>
            </a:r>
            <a:r>
              <a:rPr sz="2400" spc="-10" dirty="0">
                <a:solidFill>
                  <a:srgbClr val="FFFFFF"/>
                </a:solidFill>
                <a:latin typeface="Verdana"/>
                <a:cs typeface="Verdana"/>
              </a:rPr>
              <a:t>from </a:t>
            </a:r>
            <a:r>
              <a:rPr sz="2400" dirty="0">
                <a:solidFill>
                  <a:srgbClr val="FFFFFF"/>
                </a:solidFill>
                <a:latin typeface="Verdana"/>
                <a:cs typeface="Verdana"/>
              </a:rPr>
              <a:t>a </a:t>
            </a:r>
            <a:r>
              <a:rPr sz="2400" spc="-935" dirty="0">
                <a:solidFill>
                  <a:srgbClr val="FFFFFF"/>
                </a:solidFill>
                <a:latin typeface="Verdana"/>
                <a:cs typeface="Verdana"/>
              </a:rPr>
              <a:t> </a:t>
            </a:r>
            <a:r>
              <a:rPr sz="2400" spc="-10" dirty="0">
                <a:solidFill>
                  <a:srgbClr val="FFFFFF"/>
                </a:solidFill>
                <a:latin typeface="Verdana"/>
                <a:cs typeface="Verdana"/>
              </a:rPr>
              <a:t>settlement </a:t>
            </a:r>
            <a:r>
              <a:rPr sz="2400" spc="-5" dirty="0">
                <a:solidFill>
                  <a:srgbClr val="FFFFFF"/>
                </a:solidFill>
                <a:latin typeface="Verdana"/>
                <a:cs typeface="Verdana"/>
              </a:rPr>
              <a:t>agreement concluded outside </a:t>
            </a:r>
            <a:r>
              <a:rPr sz="2400" spc="-10" dirty="0">
                <a:solidFill>
                  <a:srgbClr val="FFFFFF"/>
                </a:solidFill>
                <a:latin typeface="Verdana"/>
                <a:cs typeface="Verdana"/>
              </a:rPr>
              <a:t>mediation. Both </a:t>
            </a:r>
            <a:r>
              <a:rPr sz="2400" spc="-5" dirty="0">
                <a:solidFill>
                  <a:srgbClr val="FFFFFF"/>
                </a:solidFill>
                <a:latin typeface="Verdana"/>
                <a:cs typeface="Verdana"/>
              </a:rPr>
              <a:t> proceedings are </a:t>
            </a:r>
            <a:r>
              <a:rPr sz="2400" spc="-10" dirty="0">
                <a:solidFill>
                  <a:srgbClr val="FFFFFF"/>
                </a:solidFill>
                <a:latin typeface="Verdana"/>
                <a:cs typeface="Verdana"/>
              </a:rPr>
              <a:t>implemented </a:t>
            </a:r>
            <a:r>
              <a:rPr sz="2400" spc="-5" dirty="0">
                <a:solidFill>
                  <a:srgbClr val="FFFFFF"/>
                </a:solidFill>
                <a:latin typeface="Verdana"/>
                <a:cs typeface="Verdana"/>
              </a:rPr>
              <a:t>in the same way before </a:t>
            </a:r>
            <a:r>
              <a:rPr sz="2400" dirty="0">
                <a:solidFill>
                  <a:srgbClr val="FFFFFF"/>
                </a:solidFill>
                <a:latin typeface="Verdana"/>
                <a:cs typeface="Verdana"/>
              </a:rPr>
              <a:t>a </a:t>
            </a:r>
            <a:r>
              <a:rPr sz="2400" spc="5" dirty="0">
                <a:solidFill>
                  <a:srgbClr val="FFFFFF"/>
                </a:solidFill>
                <a:latin typeface="Verdana"/>
                <a:cs typeface="Verdana"/>
              </a:rPr>
              <a:t> </a:t>
            </a:r>
            <a:r>
              <a:rPr sz="2400" spc="-10" dirty="0">
                <a:solidFill>
                  <a:srgbClr val="FFFFFF"/>
                </a:solidFill>
                <a:latin typeface="Verdana"/>
                <a:cs typeface="Verdana"/>
              </a:rPr>
              <a:t>court, </a:t>
            </a:r>
            <a:r>
              <a:rPr sz="2400" spc="-5" dirty="0">
                <a:solidFill>
                  <a:srgbClr val="FFFFFF"/>
                </a:solidFill>
                <a:latin typeface="Verdana"/>
                <a:cs typeface="Verdana"/>
              </a:rPr>
              <a:t>and the </a:t>
            </a:r>
            <a:r>
              <a:rPr sz="2400" spc="-10" dirty="0">
                <a:solidFill>
                  <a:srgbClr val="FFFFFF"/>
                </a:solidFill>
                <a:latin typeface="Verdana"/>
                <a:cs typeface="Verdana"/>
              </a:rPr>
              <a:t>settlement </a:t>
            </a:r>
            <a:r>
              <a:rPr sz="2400" spc="-5" dirty="0">
                <a:solidFill>
                  <a:srgbClr val="FFFFFF"/>
                </a:solidFill>
                <a:latin typeface="Verdana"/>
                <a:cs typeface="Verdana"/>
              </a:rPr>
              <a:t>agreement drawn up at the end </a:t>
            </a:r>
            <a:r>
              <a:rPr sz="2400" spc="-935" dirty="0">
                <a:solidFill>
                  <a:srgbClr val="FFFFFF"/>
                </a:solidFill>
                <a:latin typeface="Verdana"/>
                <a:cs typeface="Verdana"/>
              </a:rPr>
              <a:t> </a:t>
            </a:r>
            <a:r>
              <a:rPr sz="2400" spc="-5" dirty="0">
                <a:solidFill>
                  <a:srgbClr val="FFFFFF"/>
                </a:solidFill>
                <a:latin typeface="Verdana"/>
                <a:cs typeface="Verdana"/>
              </a:rPr>
              <a:t>of</a:t>
            </a:r>
            <a:r>
              <a:rPr sz="2400" spc="-15" dirty="0">
                <a:solidFill>
                  <a:srgbClr val="FFFFFF"/>
                </a:solidFill>
                <a:latin typeface="Verdana"/>
                <a:cs typeface="Verdana"/>
              </a:rPr>
              <a:t> </a:t>
            </a:r>
            <a:r>
              <a:rPr sz="2400" spc="-5" dirty="0">
                <a:solidFill>
                  <a:srgbClr val="FFFFFF"/>
                </a:solidFill>
                <a:latin typeface="Verdana"/>
                <a:cs typeface="Verdana"/>
              </a:rPr>
              <a:t>both proceedings resembles</a:t>
            </a:r>
            <a:r>
              <a:rPr sz="2400" dirty="0">
                <a:solidFill>
                  <a:srgbClr val="FFFFFF"/>
                </a:solidFill>
                <a:latin typeface="Verdana"/>
                <a:cs typeface="Verdana"/>
              </a:rPr>
              <a:t> a</a:t>
            </a:r>
            <a:r>
              <a:rPr sz="2400" spc="-15" dirty="0">
                <a:solidFill>
                  <a:srgbClr val="FFFFFF"/>
                </a:solidFill>
                <a:latin typeface="Verdana"/>
                <a:cs typeface="Verdana"/>
              </a:rPr>
              <a:t> </a:t>
            </a:r>
            <a:r>
              <a:rPr sz="2400" spc="-5" dirty="0">
                <a:solidFill>
                  <a:srgbClr val="FFFFFF"/>
                </a:solidFill>
                <a:latin typeface="Verdana"/>
                <a:cs typeface="Verdana"/>
              </a:rPr>
              <a:t>court</a:t>
            </a:r>
            <a:r>
              <a:rPr sz="2400" spc="-10" dirty="0">
                <a:solidFill>
                  <a:srgbClr val="FFFFFF"/>
                </a:solidFill>
                <a:latin typeface="Verdana"/>
                <a:cs typeface="Verdana"/>
              </a:rPr>
              <a:t> verdict.</a:t>
            </a:r>
            <a:endParaRPr sz="2400" dirty="0">
              <a:latin typeface="Verdana"/>
              <a:cs typeface="Verdana"/>
            </a:endParaRPr>
          </a:p>
          <a:p>
            <a:pPr marL="342900" indent="-342900">
              <a:lnSpc>
                <a:spcPct val="100000"/>
              </a:lnSpc>
              <a:spcBef>
                <a:spcPts val="55"/>
              </a:spcBef>
              <a:buFont typeface="Wingdings" pitchFamily="2" charset="2"/>
              <a:buChar char="Ø"/>
            </a:pPr>
            <a:endParaRPr sz="2400" dirty="0">
              <a:latin typeface="Verdana"/>
              <a:cs typeface="Verdana"/>
            </a:endParaRPr>
          </a:p>
          <a:p>
            <a:pPr marL="355600" marR="5080" indent="-342900" algn="just">
              <a:lnSpc>
                <a:spcPct val="99600"/>
              </a:lnSpc>
              <a:spcBef>
                <a:spcPts val="5"/>
              </a:spcBef>
              <a:buFont typeface="Wingdings" pitchFamily="2" charset="2"/>
              <a:buChar char="Ø"/>
            </a:pPr>
            <a:r>
              <a:rPr sz="2400" spc="-10" dirty="0">
                <a:solidFill>
                  <a:srgbClr val="FFFFFF"/>
                </a:solidFill>
                <a:latin typeface="Verdana"/>
                <a:cs typeface="Verdana"/>
              </a:rPr>
              <a:t>During ongoing </a:t>
            </a:r>
            <a:r>
              <a:rPr sz="2400" spc="-5" dirty="0">
                <a:solidFill>
                  <a:srgbClr val="FFFFFF"/>
                </a:solidFill>
                <a:latin typeface="Verdana"/>
                <a:cs typeface="Verdana"/>
              </a:rPr>
              <a:t>lawsuit proceedings, if the </a:t>
            </a:r>
            <a:r>
              <a:rPr sz="2400" spc="-10" dirty="0">
                <a:solidFill>
                  <a:srgbClr val="FFFFFF"/>
                </a:solidFill>
                <a:latin typeface="Verdana"/>
                <a:cs typeface="Verdana"/>
              </a:rPr>
              <a:t>parties </a:t>
            </a:r>
            <a:r>
              <a:rPr sz="2400" spc="-5" dirty="0">
                <a:solidFill>
                  <a:srgbClr val="FFFFFF"/>
                </a:solidFill>
                <a:latin typeface="Verdana"/>
                <a:cs typeface="Verdana"/>
              </a:rPr>
              <a:t>bring </a:t>
            </a:r>
            <a:r>
              <a:rPr sz="2400" dirty="0">
                <a:solidFill>
                  <a:srgbClr val="FFFFFF"/>
                </a:solidFill>
                <a:latin typeface="Verdana"/>
                <a:cs typeface="Verdana"/>
              </a:rPr>
              <a:t>a </a:t>
            </a:r>
            <a:r>
              <a:rPr sz="2400" spc="5" dirty="0">
                <a:solidFill>
                  <a:srgbClr val="FFFFFF"/>
                </a:solidFill>
                <a:latin typeface="Verdana"/>
                <a:cs typeface="Verdana"/>
              </a:rPr>
              <a:t> </a:t>
            </a:r>
            <a:r>
              <a:rPr sz="2400" spc="-10" dirty="0">
                <a:solidFill>
                  <a:srgbClr val="FFFFFF"/>
                </a:solidFill>
                <a:latin typeface="Verdana"/>
                <a:cs typeface="Verdana"/>
              </a:rPr>
              <a:t>settlement</a:t>
            </a:r>
            <a:r>
              <a:rPr sz="2400" spc="-5" dirty="0">
                <a:solidFill>
                  <a:srgbClr val="FFFFFF"/>
                </a:solidFill>
                <a:latin typeface="Verdana"/>
                <a:cs typeface="Verdana"/>
              </a:rPr>
              <a:t> agreement</a:t>
            </a:r>
            <a:r>
              <a:rPr sz="2400" dirty="0">
                <a:solidFill>
                  <a:srgbClr val="FFFFFF"/>
                </a:solidFill>
                <a:latin typeface="Verdana"/>
                <a:cs typeface="Verdana"/>
              </a:rPr>
              <a:t> </a:t>
            </a:r>
            <a:r>
              <a:rPr sz="2400" spc="-5" dirty="0">
                <a:solidFill>
                  <a:srgbClr val="FFFFFF"/>
                </a:solidFill>
                <a:latin typeface="Verdana"/>
                <a:cs typeface="Verdana"/>
              </a:rPr>
              <a:t>reached</a:t>
            </a:r>
            <a:r>
              <a:rPr sz="2400" dirty="0">
                <a:solidFill>
                  <a:srgbClr val="FFFFFF"/>
                </a:solidFill>
                <a:latin typeface="Verdana"/>
                <a:cs typeface="Verdana"/>
              </a:rPr>
              <a:t> </a:t>
            </a:r>
            <a:r>
              <a:rPr sz="2400" spc="-10" dirty="0">
                <a:solidFill>
                  <a:srgbClr val="FFFFFF"/>
                </a:solidFill>
                <a:latin typeface="Verdana"/>
                <a:cs typeface="Verdana"/>
              </a:rPr>
              <a:t>through</a:t>
            </a:r>
            <a:r>
              <a:rPr sz="2400" spc="-5" dirty="0">
                <a:solidFill>
                  <a:srgbClr val="FFFFFF"/>
                </a:solidFill>
                <a:latin typeface="Verdana"/>
                <a:cs typeface="Verdana"/>
              </a:rPr>
              <a:t> </a:t>
            </a:r>
            <a:r>
              <a:rPr sz="2400" spc="-10" dirty="0">
                <a:solidFill>
                  <a:srgbClr val="FFFFFF"/>
                </a:solidFill>
                <a:latin typeface="Verdana"/>
                <a:cs typeface="Verdana"/>
              </a:rPr>
              <a:t>mediation</a:t>
            </a:r>
            <a:r>
              <a:rPr sz="2400" spc="-5" dirty="0">
                <a:solidFill>
                  <a:srgbClr val="FFFFFF"/>
                </a:solidFill>
                <a:latin typeface="Verdana"/>
                <a:cs typeface="Verdana"/>
              </a:rPr>
              <a:t> </a:t>
            </a:r>
            <a:r>
              <a:rPr sz="2400" spc="-10" dirty="0">
                <a:solidFill>
                  <a:srgbClr val="FFFFFF"/>
                </a:solidFill>
                <a:latin typeface="Verdana"/>
                <a:cs typeface="Verdana"/>
              </a:rPr>
              <a:t>or </a:t>
            </a:r>
            <a:r>
              <a:rPr sz="2400" spc="-5" dirty="0">
                <a:solidFill>
                  <a:srgbClr val="FFFFFF"/>
                </a:solidFill>
                <a:latin typeface="Verdana"/>
                <a:cs typeface="Verdana"/>
              </a:rPr>
              <a:t> </a:t>
            </a:r>
            <a:r>
              <a:rPr sz="2400" spc="-10" dirty="0">
                <a:solidFill>
                  <a:srgbClr val="FFFFFF"/>
                </a:solidFill>
                <a:latin typeface="Verdana"/>
                <a:cs typeface="Verdana"/>
              </a:rPr>
              <a:t>through </a:t>
            </a:r>
            <a:r>
              <a:rPr sz="2400" spc="-5" dirty="0">
                <a:solidFill>
                  <a:srgbClr val="FFFFFF"/>
                </a:solidFill>
                <a:latin typeface="Verdana"/>
                <a:cs typeface="Verdana"/>
              </a:rPr>
              <a:t>any </a:t>
            </a:r>
            <a:r>
              <a:rPr sz="2400" spc="-10" dirty="0">
                <a:solidFill>
                  <a:srgbClr val="FFFFFF"/>
                </a:solidFill>
                <a:latin typeface="Verdana"/>
                <a:cs typeface="Verdana"/>
              </a:rPr>
              <a:t>other alternative </a:t>
            </a:r>
            <a:r>
              <a:rPr sz="2400" spc="-5" dirty="0">
                <a:solidFill>
                  <a:srgbClr val="FFFFFF"/>
                </a:solidFill>
                <a:latin typeface="Verdana"/>
                <a:cs typeface="Verdana"/>
              </a:rPr>
              <a:t>dispute </a:t>
            </a:r>
            <a:r>
              <a:rPr sz="2400" spc="-10" dirty="0">
                <a:solidFill>
                  <a:srgbClr val="FFFFFF"/>
                </a:solidFill>
                <a:latin typeface="Verdana"/>
                <a:cs typeface="Verdana"/>
              </a:rPr>
              <a:t>resolution method </a:t>
            </a:r>
            <a:r>
              <a:rPr sz="2400" spc="-5" dirty="0">
                <a:solidFill>
                  <a:srgbClr val="FFFFFF"/>
                </a:solidFill>
                <a:latin typeface="Verdana"/>
                <a:cs typeface="Verdana"/>
              </a:rPr>
              <a:t> before the </a:t>
            </a:r>
            <a:r>
              <a:rPr sz="2400" spc="-10" dirty="0">
                <a:solidFill>
                  <a:srgbClr val="FFFFFF"/>
                </a:solidFill>
                <a:latin typeface="Verdana"/>
                <a:cs typeface="Verdana"/>
              </a:rPr>
              <a:t>court, </a:t>
            </a:r>
            <a:r>
              <a:rPr sz="2400" spc="-5" dirty="0">
                <a:solidFill>
                  <a:srgbClr val="FFFFFF"/>
                </a:solidFill>
                <a:latin typeface="Verdana"/>
                <a:cs typeface="Verdana"/>
              </a:rPr>
              <a:t>the court </a:t>
            </a:r>
            <a:r>
              <a:rPr sz="2400" spc="-10" dirty="0">
                <a:solidFill>
                  <a:srgbClr val="FFFFFF"/>
                </a:solidFill>
                <a:latin typeface="Verdana"/>
                <a:cs typeface="Verdana"/>
              </a:rPr>
              <a:t>will </a:t>
            </a:r>
            <a:r>
              <a:rPr sz="2400" spc="-5" dirty="0">
                <a:solidFill>
                  <a:srgbClr val="FFFFFF"/>
                </a:solidFill>
                <a:latin typeface="Verdana"/>
                <a:cs typeface="Verdana"/>
              </a:rPr>
              <a:t>decide according to the </a:t>
            </a:r>
            <a:r>
              <a:rPr sz="2400" dirty="0">
                <a:solidFill>
                  <a:srgbClr val="FFFFFF"/>
                </a:solidFill>
                <a:latin typeface="Verdana"/>
                <a:cs typeface="Verdana"/>
              </a:rPr>
              <a:t> </a:t>
            </a:r>
            <a:r>
              <a:rPr sz="2400" spc="-5" dirty="0">
                <a:solidFill>
                  <a:srgbClr val="FFFFFF"/>
                </a:solidFill>
                <a:latin typeface="Verdana"/>
                <a:cs typeface="Verdana"/>
              </a:rPr>
              <a:t>agreement</a:t>
            </a:r>
            <a:r>
              <a:rPr sz="2400" spc="-15" dirty="0">
                <a:solidFill>
                  <a:srgbClr val="FFFFFF"/>
                </a:solidFill>
                <a:latin typeface="Verdana"/>
                <a:cs typeface="Verdana"/>
              </a:rPr>
              <a:t> </a:t>
            </a:r>
            <a:r>
              <a:rPr sz="2400" spc="-5" dirty="0">
                <a:solidFill>
                  <a:srgbClr val="FFFFFF"/>
                </a:solidFill>
                <a:latin typeface="Verdana"/>
                <a:cs typeface="Verdana"/>
              </a:rPr>
              <a:t>between the</a:t>
            </a:r>
            <a:r>
              <a:rPr sz="2400" spc="-15" dirty="0">
                <a:solidFill>
                  <a:srgbClr val="FFFFFF"/>
                </a:solidFill>
                <a:latin typeface="Verdana"/>
                <a:cs typeface="Verdana"/>
              </a:rPr>
              <a:t> </a:t>
            </a:r>
            <a:r>
              <a:rPr sz="2400" spc="-5" dirty="0">
                <a:solidFill>
                  <a:srgbClr val="FFFFFF"/>
                </a:solidFill>
                <a:latin typeface="Verdana"/>
                <a:cs typeface="Verdana"/>
              </a:rPr>
              <a:t>parties.</a:t>
            </a:r>
            <a:endParaRPr sz="2400" dirty="0">
              <a:latin typeface="Verdana"/>
              <a:cs typeface="Verdana"/>
            </a:endParaRPr>
          </a:p>
        </p:txBody>
      </p:sp>
      <p:grpSp>
        <p:nvGrpSpPr>
          <p:cNvPr id="4" name="object 4"/>
          <p:cNvGrpSpPr/>
          <p:nvPr/>
        </p:nvGrpSpPr>
        <p:grpSpPr>
          <a:xfrm>
            <a:off x="10617200" y="0"/>
            <a:ext cx="9486900" cy="11315700"/>
            <a:chOff x="10617703" y="0"/>
            <a:chExt cx="9486900" cy="11081385"/>
          </a:xfrm>
        </p:grpSpPr>
        <p:pic>
          <p:nvPicPr>
            <p:cNvPr id="5" name="object 5"/>
            <p:cNvPicPr/>
            <p:nvPr/>
          </p:nvPicPr>
          <p:blipFill>
            <a:blip r:embed="rId2" cstate="print"/>
            <a:stretch>
              <a:fillRect/>
            </a:stretch>
          </p:blipFill>
          <p:spPr>
            <a:xfrm>
              <a:off x="10617703" y="0"/>
              <a:ext cx="9486390" cy="11080769"/>
            </a:xfrm>
            <a:prstGeom prst="rect">
              <a:avLst/>
            </a:prstGeom>
          </p:spPr>
        </p:pic>
        <p:pic>
          <p:nvPicPr>
            <p:cNvPr id="6" name="object 6"/>
            <p:cNvPicPr/>
            <p:nvPr/>
          </p:nvPicPr>
          <p:blipFill>
            <a:blip r:embed="rId3" cstate="print"/>
            <a:stretch>
              <a:fillRect/>
            </a:stretch>
          </p:blipFill>
          <p:spPr>
            <a:xfrm>
              <a:off x="15976244" y="228579"/>
              <a:ext cx="1257243" cy="1476488"/>
            </a:xfrm>
            <a:prstGeom prst="rect">
              <a:avLst/>
            </a:prstGeom>
          </p:spPr>
        </p:pic>
        <p:sp>
          <p:nvSpPr>
            <p:cNvPr id="7" name="object 7"/>
            <p:cNvSpPr/>
            <p:nvPr/>
          </p:nvSpPr>
          <p:spPr>
            <a:xfrm>
              <a:off x="17483416" y="728438"/>
              <a:ext cx="238760" cy="276225"/>
            </a:xfrm>
            <a:custGeom>
              <a:avLst/>
              <a:gdLst/>
              <a:ahLst/>
              <a:cxnLst/>
              <a:rect l="l" t="t" r="r" b="b"/>
              <a:pathLst>
                <a:path w="238759" h="276225">
                  <a:moveTo>
                    <a:pt x="152146" y="0"/>
                  </a:moveTo>
                  <a:lnTo>
                    <a:pt x="107061" y="3682"/>
                  </a:lnTo>
                  <a:lnTo>
                    <a:pt x="58547" y="22225"/>
                  </a:lnTo>
                  <a:lnTo>
                    <a:pt x="17526" y="66292"/>
                  </a:lnTo>
                  <a:lnTo>
                    <a:pt x="0" y="137919"/>
                  </a:lnTo>
                  <a:lnTo>
                    <a:pt x="3555" y="169541"/>
                  </a:lnTo>
                  <a:lnTo>
                    <a:pt x="26162" y="220847"/>
                  </a:lnTo>
                  <a:lnTo>
                    <a:pt x="72517" y="258438"/>
                  </a:lnTo>
                  <a:lnTo>
                    <a:pt x="133476" y="274693"/>
                  </a:lnTo>
                  <a:lnTo>
                    <a:pt x="157353" y="275836"/>
                  </a:lnTo>
                  <a:lnTo>
                    <a:pt x="174371" y="274947"/>
                  </a:lnTo>
                  <a:lnTo>
                    <a:pt x="193801" y="272408"/>
                  </a:lnTo>
                  <a:lnTo>
                    <a:pt x="213614" y="267455"/>
                  </a:lnTo>
                  <a:lnTo>
                    <a:pt x="230124" y="260724"/>
                  </a:lnTo>
                  <a:lnTo>
                    <a:pt x="159766" y="260724"/>
                  </a:lnTo>
                  <a:lnTo>
                    <a:pt x="135636" y="258565"/>
                  </a:lnTo>
                  <a:lnTo>
                    <a:pt x="89280" y="240404"/>
                  </a:lnTo>
                  <a:lnTo>
                    <a:pt x="56769" y="209798"/>
                  </a:lnTo>
                  <a:lnTo>
                    <a:pt x="34544" y="160016"/>
                  </a:lnTo>
                  <a:lnTo>
                    <a:pt x="30480" y="125600"/>
                  </a:lnTo>
                  <a:lnTo>
                    <a:pt x="33020" y="96517"/>
                  </a:lnTo>
                  <a:lnTo>
                    <a:pt x="51307" y="51306"/>
                  </a:lnTo>
                  <a:lnTo>
                    <a:pt x="85217" y="23749"/>
                  </a:lnTo>
                  <a:lnTo>
                    <a:pt x="123190" y="13716"/>
                  </a:lnTo>
                  <a:lnTo>
                    <a:pt x="140462" y="12953"/>
                  </a:lnTo>
                  <a:lnTo>
                    <a:pt x="238505" y="12953"/>
                  </a:lnTo>
                  <a:lnTo>
                    <a:pt x="238505" y="11302"/>
                  </a:lnTo>
                  <a:lnTo>
                    <a:pt x="237744" y="9905"/>
                  </a:lnTo>
                  <a:lnTo>
                    <a:pt x="219582" y="8254"/>
                  </a:lnTo>
                  <a:lnTo>
                    <a:pt x="212217" y="7239"/>
                  </a:lnTo>
                  <a:lnTo>
                    <a:pt x="197739" y="4445"/>
                  </a:lnTo>
                  <a:lnTo>
                    <a:pt x="184784" y="2413"/>
                  </a:lnTo>
                  <a:lnTo>
                    <a:pt x="168909" y="762"/>
                  </a:lnTo>
                  <a:lnTo>
                    <a:pt x="152146" y="0"/>
                  </a:lnTo>
                  <a:close/>
                </a:path>
              </a:pathLst>
            </a:custGeom>
            <a:solidFill>
              <a:srgbClr val="FFFFFF"/>
            </a:solidFill>
          </p:spPr>
          <p:txBody>
            <a:bodyPr wrap="square" lIns="0" tIns="0" rIns="0" bIns="0" rtlCol="0"/>
            <a:lstStyle/>
            <a:p>
              <a:endParaRPr/>
            </a:p>
          </p:txBody>
        </p:sp>
        <p:pic>
          <p:nvPicPr>
            <p:cNvPr id="8" name="object 8"/>
            <p:cNvPicPr/>
            <p:nvPr/>
          </p:nvPicPr>
          <p:blipFill>
            <a:blip r:embed="rId4" cstate="print"/>
            <a:stretch>
              <a:fillRect/>
            </a:stretch>
          </p:blipFill>
          <p:spPr>
            <a:xfrm>
              <a:off x="17643246" y="867123"/>
              <a:ext cx="101980" cy="121792"/>
            </a:xfrm>
            <a:prstGeom prst="rect">
              <a:avLst/>
            </a:prstGeom>
          </p:spPr>
        </p:pic>
        <p:sp>
          <p:nvSpPr>
            <p:cNvPr id="9" name="object 9"/>
            <p:cNvSpPr/>
            <p:nvPr/>
          </p:nvSpPr>
          <p:spPr>
            <a:xfrm>
              <a:off x="17623866" y="731506"/>
              <a:ext cx="723900" cy="271145"/>
            </a:xfrm>
            <a:custGeom>
              <a:avLst/>
              <a:gdLst/>
              <a:ahLst/>
              <a:cxnLst/>
              <a:rect l="l" t="t" r="r" b="b"/>
              <a:pathLst>
                <a:path w="723900" h="271144">
                  <a:moveTo>
                    <a:pt x="98044" y="9906"/>
                  </a:moveTo>
                  <a:lnTo>
                    <a:pt x="0" y="9906"/>
                  </a:lnTo>
                  <a:lnTo>
                    <a:pt x="30861" y="12573"/>
                  </a:lnTo>
                  <a:lnTo>
                    <a:pt x="54991" y="19177"/>
                  </a:lnTo>
                  <a:lnTo>
                    <a:pt x="87884" y="46850"/>
                  </a:lnTo>
                  <a:lnTo>
                    <a:pt x="90043" y="61709"/>
                  </a:lnTo>
                  <a:lnTo>
                    <a:pt x="90297" y="64884"/>
                  </a:lnTo>
                  <a:lnTo>
                    <a:pt x="90678" y="67043"/>
                  </a:lnTo>
                  <a:lnTo>
                    <a:pt x="94869" y="67043"/>
                  </a:lnTo>
                  <a:lnTo>
                    <a:pt x="95631" y="65138"/>
                  </a:lnTo>
                  <a:lnTo>
                    <a:pt x="96012" y="37579"/>
                  </a:lnTo>
                  <a:lnTo>
                    <a:pt x="96901" y="23241"/>
                  </a:lnTo>
                  <a:lnTo>
                    <a:pt x="98044" y="9906"/>
                  </a:lnTo>
                  <a:close/>
                </a:path>
                <a:path w="723900" h="271144">
                  <a:moveTo>
                    <a:pt x="362204" y="219697"/>
                  </a:moveTo>
                  <a:lnTo>
                    <a:pt x="358394" y="219697"/>
                  </a:lnTo>
                  <a:lnTo>
                    <a:pt x="357632" y="221094"/>
                  </a:lnTo>
                  <a:lnTo>
                    <a:pt x="356997" y="224904"/>
                  </a:lnTo>
                  <a:lnTo>
                    <a:pt x="354711" y="234302"/>
                  </a:lnTo>
                  <a:lnTo>
                    <a:pt x="315341" y="253860"/>
                  </a:lnTo>
                  <a:lnTo>
                    <a:pt x="307594" y="253987"/>
                  </a:lnTo>
                  <a:lnTo>
                    <a:pt x="286893" y="252844"/>
                  </a:lnTo>
                  <a:lnTo>
                    <a:pt x="274701" y="248653"/>
                  </a:lnTo>
                  <a:lnTo>
                    <a:pt x="268859" y="239890"/>
                  </a:lnTo>
                  <a:lnTo>
                    <a:pt x="266954" y="225285"/>
                  </a:lnTo>
                  <a:lnTo>
                    <a:pt x="266954" y="133337"/>
                  </a:lnTo>
                  <a:lnTo>
                    <a:pt x="267589" y="132321"/>
                  </a:lnTo>
                  <a:lnTo>
                    <a:pt x="333248" y="135496"/>
                  </a:lnTo>
                  <a:lnTo>
                    <a:pt x="339090" y="159626"/>
                  </a:lnTo>
                  <a:lnTo>
                    <a:pt x="339725" y="161023"/>
                  </a:lnTo>
                  <a:lnTo>
                    <a:pt x="343916" y="161023"/>
                  </a:lnTo>
                  <a:lnTo>
                    <a:pt x="344043" y="150863"/>
                  </a:lnTo>
                  <a:lnTo>
                    <a:pt x="344678" y="139052"/>
                  </a:lnTo>
                  <a:lnTo>
                    <a:pt x="346583" y="119748"/>
                  </a:lnTo>
                  <a:lnTo>
                    <a:pt x="348234" y="114541"/>
                  </a:lnTo>
                  <a:lnTo>
                    <a:pt x="348234" y="110350"/>
                  </a:lnTo>
                  <a:lnTo>
                    <a:pt x="347472" y="109715"/>
                  </a:lnTo>
                  <a:lnTo>
                    <a:pt x="345059" y="109715"/>
                  </a:lnTo>
                  <a:lnTo>
                    <a:pt x="338074" y="117716"/>
                  </a:lnTo>
                  <a:lnTo>
                    <a:pt x="333248" y="118351"/>
                  </a:lnTo>
                  <a:lnTo>
                    <a:pt x="324739" y="118986"/>
                  </a:lnTo>
                  <a:lnTo>
                    <a:pt x="313309" y="119494"/>
                  </a:lnTo>
                  <a:lnTo>
                    <a:pt x="267335" y="119748"/>
                  </a:lnTo>
                  <a:lnTo>
                    <a:pt x="266954" y="118986"/>
                  </a:lnTo>
                  <a:lnTo>
                    <a:pt x="266954" y="17399"/>
                  </a:lnTo>
                  <a:lnTo>
                    <a:pt x="267589" y="16383"/>
                  </a:lnTo>
                  <a:lnTo>
                    <a:pt x="307467" y="17018"/>
                  </a:lnTo>
                  <a:lnTo>
                    <a:pt x="316992" y="17399"/>
                  </a:lnTo>
                  <a:lnTo>
                    <a:pt x="343916" y="44691"/>
                  </a:lnTo>
                  <a:lnTo>
                    <a:pt x="344678" y="46469"/>
                  </a:lnTo>
                  <a:lnTo>
                    <a:pt x="348234" y="46469"/>
                  </a:lnTo>
                  <a:lnTo>
                    <a:pt x="349250" y="42532"/>
                  </a:lnTo>
                  <a:lnTo>
                    <a:pt x="349885" y="38341"/>
                  </a:lnTo>
                  <a:lnTo>
                    <a:pt x="350647" y="22987"/>
                  </a:lnTo>
                  <a:lnTo>
                    <a:pt x="352044" y="9779"/>
                  </a:lnTo>
                  <a:lnTo>
                    <a:pt x="353822" y="5588"/>
                  </a:lnTo>
                  <a:lnTo>
                    <a:pt x="353822" y="1397"/>
                  </a:lnTo>
                  <a:lnTo>
                    <a:pt x="353441" y="0"/>
                  </a:lnTo>
                  <a:lnTo>
                    <a:pt x="350647" y="0"/>
                  </a:lnTo>
                  <a:lnTo>
                    <a:pt x="349250" y="1397"/>
                  </a:lnTo>
                  <a:lnTo>
                    <a:pt x="347472" y="1651"/>
                  </a:lnTo>
                  <a:lnTo>
                    <a:pt x="252222" y="3810"/>
                  </a:lnTo>
                  <a:lnTo>
                    <a:pt x="230124" y="2794"/>
                  </a:lnTo>
                  <a:lnTo>
                    <a:pt x="208788" y="2794"/>
                  </a:lnTo>
                  <a:lnTo>
                    <a:pt x="207010" y="3429"/>
                  </a:lnTo>
                  <a:lnTo>
                    <a:pt x="207010" y="6985"/>
                  </a:lnTo>
                  <a:lnTo>
                    <a:pt x="208407" y="7620"/>
                  </a:lnTo>
                  <a:lnTo>
                    <a:pt x="212979" y="7620"/>
                  </a:lnTo>
                  <a:lnTo>
                    <a:pt x="218821" y="8001"/>
                  </a:lnTo>
                  <a:lnTo>
                    <a:pt x="221615" y="8763"/>
                  </a:lnTo>
                  <a:lnTo>
                    <a:pt x="233299" y="11176"/>
                  </a:lnTo>
                  <a:lnTo>
                    <a:pt x="236093" y="16637"/>
                  </a:lnTo>
                  <a:lnTo>
                    <a:pt x="237363" y="197091"/>
                  </a:lnTo>
                  <a:lnTo>
                    <a:pt x="237236" y="210553"/>
                  </a:lnTo>
                  <a:lnTo>
                    <a:pt x="234315" y="251447"/>
                  </a:lnTo>
                  <a:lnTo>
                    <a:pt x="225552" y="260591"/>
                  </a:lnTo>
                  <a:lnTo>
                    <a:pt x="218186" y="261988"/>
                  </a:lnTo>
                  <a:lnTo>
                    <a:pt x="212979" y="261988"/>
                  </a:lnTo>
                  <a:lnTo>
                    <a:pt x="212217" y="263004"/>
                  </a:lnTo>
                  <a:lnTo>
                    <a:pt x="212217" y="266179"/>
                  </a:lnTo>
                  <a:lnTo>
                    <a:pt x="213995" y="266941"/>
                  </a:lnTo>
                  <a:lnTo>
                    <a:pt x="223139" y="266941"/>
                  </a:lnTo>
                  <a:lnTo>
                    <a:pt x="231140" y="266179"/>
                  </a:lnTo>
                  <a:lnTo>
                    <a:pt x="238252" y="266179"/>
                  </a:lnTo>
                  <a:lnTo>
                    <a:pt x="245491" y="265798"/>
                  </a:lnTo>
                  <a:lnTo>
                    <a:pt x="256794" y="265798"/>
                  </a:lnTo>
                  <a:lnTo>
                    <a:pt x="279527" y="266941"/>
                  </a:lnTo>
                  <a:lnTo>
                    <a:pt x="320294" y="267830"/>
                  </a:lnTo>
                  <a:lnTo>
                    <a:pt x="355219" y="267957"/>
                  </a:lnTo>
                  <a:lnTo>
                    <a:pt x="357632" y="258813"/>
                  </a:lnTo>
                  <a:lnTo>
                    <a:pt x="359156" y="250812"/>
                  </a:lnTo>
                  <a:lnTo>
                    <a:pt x="362204" y="225285"/>
                  </a:lnTo>
                  <a:lnTo>
                    <a:pt x="362204" y="219697"/>
                  </a:lnTo>
                  <a:close/>
                </a:path>
                <a:path w="723900" h="271144">
                  <a:moveTo>
                    <a:pt x="723506" y="131178"/>
                  </a:moveTo>
                  <a:lnTo>
                    <a:pt x="720712" y="101968"/>
                  </a:lnTo>
                  <a:lnTo>
                    <a:pt x="713092" y="77584"/>
                  </a:lnTo>
                  <a:lnTo>
                    <a:pt x="702170" y="57518"/>
                  </a:lnTo>
                  <a:lnTo>
                    <a:pt x="691883" y="44665"/>
                  </a:lnTo>
                  <a:lnTo>
                    <a:pt x="691883" y="141973"/>
                  </a:lnTo>
                  <a:lnTo>
                    <a:pt x="690105" y="166357"/>
                  </a:lnTo>
                  <a:lnTo>
                    <a:pt x="675881" y="210045"/>
                  </a:lnTo>
                  <a:lnTo>
                    <a:pt x="646417" y="240144"/>
                  </a:lnTo>
                  <a:lnTo>
                    <a:pt x="603999" y="256781"/>
                  </a:lnTo>
                  <a:lnTo>
                    <a:pt x="579996" y="259067"/>
                  </a:lnTo>
                  <a:lnTo>
                    <a:pt x="553834" y="257797"/>
                  </a:lnTo>
                  <a:lnTo>
                    <a:pt x="518401" y="240271"/>
                  </a:lnTo>
                  <a:lnTo>
                    <a:pt x="515861" y="189598"/>
                  </a:lnTo>
                  <a:lnTo>
                    <a:pt x="515861" y="19177"/>
                  </a:lnTo>
                  <a:lnTo>
                    <a:pt x="517004" y="17399"/>
                  </a:lnTo>
                  <a:lnTo>
                    <a:pt x="522973" y="14605"/>
                  </a:lnTo>
                  <a:lnTo>
                    <a:pt x="535927" y="13462"/>
                  </a:lnTo>
                  <a:lnTo>
                    <a:pt x="543039" y="13462"/>
                  </a:lnTo>
                  <a:lnTo>
                    <a:pt x="603872" y="20320"/>
                  </a:lnTo>
                  <a:lnTo>
                    <a:pt x="658101" y="53327"/>
                  </a:lnTo>
                  <a:lnTo>
                    <a:pt x="680453" y="86601"/>
                  </a:lnTo>
                  <a:lnTo>
                    <a:pt x="691883" y="141973"/>
                  </a:lnTo>
                  <a:lnTo>
                    <a:pt x="691883" y="44665"/>
                  </a:lnTo>
                  <a:lnTo>
                    <a:pt x="654672" y="17145"/>
                  </a:lnTo>
                  <a:lnTo>
                    <a:pt x="642708" y="13462"/>
                  </a:lnTo>
                  <a:lnTo>
                    <a:pt x="616318" y="5334"/>
                  </a:lnTo>
                  <a:lnTo>
                    <a:pt x="588886" y="2667"/>
                  </a:lnTo>
                  <a:lnTo>
                    <a:pt x="579234" y="1651"/>
                  </a:lnTo>
                  <a:lnTo>
                    <a:pt x="548373" y="1524"/>
                  </a:lnTo>
                  <a:lnTo>
                    <a:pt x="532498" y="1651"/>
                  </a:lnTo>
                  <a:lnTo>
                    <a:pt x="500875" y="2667"/>
                  </a:lnTo>
                  <a:lnTo>
                    <a:pt x="473697" y="1651"/>
                  </a:lnTo>
                  <a:lnTo>
                    <a:pt x="461124" y="1524"/>
                  </a:lnTo>
                  <a:lnTo>
                    <a:pt x="457187" y="1524"/>
                  </a:lnTo>
                  <a:lnTo>
                    <a:pt x="455409" y="2286"/>
                  </a:lnTo>
                  <a:lnTo>
                    <a:pt x="455409" y="5842"/>
                  </a:lnTo>
                  <a:lnTo>
                    <a:pt x="456806" y="6477"/>
                  </a:lnTo>
                  <a:lnTo>
                    <a:pt x="461378" y="6477"/>
                  </a:lnTo>
                  <a:lnTo>
                    <a:pt x="467474" y="6858"/>
                  </a:lnTo>
                  <a:lnTo>
                    <a:pt x="470268" y="7620"/>
                  </a:lnTo>
                  <a:lnTo>
                    <a:pt x="481825" y="10033"/>
                  </a:lnTo>
                  <a:lnTo>
                    <a:pt x="484619" y="15621"/>
                  </a:lnTo>
                  <a:lnTo>
                    <a:pt x="485635" y="35928"/>
                  </a:lnTo>
                  <a:lnTo>
                    <a:pt x="485800" y="44665"/>
                  </a:lnTo>
                  <a:lnTo>
                    <a:pt x="485787" y="210045"/>
                  </a:lnTo>
                  <a:lnTo>
                    <a:pt x="482841" y="252209"/>
                  </a:lnTo>
                  <a:lnTo>
                    <a:pt x="474078" y="261480"/>
                  </a:lnTo>
                  <a:lnTo>
                    <a:pt x="466839" y="262877"/>
                  </a:lnTo>
                  <a:lnTo>
                    <a:pt x="461378" y="262877"/>
                  </a:lnTo>
                  <a:lnTo>
                    <a:pt x="460743" y="263893"/>
                  </a:lnTo>
                  <a:lnTo>
                    <a:pt x="460743" y="267068"/>
                  </a:lnTo>
                  <a:lnTo>
                    <a:pt x="462521" y="267830"/>
                  </a:lnTo>
                  <a:lnTo>
                    <a:pt x="471538" y="267830"/>
                  </a:lnTo>
                  <a:lnTo>
                    <a:pt x="479666" y="267068"/>
                  </a:lnTo>
                  <a:lnTo>
                    <a:pt x="486778" y="267068"/>
                  </a:lnTo>
                  <a:lnTo>
                    <a:pt x="494144" y="266687"/>
                  </a:lnTo>
                  <a:lnTo>
                    <a:pt x="500875" y="266687"/>
                  </a:lnTo>
                  <a:lnTo>
                    <a:pt x="541896" y="269608"/>
                  </a:lnTo>
                  <a:lnTo>
                    <a:pt x="567042" y="270751"/>
                  </a:lnTo>
                  <a:lnTo>
                    <a:pt x="619239" y="266687"/>
                  </a:lnTo>
                  <a:lnTo>
                    <a:pt x="633222" y="259067"/>
                  </a:lnTo>
                  <a:lnTo>
                    <a:pt x="685660" y="230492"/>
                  </a:lnTo>
                  <a:lnTo>
                    <a:pt x="711949" y="189598"/>
                  </a:lnTo>
                  <a:lnTo>
                    <a:pt x="723506" y="131178"/>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print"/>
            <a:stretch>
              <a:fillRect/>
            </a:stretch>
          </p:blipFill>
          <p:spPr>
            <a:xfrm>
              <a:off x="18627114" y="862424"/>
              <a:ext cx="255269" cy="136777"/>
            </a:xfrm>
            <a:prstGeom prst="rect">
              <a:avLst/>
            </a:prstGeom>
          </p:spPr>
        </p:pic>
        <p:sp>
          <p:nvSpPr>
            <p:cNvPr id="11" name="object 11"/>
            <p:cNvSpPr/>
            <p:nvPr/>
          </p:nvSpPr>
          <p:spPr>
            <a:xfrm>
              <a:off x="18627787" y="737963"/>
              <a:ext cx="90805" cy="256540"/>
            </a:xfrm>
            <a:custGeom>
              <a:avLst/>
              <a:gdLst/>
              <a:ahLst/>
              <a:cxnLst/>
              <a:rect l="l" t="t" r="r" b="b"/>
              <a:pathLst>
                <a:path w="90805" h="256540">
                  <a:moveTo>
                    <a:pt x="72897" y="0"/>
                  </a:moveTo>
                  <a:lnTo>
                    <a:pt x="0" y="0"/>
                  </a:lnTo>
                  <a:lnTo>
                    <a:pt x="5968" y="380"/>
                  </a:lnTo>
                  <a:lnTo>
                    <a:pt x="8762" y="1143"/>
                  </a:lnTo>
                  <a:lnTo>
                    <a:pt x="24510" y="192018"/>
                  </a:lnTo>
                  <a:lnTo>
                    <a:pt x="24383" y="204591"/>
                  </a:lnTo>
                  <a:lnTo>
                    <a:pt x="21462" y="245865"/>
                  </a:lnTo>
                  <a:lnTo>
                    <a:pt x="12700" y="255136"/>
                  </a:lnTo>
                  <a:lnTo>
                    <a:pt x="5206" y="256533"/>
                  </a:lnTo>
                  <a:lnTo>
                    <a:pt x="78866" y="256533"/>
                  </a:lnTo>
                  <a:lnTo>
                    <a:pt x="68325" y="255136"/>
                  </a:lnTo>
                  <a:lnTo>
                    <a:pt x="52958" y="204591"/>
                  </a:lnTo>
                  <a:lnTo>
                    <a:pt x="52831" y="124711"/>
                  </a:lnTo>
                  <a:lnTo>
                    <a:pt x="90423" y="124711"/>
                  </a:lnTo>
                  <a:lnTo>
                    <a:pt x="84454" y="118361"/>
                  </a:lnTo>
                  <a:lnTo>
                    <a:pt x="52831" y="118361"/>
                  </a:lnTo>
                  <a:lnTo>
                    <a:pt x="52831" y="42797"/>
                  </a:lnTo>
                  <a:lnTo>
                    <a:pt x="57022" y="2794"/>
                  </a:lnTo>
                  <a:lnTo>
                    <a:pt x="72897" y="0"/>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8621908" y="732756"/>
              <a:ext cx="223392" cy="123315"/>
            </a:xfrm>
            <a:prstGeom prst="rect">
              <a:avLst/>
            </a:prstGeom>
          </p:spPr>
        </p:pic>
        <p:pic>
          <p:nvPicPr>
            <p:cNvPr id="13" name="object 13"/>
            <p:cNvPicPr/>
            <p:nvPr/>
          </p:nvPicPr>
          <p:blipFill>
            <a:blip r:embed="rId7" cstate="print"/>
            <a:stretch>
              <a:fillRect/>
            </a:stretch>
          </p:blipFill>
          <p:spPr>
            <a:xfrm>
              <a:off x="18920510" y="732756"/>
              <a:ext cx="182600" cy="266444"/>
            </a:xfrm>
            <a:prstGeom prst="rect">
              <a:avLst/>
            </a:prstGeom>
          </p:spPr>
        </p:pic>
        <p:sp>
          <p:nvSpPr>
            <p:cNvPr id="14" name="object 14"/>
            <p:cNvSpPr/>
            <p:nvPr/>
          </p:nvSpPr>
          <p:spPr>
            <a:xfrm>
              <a:off x="19153669" y="994248"/>
              <a:ext cx="79375" cy="5080"/>
            </a:xfrm>
            <a:custGeom>
              <a:avLst/>
              <a:gdLst/>
              <a:ahLst/>
              <a:cxnLst/>
              <a:rect l="l" t="t" r="r" b="b"/>
              <a:pathLst>
                <a:path w="79375" h="5080">
                  <a:moveTo>
                    <a:pt x="78105" y="0"/>
                  </a:moveTo>
                  <a:lnTo>
                    <a:pt x="1396" y="0"/>
                  </a:lnTo>
                  <a:lnTo>
                    <a:pt x="0" y="762"/>
                  </a:lnTo>
                  <a:lnTo>
                    <a:pt x="0" y="4318"/>
                  </a:lnTo>
                  <a:lnTo>
                    <a:pt x="2159" y="4952"/>
                  </a:lnTo>
                  <a:lnTo>
                    <a:pt x="19303" y="4825"/>
                  </a:lnTo>
                  <a:lnTo>
                    <a:pt x="46482" y="3937"/>
                  </a:lnTo>
                  <a:lnTo>
                    <a:pt x="51180" y="4064"/>
                  </a:lnTo>
                  <a:lnTo>
                    <a:pt x="66548" y="4825"/>
                  </a:lnTo>
                  <a:lnTo>
                    <a:pt x="77088" y="4952"/>
                  </a:lnTo>
                  <a:lnTo>
                    <a:pt x="79121" y="4318"/>
                  </a:lnTo>
                  <a:lnTo>
                    <a:pt x="79121" y="762"/>
                  </a:lnTo>
                  <a:lnTo>
                    <a:pt x="78105" y="0"/>
                  </a:lnTo>
                  <a:close/>
                </a:path>
              </a:pathLst>
            </a:custGeom>
            <a:solidFill>
              <a:srgbClr val="FFFFFF"/>
            </a:solidFill>
          </p:spPr>
          <p:txBody>
            <a:bodyPr wrap="square" lIns="0" tIns="0" rIns="0" bIns="0" rtlCol="0"/>
            <a:lstStyle/>
            <a:p>
              <a:endParaRPr/>
            </a:p>
          </p:txBody>
        </p:sp>
        <p:pic>
          <p:nvPicPr>
            <p:cNvPr id="15" name="object 15"/>
            <p:cNvPicPr/>
            <p:nvPr/>
          </p:nvPicPr>
          <p:blipFill>
            <a:blip r:embed="rId8" cstate="print"/>
            <a:stretch>
              <a:fillRect/>
            </a:stretch>
          </p:blipFill>
          <p:spPr>
            <a:xfrm>
              <a:off x="19319519" y="895189"/>
              <a:ext cx="102361" cy="103757"/>
            </a:xfrm>
            <a:prstGeom prst="rect">
              <a:avLst/>
            </a:prstGeom>
          </p:spPr>
        </p:pic>
        <p:sp>
          <p:nvSpPr>
            <p:cNvPr id="16" name="object 16"/>
            <p:cNvSpPr/>
            <p:nvPr/>
          </p:nvSpPr>
          <p:spPr>
            <a:xfrm>
              <a:off x="19159270" y="728438"/>
              <a:ext cx="192405" cy="266065"/>
            </a:xfrm>
            <a:custGeom>
              <a:avLst/>
              <a:gdLst/>
              <a:ahLst/>
              <a:cxnLst/>
              <a:rect l="l" t="t" r="r" b="b"/>
              <a:pathLst>
                <a:path w="192405" h="266065">
                  <a:moveTo>
                    <a:pt x="127000" y="0"/>
                  </a:moveTo>
                  <a:lnTo>
                    <a:pt x="122808" y="0"/>
                  </a:lnTo>
                  <a:lnTo>
                    <a:pt x="121411" y="2158"/>
                  </a:lnTo>
                  <a:lnTo>
                    <a:pt x="37338" y="232150"/>
                  </a:lnTo>
                  <a:lnTo>
                    <a:pt x="32257" y="244341"/>
                  </a:lnTo>
                  <a:lnTo>
                    <a:pt x="0" y="265804"/>
                  </a:lnTo>
                  <a:lnTo>
                    <a:pt x="60578" y="265804"/>
                  </a:lnTo>
                  <a:lnTo>
                    <a:pt x="53086" y="262756"/>
                  </a:lnTo>
                  <a:lnTo>
                    <a:pt x="53086" y="249294"/>
                  </a:lnTo>
                  <a:lnTo>
                    <a:pt x="54863" y="240912"/>
                  </a:lnTo>
                  <a:lnTo>
                    <a:pt x="58038" y="232150"/>
                  </a:lnTo>
                  <a:lnTo>
                    <a:pt x="79882" y="168144"/>
                  </a:lnTo>
                  <a:lnTo>
                    <a:pt x="80898" y="167001"/>
                  </a:lnTo>
                  <a:lnTo>
                    <a:pt x="192011" y="167001"/>
                  </a:lnTo>
                  <a:lnTo>
                    <a:pt x="187058" y="154429"/>
                  </a:lnTo>
                  <a:lnTo>
                    <a:pt x="85471" y="154429"/>
                  </a:lnTo>
                  <a:lnTo>
                    <a:pt x="84836" y="153794"/>
                  </a:lnTo>
                  <a:lnTo>
                    <a:pt x="118236" y="51687"/>
                  </a:lnTo>
                  <a:lnTo>
                    <a:pt x="147700" y="51687"/>
                  </a:lnTo>
                  <a:lnTo>
                    <a:pt x="128523" y="1777"/>
                  </a:lnTo>
                  <a:lnTo>
                    <a:pt x="127000" y="0"/>
                  </a:lnTo>
                  <a:close/>
                </a:path>
              </a:pathLst>
            </a:custGeom>
            <a:solidFill>
              <a:srgbClr val="FFFFFF"/>
            </a:solidFill>
          </p:spPr>
          <p:txBody>
            <a:bodyPr wrap="square" lIns="0" tIns="0" rIns="0" bIns="0" rtlCol="0"/>
            <a:lstStyle/>
            <a:p>
              <a:endParaRPr/>
            </a:p>
          </p:txBody>
        </p:sp>
        <p:pic>
          <p:nvPicPr>
            <p:cNvPr id="17" name="object 17"/>
            <p:cNvPicPr/>
            <p:nvPr/>
          </p:nvPicPr>
          <p:blipFill>
            <a:blip r:embed="rId9" cstate="print"/>
            <a:stretch>
              <a:fillRect/>
            </a:stretch>
          </p:blipFill>
          <p:spPr>
            <a:xfrm>
              <a:off x="19279386" y="779873"/>
              <a:ext cx="67054" cy="102742"/>
            </a:xfrm>
            <a:prstGeom prst="rect">
              <a:avLst/>
            </a:prstGeom>
          </p:spPr>
        </p:pic>
        <p:pic>
          <p:nvPicPr>
            <p:cNvPr id="18" name="object 18"/>
            <p:cNvPicPr/>
            <p:nvPr/>
          </p:nvPicPr>
          <p:blipFill>
            <a:blip r:embed="rId10" cstate="print"/>
            <a:stretch>
              <a:fillRect/>
            </a:stretch>
          </p:blipFill>
          <p:spPr>
            <a:xfrm>
              <a:off x="18446647" y="734536"/>
              <a:ext cx="89826" cy="264920"/>
            </a:xfrm>
            <a:prstGeom prst="rect">
              <a:avLst/>
            </a:prstGeom>
          </p:spPr>
        </p:pic>
        <p:pic>
          <p:nvPicPr>
            <p:cNvPr id="19" name="object 19"/>
            <p:cNvPicPr/>
            <p:nvPr/>
          </p:nvPicPr>
          <p:blipFill>
            <a:blip r:embed="rId11" cstate="print"/>
            <a:stretch>
              <a:fillRect/>
            </a:stretch>
          </p:blipFill>
          <p:spPr>
            <a:xfrm>
              <a:off x="19482853" y="938749"/>
              <a:ext cx="80124" cy="74168"/>
            </a:xfrm>
            <a:prstGeom prst="rect">
              <a:avLst/>
            </a:prstGeom>
          </p:spPr>
        </p:pic>
        <p:sp>
          <p:nvSpPr>
            <p:cNvPr id="20" name="object 20"/>
            <p:cNvSpPr/>
            <p:nvPr/>
          </p:nvSpPr>
          <p:spPr>
            <a:xfrm>
              <a:off x="19490473" y="728450"/>
              <a:ext cx="127635" cy="268605"/>
            </a:xfrm>
            <a:custGeom>
              <a:avLst/>
              <a:gdLst/>
              <a:ahLst/>
              <a:cxnLst/>
              <a:rect l="l" t="t" r="r" b="b"/>
              <a:pathLst>
                <a:path w="127634" h="268605">
                  <a:moveTo>
                    <a:pt x="73266" y="0"/>
                  </a:moveTo>
                  <a:lnTo>
                    <a:pt x="42799" y="4572"/>
                  </a:lnTo>
                  <a:lnTo>
                    <a:pt x="19811" y="17525"/>
                  </a:lnTo>
                  <a:lnTo>
                    <a:pt x="5080" y="37452"/>
                  </a:lnTo>
                  <a:lnTo>
                    <a:pt x="0" y="63106"/>
                  </a:lnTo>
                  <a:lnTo>
                    <a:pt x="1905" y="80759"/>
                  </a:lnTo>
                  <a:lnTo>
                    <a:pt x="8890" y="98666"/>
                  </a:lnTo>
                  <a:lnTo>
                    <a:pt x="22986" y="117843"/>
                  </a:lnTo>
                  <a:lnTo>
                    <a:pt x="45974" y="139306"/>
                  </a:lnTo>
                  <a:lnTo>
                    <a:pt x="61849" y="152260"/>
                  </a:lnTo>
                  <a:lnTo>
                    <a:pt x="81013" y="169278"/>
                  </a:lnTo>
                  <a:lnTo>
                    <a:pt x="93586" y="184264"/>
                  </a:lnTo>
                  <a:lnTo>
                    <a:pt x="100444" y="198869"/>
                  </a:lnTo>
                  <a:lnTo>
                    <a:pt x="102603" y="215506"/>
                  </a:lnTo>
                  <a:lnTo>
                    <a:pt x="101206" y="226555"/>
                  </a:lnTo>
                  <a:lnTo>
                    <a:pt x="97142" y="237096"/>
                  </a:lnTo>
                  <a:lnTo>
                    <a:pt x="90284" y="246621"/>
                  </a:lnTo>
                  <a:lnTo>
                    <a:pt x="80886" y="254495"/>
                  </a:lnTo>
                  <a:lnTo>
                    <a:pt x="82410" y="257924"/>
                  </a:lnTo>
                  <a:lnTo>
                    <a:pt x="83172" y="261861"/>
                  </a:lnTo>
                  <a:lnTo>
                    <a:pt x="83045" y="268084"/>
                  </a:lnTo>
                  <a:lnTo>
                    <a:pt x="88125" y="265925"/>
                  </a:lnTo>
                  <a:lnTo>
                    <a:pt x="121780" y="230238"/>
                  </a:lnTo>
                  <a:lnTo>
                    <a:pt x="127622" y="202171"/>
                  </a:lnTo>
                  <a:lnTo>
                    <a:pt x="117462" y="162674"/>
                  </a:lnTo>
                  <a:lnTo>
                    <a:pt x="76060" y="119621"/>
                  </a:lnTo>
                  <a:lnTo>
                    <a:pt x="66154" y="112001"/>
                  </a:lnTo>
                  <a:lnTo>
                    <a:pt x="45084" y="94475"/>
                  </a:lnTo>
                  <a:lnTo>
                    <a:pt x="31876" y="80124"/>
                  </a:lnTo>
                  <a:lnTo>
                    <a:pt x="24892" y="66916"/>
                  </a:lnTo>
                  <a:lnTo>
                    <a:pt x="22986" y="52946"/>
                  </a:lnTo>
                  <a:lnTo>
                    <a:pt x="26288" y="35801"/>
                  </a:lnTo>
                  <a:lnTo>
                    <a:pt x="35559" y="23114"/>
                  </a:lnTo>
                  <a:lnTo>
                    <a:pt x="49403" y="15113"/>
                  </a:lnTo>
                  <a:lnTo>
                    <a:pt x="66408" y="12319"/>
                  </a:lnTo>
                  <a:lnTo>
                    <a:pt x="86855" y="14731"/>
                  </a:lnTo>
                  <a:lnTo>
                    <a:pt x="99936" y="20193"/>
                  </a:lnTo>
                  <a:lnTo>
                    <a:pt x="115303" y="48374"/>
                  </a:lnTo>
                  <a:lnTo>
                    <a:pt x="116065" y="52946"/>
                  </a:lnTo>
                  <a:lnTo>
                    <a:pt x="119875" y="52946"/>
                  </a:lnTo>
                  <a:lnTo>
                    <a:pt x="120510" y="50533"/>
                  </a:lnTo>
                  <a:lnTo>
                    <a:pt x="120764" y="29337"/>
                  </a:lnTo>
                  <a:lnTo>
                    <a:pt x="122034" y="5969"/>
                  </a:lnTo>
                  <a:lnTo>
                    <a:pt x="121272" y="5333"/>
                  </a:lnTo>
                  <a:lnTo>
                    <a:pt x="115684" y="5333"/>
                  </a:lnTo>
                  <a:lnTo>
                    <a:pt x="112763" y="4952"/>
                  </a:lnTo>
                  <a:lnTo>
                    <a:pt x="99174" y="2031"/>
                  </a:lnTo>
                  <a:lnTo>
                    <a:pt x="91554" y="1016"/>
                  </a:lnTo>
                  <a:lnTo>
                    <a:pt x="82918" y="253"/>
                  </a:lnTo>
                  <a:lnTo>
                    <a:pt x="73266" y="0"/>
                  </a:lnTo>
                  <a:close/>
                </a:path>
              </a:pathLst>
            </a:custGeom>
            <a:solidFill>
              <a:srgbClr val="FFFFFF"/>
            </a:solidFill>
          </p:spPr>
          <p:txBody>
            <a:bodyPr wrap="square" lIns="0" tIns="0" rIns="0" bIns="0" rtlCol="0"/>
            <a:lstStyle/>
            <a:p>
              <a:endParaRPr/>
            </a:p>
          </p:txBody>
        </p:sp>
        <p:pic>
          <p:nvPicPr>
            <p:cNvPr id="21" name="object 21"/>
            <p:cNvPicPr/>
            <p:nvPr/>
          </p:nvPicPr>
          <p:blipFill>
            <a:blip r:embed="rId12" cstate="print"/>
            <a:stretch>
              <a:fillRect/>
            </a:stretch>
          </p:blipFill>
          <p:spPr>
            <a:xfrm>
              <a:off x="17483480" y="1086571"/>
              <a:ext cx="121853" cy="117100"/>
            </a:xfrm>
            <a:prstGeom prst="rect">
              <a:avLst/>
            </a:prstGeom>
          </p:spPr>
        </p:pic>
        <p:pic>
          <p:nvPicPr>
            <p:cNvPr id="22" name="object 22"/>
            <p:cNvPicPr/>
            <p:nvPr/>
          </p:nvPicPr>
          <p:blipFill>
            <a:blip r:embed="rId13" cstate="print"/>
            <a:stretch>
              <a:fillRect/>
            </a:stretch>
          </p:blipFill>
          <p:spPr>
            <a:xfrm>
              <a:off x="17692268" y="1086571"/>
              <a:ext cx="115747" cy="118624"/>
            </a:xfrm>
            <a:prstGeom prst="rect">
              <a:avLst/>
            </a:prstGeom>
          </p:spPr>
        </p:pic>
        <p:pic>
          <p:nvPicPr>
            <p:cNvPr id="23" name="object 23"/>
            <p:cNvPicPr/>
            <p:nvPr/>
          </p:nvPicPr>
          <p:blipFill>
            <a:blip r:embed="rId14" cstate="print"/>
            <a:stretch>
              <a:fillRect/>
            </a:stretch>
          </p:blipFill>
          <p:spPr>
            <a:xfrm>
              <a:off x="17898008" y="1086571"/>
              <a:ext cx="114223" cy="117100"/>
            </a:xfrm>
            <a:prstGeom prst="rect">
              <a:avLst/>
            </a:prstGeom>
          </p:spPr>
        </p:pic>
        <p:pic>
          <p:nvPicPr>
            <p:cNvPr id="24" name="object 24"/>
            <p:cNvPicPr/>
            <p:nvPr/>
          </p:nvPicPr>
          <p:blipFill>
            <a:blip r:embed="rId15" cstate="print"/>
            <a:stretch>
              <a:fillRect/>
            </a:stretch>
          </p:blipFill>
          <p:spPr>
            <a:xfrm>
              <a:off x="18074792" y="1086571"/>
              <a:ext cx="115743" cy="118624"/>
            </a:xfrm>
            <a:prstGeom prst="rect">
              <a:avLst/>
            </a:prstGeom>
          </p:spPr>
        </p:pic>
        <p:pic>
          <p:nvPicPr>
            <p:cNvPr id="25" name="object 25"/>
            <p:cNvPicPr/>
            <p:nvPr/>
          </p:nvPicPr>
          <p:blipFill>
            <a:blip r:embed="rId16" cstate="print"/>
            <a:stretch>
              <a:fillRect/>
            </a:stretch>
          </p:blipFill>
          <p:spPr>
            <a:xfrm>
              <a:off x="18282056" y="1086571"/>
              <a:ext cx="114211" cy="117100"/>
            </a:xfrm>
            <a:prstGeom prst="rect">
              <a:avLst/>
            </a:prstGeom>
          </p:spPr>
        </p:pic>
        <p:pic>
          <p:nvPicPr>
            <p:cNvPr id="26" name="object 26"/>
            <p:cNvPicPr/>
            <p:nvPr/>
          </p:nvPicPr>
          <p:blipFill>
            <a:blip r:embed="rId17" cstate="print"/>
            <a:stretch>
              <a:fillRect/>
            </a:stretch>
          </p:blipFill>
          <p:spPr>
            <a:xfrm>
              <a:off x="18586856" y="1086571"/>
              <a:ext cx="79156" cy="117100"/>
            </a:xfrm>
            <a:prstGeom prst="rect">
              <a:avLst/>
            </a:prstGeom>
          </p:spPr>
        </p:pic>
        <p:sp>
          <p:nvSpPr>
            <p:cNvPr id="27" name="object 27"/>
            <p:cNvSpPr/>
            <p:nvPr/>
          </p:nvSpPr>
          <p:spPr>
            <a:xfrm>
              <a:off x="18752870" y="1086577"/>
              <a:ext cx="116839" cy="119380"/>
            </a:xfrm>
            <a:custGeom>
              <a:avLst/>
              <a:gdLst/>
              <a:ahLst/>
              <a:cxnLst/>
              <a:rect l="l" t="t" r="r" b="b"/>
              <a:pathLst>
                <a:path w="116840" h="119380">
                  <a:moveTo>
                    <a:pt x="116077" y="0"/>
                  </a:moveTo>
                  <a:lnTo>
                    <a:pt x="109727" y="0"/>
                  </a:lnTo>
                  <a:lnTo>
                    <a:pt x="100329" y="380"/>
                  </a:lnTo>
                  <a:lnTo>
                    <a:pt x="91694" y="0"/>
                  </a:lnTo>
                  <a:lnTo>
                    <a:pt x="83057" y="0"/>
                  </a:lnTo>
                  <a:lnTo>
                    <a:pt x="82296" y="253"/>
                  </a:lnTo>
                  <a:lnTo>
                    <a:pt x="82296" y="1777"/>
                  </a:lnTo>
                  <a:lnTo>
                    <a:pt x="82803" y="2158"/>
                  </a:lnTo>
                  <a:lnTo>
                    <a:pt x="87502" y="2285"/>
                  </a:lnTo>
                  <a:lnTo>
                    <a:pt x="88773" y="2666"/>
                  </a:lnTo>
                  <a:lnTo>
                    <a:pt x="95630" y="67309"/>
                  </a:lnTo>
                  <a:lnTo>
                    <a:pt x="95376" y="75437"/>
                  </a:lnTo>
                  <a:lnTo>
                    <a:pt x="75946" y="109981"/>
                  </a:lnTo>
                  <a:lnTo>
                    <a:pt x="62229" y="113029"/>
                  </a:lnTo>
                  <a:lnTo>
                    <a:pt x="53467" y="113029"/>
                  </a:lnTo>
                  <a:lnTo>
                    <a:pt x="46481" y="111632"/>
                  </a:lnTo>
                  <a:lnTo>
                    <a:pt x="27177" y="67309"/>
                  </a:lnTo>
                  <a:lnTo>
                    <a:pt x="27304" y="11429"/>
                  </a:lnTo>
                  <a:lnTo>
                    <a:pt x="27813" y="5968"/>
                  </a:lnTo>
                  <a:lnTo>
                    <a:pt x="28955" y="3175"/>
                  </a:lnTo>
                  <a:lnTo>
                    <a:pt x="35940" y="2158"/>
                  </a:lnTo>
                  <a:lnTo>
                    <a:pt x="37719" y="2158"/>
                  </a:lnTo>
                  <a:lnTo>
                    <a:pt x="38226" y="1777"/>
                  </a:lnTo>
                  <a:lnTo>
                    <a:pt x="38226" y="253"/>
                  </a:lnTo>
                  <a:lnTo>
                    <a:pt x="37592" y="0"/>
                  </a:lnTo>
                  <a:lnTo>
                    <a:pt x="31115" y="0"/>
                  </a:lnTo>
                  <a:lnTo>
                    <a:pt x="18923" y="380"/>
                  </a:lnTo>
                  <a:lnTo>
                    <a:pt x="9525" y="0"/>
                  </a:lnTo>
                  <a:lnTo>
                    <a:pt x="761" y="0"/>
                  </a:lnTo>
                  <a:lnTo>
                    <a:pt x="0" y="253"/>
                  </a:lnTo>
                  <a:lnTo>
                    <a:pt x="0" y="1777"/>
                  </a:lnTo>
                  <a:lnTo>
                    <a:pt x="634" y="2158"/>
                  </a:lnTo>
                  <a:lnTo>
                    <a:pt x="5333" y="2285"/>
                  </a:lnTo>
                  <a:lnTo>
                    <a:pt x="6476" y="2666"/>
                  </a:lnTo>
                  <a:lnTo>
                    <a:pt x="13588" y="67309"/>
                  </a:lnTo>
                  <a:lnTo>
                    <a:pt x="14604" y="82168"/>
                  </a:lnTo>
                  <a:lnTo>
                    <a:pt x="36067" y="114045"/>
                  </a:lnTo>
                  <a:lnTo>
                    <a:pt x="59181" y="118871"/>
                  </a:lnTo>
                  <a:lnTo>
                    <a:pt x="66548" y="118490"/>
                  </a:lnTo>
                  <a:lnTo>
                    <a:pt x="74421" y="116839"/>
                  </a:lnTo>
                  <a:lnTo>
                    <a:pt x="83438" y="113029"/>
                  </a:lnTo>
                  <a:lnTo>
                    <a:pt x="105155" y="73913"/>
                  </a:lnTo>
                  <a:lnTo>
                    <a:pt x="105790" y="15239"/>
                  </a:lnTo>
                  <a:lnTo>
                    <a:pt x="113538" y="2285"/>
                  </a:lnTo>
                  <a:lnTo>
                    <a:pt x="116204" y="2158"/>
                  </a:lnTo>
                  <a:lnTo>
                    <a:pt x="116840" y="1777"/>
                  </a:lnTo>
                  <a:lnTo>
                    <a:pt x="116840" y="253"/>
                  </a:lnTo>
                  <a:lnTo>
                    <a:pt x="116077" y="0"/>
                  </a:lnTo>
                  <a:close/>
                </a:path>
              </a:pathLst>
            </a:custGeom>
            <a:solidFill>
              <a:srgbClr val="FFFFFF"/>
            </a:solidFill>
          </p:spPr>
          <p:txBody>
            <a:bodyPr wrap="square" lIns="0" tIns="0" rIns="0" bIns="0" rtlCol="0"/>
            <a:lstStyle/>
            <a:p>
              <a:endParaRPr/>
            </a:p>
          </p:txBody>
        </p:sp>
        <p:pic>
          <p:nvPicPr>
            <p:cNvPr id="28" name="object 28"/>
            <p:cNvPicPr/>
            <p:nvPr/>
          </p:nvPicPr>
          <p:blipFill>
            <a:blip r:embed="rId18" cstate="print"/>
            <a:stretch>
              <a:fillRect/>
            </a:stretch>
          </p:blipFill>
          <p:spPr>
            <a:xfrm>
              <a:off x="18960235" y="1086571"/>
              <a:ext cx="115720" cy="117100"/>
            </a:xfrm>
            <a:prstGeom prst="rect">
              <a:avLst/>
            </a:prstGeom>
          </p:spPr>
        </p:pic>
        <p:pic>
          <p:nvPicPr>
            <p:cNvPr id="29" name="object 29"/>
            <p:cNvPicPr/>
            <p:nvPr/>
          </p:nvPicPr>
          <p:blipFill>
            <a:blip r:embed="rId19" cstate="print"/>
            <a:stretch>
              <a:fillRect/>
            </a:stretch>
          </p:blipFill>
          <p:spPr>
            <a:xfrm>
              <a:off x="19144639" y="1085047"/>
              <a:ext cx="120287" cy="120148"/>
            </a:xfrm>
            <a:prstGeom prst="rect">
              <a:avLst/>
            </a:prstGeom>
          </p:spPr>
        </p:pic>
        <p:sp>
          <p:nvSpPr>
            <p:cNvPr id="30" name="object 30"/>
            <p:cNvSpPr/>
            <p:nvPr/>
          </p:nvSpPr>
          <p:spPr>
            <a:xfrm>
              <a:off x="19359409" y="1085053"/>
              <a:ext cx="60960" cy="120014"/>
            </a:xfrm>
            <a:custGeom>
              <a:avLst/>
              <a:gdLst/>
              <a:ahLst/>
              <a:cxnLst/>
              <a:rect l="l" t="t" r="r" b="b"/>
              <a:pathLst>
                <a:path w="60959" h="120015">
                  <a:moveTo>
                    <a:pt x="42417" y="0"/>
                  </a:moveTo>
                  <a:lnTo>
                    <a:pt x="36321" y="0"/>
                  </a:lnTo>
                  <a:lnTo>
                    <a:pt x="22732" y="2031"/>
                  </a:lnTo>
                  <a:lnTo>
                    <a:pt x="12446" y="7619"/>
                  </a:lnTo>
                  <a:lnTo>
                    <a:pt x="5842" y="16382"/>
                  </a:lnTo>
                  <a:lnTo>
                    <a:pt x="3555" y="27558"/>
                  </a:lnTo>
                  <a:lnTo>
                    <a:pt x="4444" y="35305"/>
                  </a:lnTo>
                  <a:lnTo>
                    <a:pt x="7619" y="43052"/>
                  </a:lnTo>
                  <a:lnTo>
                    <a:pt x="13842" y="51434"/>
                  </a:lnTo>
                  <a:lnTo>
                    <a:pt x="24129" y="60832"/>
                  </a:lnTo>
                  <a:lnTo>
                    <a:pt x="31242" y="66547"/>
                  </a:lnTo>
                  <a:lnTo>
                    <a:pt x="39750" y="73913"/>
                  </a:lnTo>
                  <a:lnTo>
                    <a:pt x="45338" y="80390"/>
                  </a:lnTo>
                  <a:lnTo>
                    <a:pt x="48386" y="86867"/>
                  </a:lnTo>
                  <a:lnTo>
                    <a:pt x="49275" y="94106"/>
                  </a:lnTo>
                  <a:lnTo>
                    <a:pt x="47878" y="101345"/>
                  </a:lnTo>
                  <a:lnTo>
                    <a:pt x="43688" y="107950"/>
                  </a:lnTo>
                  <a:lnTo>
                    <a:pt x="36702" y="112649"/>
                  </a:lnTo>
                  <a:lnTo>
                    <a:pt x="26796" y="114426"/>
                  </a:lnTo>
                  <a:lnTo>
                    <a:pt x="19050" y="113537"/>
                  </a:lnTo>
                  <a:lnTo>
                    <a:pt x="12065" y="110870"/>
                  </a:lnTo>
                  <a:lnTo>
                    <a:pt x="6603" y="106044"/>
                  </a:lnTo>
                  <a:lnTo>
                    <a:pt x="3555" y="98805"/>
                  </a:lnTo>
                  <a:lnTo>
                    <a:pt x="3048" y="96646"/>
                  </a:lnTo>
                  <a:lnTo>
                    <a:pt x="3048" y="91947"/>
                  </a:lnTo>
                  <a:lnTo>
                    <a:pt x="2794" y="91439"/>
                  </a:lnTo>
                  <a:lnTo>
                    <a:pt x="1142" y="91439"/>
                  </a:lnTo>
                  <a:lnTo>
                    <a:pt x="761" y="92201"/>
                  </a:lnTo>
                  <a:lnTo>
                    <a:pt x="126" y="100456"/>
                  </a:lnTo>
                  <a:lnTo>
                    <a:pt x="0" y="114934"/>
                  </a:lnTo>
                  <a:lnTo>
                    <a:pt x="8763" y="118999"/>
                  </a:lnTo>
                  <a:lnTo>
                    <a:pt x="15875" y="120014"/>
                  </a:lnTo>
                  <a:lnTo>
                    <a:pt x="31876" y="120014"/>
                  </a:lnTo>
                  <a:lnTo>
                    <a:pt x="40385" y="118236"/>
                  </a:lnTo>
                  <a:lnTo>
                    <a:pt x="46100" y="114426"/>
                  </a:lnTo>
                  <a:lnTo>
                    <a:pt x="60451" y="88264"/>
                  </a:lnTo>
                  <a:lnTo>
                    <a:pt x="37592" y="52196"/>
                  </a:lnTo>
                  <a:lnTo>
                    <a:pt x="33146" y="48894"/>
                  </a:lnTo>
                  <a:lnTo>
                    <a:pt x="23748" y="41275"/>
                  </a:lnTo>
                  <a:lnTo>
                    <a:pt x="17779" y="34925"/>
                  </a:lnTo>
                  <a:lnTo>
                    <a:pt x="14731" y="29209"/>
                  </a:lnTo>
                  <a:lnTo>
                    <a:pt x="13842" y="23113"/>
                  </a:lnTo>
                  <a:lnTo>
                    <a:pt x="15367" y="15620"/>
                  </a:lnTo>
                  <a:lnTo>
                    <a:pt x="19430" y="10032"/>
                  </a:lnTo>
                  <a:lnTo>
                    <a:pt x="25653" y="6603"/>
                  </a:lnTo>
                  <a:lnTo>
                    <a:pt x="33273" y="5333"/>
                  </a:lnTo>
                  <a:lnTo>
                    <a:pt x="47751" y="5333"/>
                  </a:lnTo>
                  <a:lnTo>
                    <a:pt x="52069" y="11810"/>
                  </a:lnTo>
                  <a:lnTo>
                    <a:pt x="53848" y="15112"/>
                  </a:lnTo>
                  <a:lnTo>
                    <a:pt x="54863" y="19303"/>
                  </a:lnTo>
                  <a:lnTo>
                    <a:pt x="55117" y="22351"/>
                  </a:lnTo>
                  <a:lnTo>
                    <a:pt x="55371" y="23113"/>
                  </a:lnTo>
                  <a:lnTo>
                    <a:pt x="57023" y="23113"/>
                  </a:lnTo>
                  <a:lnTo>
                    <a:pt x="57276" y="22351"/>
                  </a:lnTo>
                  <a:lnTo>
                    <a:pt x="57403" y="9270"/>
                  </a:lnTo>
                  <a:lnTo>
                    <a:pt x="57911" y="2666"/>
                  </a:lnTo>
                  <a:lnTo>
                    <a:pt x="57657" y="2285"/>
                  </a:lnTo>
                  <a:lnTo>
                    <a:pt x="53848" y="2158"/>
                  </a:lnTo>
                  <a:lnTo>
                    <a:pt x="46990" y="634"/>
                  </a:lnTo>
                  <a:lnTo>
                    <a:pt x="42417" y="0"/>
                  </a:lnTo>
                  <a:close/>
                </a:path>
              </a:pathLst>
            </a:custGeom>
            <a:solidFill>
              <a:srgbClr val="FFFFFF"/>
            </a:solidFill>
          </p:spPr>
          <p:txBody>
            <a:bodyPr wrap="square" lIns="0" tIns="0" rIns="0" bIns="0" rtlCol="0"/>
            <a:lstStyle/>
            <a:p>
              <a:endParaRPr/>
            </a:p>
          </p:txBody>
        </p:sp>
        <p:pic>
          <p:nvPicPr>
            <p:cNvPr id="31" name="object 31"/>
            <p:cNvPicPr/>
            <p:nvPr/>
          </p:nvPicPr>
          <p:blipFill>
            <a:blip r:embed="rId20" cstate="print"/>
            <a:stretch>
              <a:fillRect/>
            </a:stretch>
          </p:blipFill>
          <p:spPr>
            <a:xfrm>
              <a:off x="19507351" y="1086571"/>
              <a:ext cx="115706" cy="118624"/>
            </a:xfrm>
            <a:prstGeom prst="rect">
              <a:avLst/>
            </a:prstGeom>
          </p:spPr>
        </p:pic>
        <p:sp>
          <p:nvSpPr>
            <p:cNvPr id="32" name="object 32"/>
            <p:cNvSpPr/>
            <p:nvPr/>
          </p:nvSpPr>
          <p:spPr>
            <a:xfrm>
              <a:off x="18801650" y="1085046"/>
              <a:ext cx="19685" cy="19685"/>
            </a:xfrm>
            <a:custGeom>
              <a:avLst/>
              <a:gdLst/>
              <a:ahLst/>
              <a:cxnLst/>
              <a:rect l="l" t="t" r="r" b="b"/>
              <a:pathLst>
                <a:path w="19684" h="19684">
                  <a:moveTo>
                    <a:pt x="14973" y="0"/>
                  </a:moveTo>
                  <a:lnTo>
                    <a:pt x="4305" y="0"/>
                  </a:lnTo>
                  <a:lnTo>
                    <a:pt x="0" y="4318"/>
                  </a:lnTo>
                  <a:lnTo>
                    <a:pt x="0" y="14987"/>
                  </a:lnTo>
                  <a:lnTo>
                    <a:pt x="4305" y="19305"/>
                  </a:lnTo>
                  <a:lnTo>
                    <a:pt x="14973" y="19305"/>
                  </a:lnTo>
                  <a:lnTo>
                    <a:pt x="19291" y="14987"/>
                  </a:lnTo>
                  <a:lnTo>
                    <a:pt x="19291" y="4318"/>
                  </a:lnTo>
                  <a:lnTo>
                    <a:pt x="14973" y="0"/>
                  </a:lnTo>
                  <a:close/>
                </a:path>
              </a:pathLst>
            </a:custGeom>
            <a:solidFill>
              <a:srgbClr val="FFFFFF"/>
            </a:solidFill>
          </p:spPr>
          <p:txBody>
            <a:bodyPr wrap="square" lIns="0" tIns="0" rIns="0" bIns="0" rtlCol="0"/>
            <a:lstStyle/>
            <a:p>
              <a:endParaRPr/>
            </a:p>
          </p:txBody>
        </p:sp>
        <p:sp>
          <p:nvSpPr>
            <p:cNvPr id="33" name="object 33"/>
            <p:cNvSpPr/>
            <p:nvPr/>
          </p:nvSpPr>
          <p:spPr>
            <a:xfrm>
              <a:off x="15030601" y="6323537"/>
              <a:ext cx="5073650" cy="0"/>
            </a:xfrm>
            <a:custGeom>
              <a:avLst/>
              <a:gdLst/>
              <a:ahLst/>
              <a:cxnLst/>
              <a:rect l="l" t="t" r="r" b="b"/>
              <a:pathLst>
                <a:path w="5073650">
                  <a:moveTo>
                    <a:pt x="5073498" y="0"/>
                  </a:moveTo>
                  <a:lnTo>
                    <a:pt x="0" y="0"/>
                  </a:lnTo>
                </a:path>
              </a:pathLst>
            </a:custGeom>
            <a:ln w="10469">
              <a:solidFill>
                <a:srgbClr val="FFFFFF"/>
              </a:solidFill>
            </a:ln>
          </p:spPr>
          <p:txBody>
            <a:bodyPr wrap="square" lIns="0" tIns="0" rIns="0" bIns="0" rtlCol="0"/>
            <a:lstStyle/>
            <a:p>
              <a:endParaRPr/>
            </a:p>
          </p:txBody>
        </p:sp>
      </p:grpSp>
      <p:sp>
        <p:nvSpPr>
          <p:cNvPr id="35" name="object 4">
            <a:extLst>
              <a:ext uri="{FF2B5EF4-FFF2-40B4-BE49-F238E27FC236}">
                <a16:creationId xmlns:a16="http://schemas.microsoft.com/office/drawing/2014/main" id="{DCD2404A-2742-F1D2-C570-90189FB8B4D8}"/>
              </a:ext>
            </a:extLst>
          </p:cNvPr>
          <p:cNvSpPr txBox="1">
            <a:spLocks/>
          </p:cNvSpPr>
          <p:nvPr/>
        </p:nvSpPr>
        <p:spPr>
          <a:xfrm>
            <a:off x="-672816" y="455641"/>
            <a:ext cx="12336850" cy="689932"/>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4400" b="1" kern="0" spc="-425" dirty="0">
                <a:solidFill>
                  <a:srgbClr val="FFFFFF"/>
                </a:solidFill>
                <a:effectLst>
                  <a:reflection blurRad="255338"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Enforcing Settlement Agreements</a:t>
            </a:r>
            <a:endParaRPr lang="en-GB" sz="4400" b="1" kern="0" dirty="0">
              <a:solidFill>
                <a:sysClr val="windowText" lastClr="000000"/>
              </a:solidFill>
              <a:effectLst>
                <a:reflection blurRad="138344"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cxnSp>
        <p:nvCxnSpPr>
          <p:cNvPr id="38" name="Straight Connector 37">
            <a:extLst>
              <a:ext uri="{FF2B5EF4-FFF2-40B4-BE49-F238E27FC236}">
                <a16:creationId xmlns:a16="http://schemas.microsoft.com/office/drawing/2014/main" id="{D1983271-D5C1-F26B-D8CE-691EADBB04C9}"/>
              </a:ext>
            </a:extLst>
          </p:cNvPr>
          <p:cNvCxnSpPr>
            <a:cxnSpLocks/>
          </p:cNvCxnSpPr>
          <p:nvPr/>
        </p:nvCxnSpPr>
        <p:spPr>
          <a:xfrm flipV="1">
            <a:off x="10890250" y="24676"/>
            <a:ext cx="0" cy="1129102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22A82D-750D-F324-DC84-5C418527FE78}"/>
              </a:ext>
            </a:extLst>
          </p:cNvPr>
          <p:cNvCxnSpPr>
            <a:cxnSpLocks/>
          </p:cNvCxnSpPr>
          <p:nvPr/>
        </p:nvCxnSpPr>
        <p:spPr>
          <a:xfrm>
            <a:off x="0" y="10458450"/>
            <a:ext cx="10617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EB10EC-C865-CF9C-A3C3-B594149E8184}"/>
              </a:ext>
            </a:extLst>
          </p:cNvPr>
          <p:cNvCxnSpPr>
            <a:cxnSpLocks/>
          </p:cNvCxnSpPr>
          <p:nvPr/>
        </p:nvCxnSpPr>
        <p:spPr>
          <a:xfrm>
            <a:off x="0" y="10610850"/>
            <a:ext cx="10617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100" cy="11307790"/>
          </a:xfrm>
          <a:prstGeom prst="rect">
            <a:avLst/>
          </a:prstGeom>
        </p:spPr>
      </p:pic>
      <p:sp>
        <p:nvSpPr>
          <p:cNvPr id="3" name="object 3"/>
          <p:cNvSpPr txBox="1">
            <a:spLocks noGrp="1"/>
          </p:cNvSpPr>
          <p:nvPr>
            <p:ph type="title"/>
          </p:nvPr>
        </p:nvSpPr>
        <p:spPr>
          <a:xfrm>
            <a:off x="573127" y="842508"/>
            <a:ext cx="9097923" cy="1486946"/>
          </a:xfrm>
          <a:prstGeom prst="rect">
            <a:avLst/>
          </a:prstGeom>
        </p:spPr>
        <p:txBody>
          <a:bodyPr vert="horz" wrap="square" lIns="0" tIns="9525" rIns="0" bIns="0" rtlCol="0">
            <a:spAutoFit/>
          </a:bodyPr>
          <a:lstStyle/>
          <a:p>
            <a:pPr marL="12700" marR="20955" algn="ctr">
              <a:lnSpc>
                <a:spcPct val="100299"/>
              </a:lnSpc>
              <a:spcBef>
                <a:spcPts val="75"/>
              </a:spcBef>
            </a:pPr>
            <a:r>
              <a:rPr sz="4800" spc="-225"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sz="4800" spc="-220" dirty="0">
                <a:solidFill>
                  <a:srgbClr val="FFFFFF"/>
                </a:solidFill>
                <a:latin typeface="Verdana" panose="020B0604030504040204" pitchFamily="34" charset="0"/>
                <a:ea typeface="Verdana" panose="020B0604030504040204" pitchFamily="34" charset="0"/>
                <a:cs typeface="Verdana" panose="020B0604030504040204" pitchFamily="34" charset="0"/>
              </a:rPr>
              <a:t>h</a:t>
            </a:r>
            <a:r>
              <a:rPr sz="4800" spc="-225" dirty="0">
                <a:solidFill>
                  <a:srgbClr val="FFFFFF"/>
                </a:solidFill>
                <a:latin typeface="Verdana" panose="020B0604030504040204" pitchFamily="34" charset="0"/>
                <a:ea typeface="Verdana" panose="020B0604030504040204" pitchFamily="34" charset="0"/>
                <a:cs typeface="Verdana" panose="020B0604030504040204" pitchFamily="34" charset="0"/>
              </a:rPr>
              <a:t>a</a:t>
            </a:r>
            <a:r>
              <a:rPr sz="4800" spc="-220"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k</a:t>
            </a:r>
            <a:r>
              <a:rPr sz="4800" spc="-45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4800" spc="-225" dirty="0">
                <a:solidFill>
                  <a:srgbClr val="FFFFFF"/>
                </a:solidFill>
                <a:latin typeface="Verdana" panose="020B0604030504040204" pitchFamily="34" charset="0"/>
                <a:ea typeface="Verdana" panose="020B0604030504040204" pitchFamily="34" charset="0"/>
                <a:cs typeface="Verdana" panose="020B0604030504040204" pitchFamily="34" charset="0"/>
              </a:rPr>
              <a:t>yo</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u</a:t>
            </a:r>
            <a:r>
              <a:rPr sz="4800" spc="-44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4800" spc="-225" dirty="0">
                <a:solidFill>
                  <a:srgbClr val="FFFFFF"/>
                </a:solidFill>
                <a:latin typeface="Verdana" panose="020B0604030504040204" pitchFamily="34" charset="0"/>
                <a:ea typeface="Verdana" panose="020B0604030504040204" pitchFamily="34" charset="0"/>
                <a:cs typeface="Verdana" panose="020B0604030504040204" pitchFamily="34" charset="0"/>
              </a:rPr>
              <a:t>v</a:t>
            </a:r>
            <a:r>
              <a:rPr sz="4800" spc="-23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r</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y</a:t>
            </a:r>
            <a:r>
              <a:rPr sz="4800" spc="-45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m</a:t>
            </a:r>
            <a:r>
              <a:rPr sz="4800" spc="-220" dirty="0">
                <a:solidFill>
                  <a:srgbClr val="FFFFFF"/>
                </a:solidFill>
                <a:latin typeface="Verdana" panose="020B0604030504040204" pitchFamily="34" charset="0"/>
                <a:ea typeface="Verdana" panose="020B0604030504040204" pitchFamily="34" charset="0"/>
                <a:cs typeface="Verdana" panose="020B0604030504040204" pitchFamily="34" charset="0"/>
              </a:rPr>
              <a:t>u</a:t>
            </a:r>
            <a:r>
              <a:rPr sz="4800" spc="-235" dirty="0">
                <a:solidFill>
                  <a:srgbClr val="FFFFFF"/>
                </a:solidFill>
                <a:latin typeface="Verdana" panose="020B0604030504040204" pitchFamily="34" charset="0"/>
                <a:ea typeface="Verdana" panose="020B0604030504040204" pitchFamily="34" charset="0"/>
                <a:cs typeface="Verdana" panose="020B0604030504040204" pitchFamily="34" charset="0"/>
              </a:rPr>
              <a:t>c</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h</a:t>
            </a:r>
            <a:r>
              <a:rPr sz="4800" spc="-45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for  li</a:t>
            </a:r>
            <a:r>
              <a:rPr sz="4800" spc="-225" dirty="0">
                <a:solidFill>
                  <a:srgbClr val="FFFFFF"/>
                </a:solidFill>
                <a:latin typeface="Verdana" panose="020B0604030504040204" pitchFamily="34" charset="0"/>
                <a:ea typeface="Verdana" panose="020B0604030504040204" pitchFamily="34" charset="0"/>
                <a:cs typeface="Verdana" panose="020B0604030504040204" pitchFamily="34" charset="0"/>
              </a:rPr>
              <a:t>s</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sz="4800" spc="-23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sz="4800" spc="-220"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i</a:t>
            </a:r>
            <a:r>
              <a:rPr sz="4800" spc="-215" dirty="0">
                <a:solidFill>
                  <a:srgbClr val="FFFFFF"/>
                </a:solidFill>
                <a:latin typeface="Verdana" panose="020B0604030504040204" pitchFamily="34" charset="0"/>
                <a:ea typeface="Verdana" panose="020B0604030504040204" pitchFamily="34" charset="0"/>
                <a:cs typeface="Verdana" panose="020B0604030504040204" pitchFamily="34" charset="0"/>
              </a:rPr>
              <a:t>n</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g</a:t>
            </a:r>
            <a:r>
              <a:rPr sz="4800" spc="-45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t</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o</a:t>
            </a:r>
            <a:r>
              <a:rPr sz="4800" spc="-45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4800" spc="-229" dirty="0">
                <a:solidFill>
                  <a:srgbClr val="FFFFFF"/>
                </a:solidFill>
                <a:latin typeface="Verdana" panose="020B0604030504040204" pitchFamily="34" charset="0"/>
                <a:ea typeface="Verdana" panose="020B0604030504040204" pitchFamily="34" charset="0"/>
                <a:cs typeface="Verdana" panose="020B0604030504040204" pitchFamily="34" charset="0"/>
              </a:rPr>
              <a:t>m</a:t>
            </a:r>
            <a:r>
              <a:rPr sz="4800" spc="-235" dirty="0">
                <a:solidFill>
                  <a:srgbClr val="FFFFFF"/>
                </a:solidFill>
                <a:latin typeface="Verdana" panose="020B0604030504040204" pitchFamily="34" charset="0"/>
                <a:ea typeface="Verdana" panose="020B0604030504040204" pitchFamily="34" charset="0"/>
                <a:cs typeface="Verdana" panose="020B0604030504040204" pitchFamily="34" charset="0"/>
              </a:rPr>
              <a:t>e</a:t>
            </a:r>
            <a:r>
              <a:rPr sz="4800"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sz="4800" dirty="0">
              <a:latin typeface="Verdana" panose="020B0604030504040204" pitchFamily="34" charset="0"/>
              <a:ea typeface="Verdana" panose="020B0604030504040204" pitchFamily="34" charset="0"/>
              <a:cs typeface="Verdana" panose="020B0604030504040204" pitchFamily="34" charset="0"/>
            </a:endParaRPr>
          </a:p>
        </p:txBody>
      </p:sp>
      <p:grpSp>
        <p:nvGrpSpPr>
          <p:cNvPr id="4" name="object 4"/>
          <p:cNvGrpSpPr/>
          <p:nvPr/>
        </p:nvGrpSpPr>
        <p:grpSpPr>
          <a:xfrm>
            <a:off x="0" y="5873616"/>
            <a:ext cx="20096480" cy="5435600"/>
            <a:chOff x="0" y="5873616"/>
            <a:chExt cx="20096480" cy="5435600"/>
          </a:xfrm>
        </p:grpSpPr>
        <p:sp>
          <p:nvSpPr>
            <p:cNvPr id="5" name="object 5"/>
            <p:cNvSpPr/>
            <p:nvPr/>
          </p:nvSpPr>
          <p:spPr>
            <a:xfrm>
              <a:off x="0" y="5873674"/>
              <a:ext cx="20096480" cy="5435600"/>
            </a:xfrm>
            <a:custGeom>
              <a:avLst/>
              <a:gdLst/>
              <a:ahLst/>
              <a:cxnLst/>
              <a:rect l="l" t="t" r="r" b="b"/>
              <a:pathLst>
                <a:path w="20096480" h="5435600">
                  <a:moveTo>
                    <a:pt x="20096480" y="0"/>
                  </a:moveTo>
                  <a:lnTo>
                    <a:pt x="0" y="0"/>
                  </a:lnTo>
                  <a:lnTo>
                    <a:pt x="0" y="5435335"/>
                  </a:lnTo>
                  <a:lnTo>
                    <a:pt x="20096480" y="5435335"/>
                  </a:lnTo>
                  <a:lnTo>
                    <a:pt x="20096480" y="0"/>
                  </a:lnTo>
                  <a:close/>
                </a:path>
              </a:pathLst>
            </a:custGeom>
            <a:solidFill>
              <a:srgbClr val="000000"/>
            </a:solidFill>
          </p:spPr>
          <p:txBody>
            <a:bodyPr wrap="square" lIns="0" tIns="0" rIns="0" bIns="0" rtlCol="0"/>
            <a:lstStyle/>
            <a:p>
              <a:endParaRPr/>
            </a:p>
          </p:txBody>
        </p:sp>
        <p:pic>
          <p:nvPicPr>
            <p:cNvPr id="6" name="object 6"/>
            <p:cNvPicPr/>
            <p:nvPr/>
          </p:nvPicPr>
          <p:blipFill>
            <a:blip r:embed="rId3" cstate="print"/>
            <a:stretch>
              <a:fillRect/>
            </a:stretch>
          </p:blipFill>
          <p:spPr>
            <a:xfrm>
              <a:off x="71626" y="5873616"/>
              <a:ext cx="19945604" cy="5434443"/>
            </a:xfrm>
            <a:prstGeom prst="rect">
              <a:avLst/>
            </a:prstGeom>
          </p:spPr>
        </p:pic>
      </p:grpSp>
      <p:pic>
        <p:nvPicPr>
          <p:cNvPr id="7" name="object 7"/>
          <p:cNvPicPr/>
          <p:nvPr/>
        </p:nvPicPr>
        <p:blipFill>
          <a:blip r:embed="rId4" cstate="print"/>
          <a:stretch>
            <a:fillRect/>
          </a:stretch>
        </p:blipFill>
        <p:spPr>
          <a:xfrm>
            <a:off x="15822167" y="638809"/>
            <a:ext cx="1258391" cy="1476485"/>
          </a:xfrm>
          <a:prstGeom prst="rect">
            <a:avLst/>
          </a:prstGeom>
        </p:spPr>
      </p:pic>
      <p:grpSp>
        <p:nvGrpSpPr>
          <p:cNvPr id="8" name="object 8"/>
          <p:cNvGrpSpPr/>
          <p:nvPr/>
        </p:nvGrpSpPr>
        <p:grpSpPr>
          <a:xfrm>
            <a:off x="17330483" y="1138669"/>
            <a:ext cx="260985" cy="274320"/>
            <a:chOff x="17330483" y="1138669"/>
            <a:chExt cx="260985" cy="274320"/>
          </a:xfrm>
        </p:grpSpPr>
        <p:sp>
          <p:nvSpPr>
            <p:cNvPr id="9" name="object 9"/>
            <p:cNvSpPr/>
            <p:nvPr/>
          </p:nvSpPr>
          <p:spPr>
            <a:xfrm>
              <a:off x="17330483" y="1138669"/>
              <a:ext cx="237490" cy="274320"/>
            </a:xfrm>
            <a:custGeom>
              <a:avLst/>
              <a:gdLst/>
              <a:ahLst/>
              <a:cxnLst/>
              <a:rect l="l" t="t" r="r" b="b"/>
              <a:pathLst>
                <a:path w="237490" h="274319">
                  <a:moveTo>
                    <a:pt x="151257" y="0"/>
                  </a:moveTo>
                  <a:lnTo>
                    <a:pt x="106425" y="3681"/>
                  </a:lnTo>
                  <a:lnTo>
                    <a:pt x="58292" y="22096"/>
                  </a:lnTo>
                  <a:lnTo>
                    <a:pt x="17525" y="65910"/>
                  </a:lnTo>
                  <a:lnTo>
                    <a:pt x="0" y="137156"/>
                  </a:lnTo>
                  <a:lnTo>
                    <a:pt x="3555" y="168650"/>
                  </a:lnTo>
                  <a:lnTo>
                    <a:pt x="26034" y="219577"/>
                  </a:lnTo>
                  <a:lnTo>
                    <a:pt x="72136" y="257041"/>
                  </a:lnTo>
                  <a:lnTo>
                    <a:pt x="132715" y="273170"/>
                  </a:lnTo>
                  <a:lnTo>
                    <a:pt x="156463" y="274313"/>
                  </a:lnTo>
                  <a:lnTo>
                    <a:pt x="173355" y="273551"/>
                  </a:lnTo>
                  <a:lnTo>
                    <a:pt x="192659" y="270884"/>
                  </a:lnTo>
                  <a:lnTo>
                    <a:pt x="212344" y="266058"/>
                  </a:lnTo>
                  <a:lnTo>
                    <a:pt x="228853" y="259200"/>
                  </a:lnTo>
                  <a:lnTo>
                    <a:pt x="158876" y="259200"/>
                  </a:lnTo>
                  <a:lnTo>
                    <a:pt x="134873" y="257168"/>
                  </a:lnTo>
                  <a:lnTo>
                    <a:pt x="88773" y="239008"/>
                  </a:lnTo>
                  <a:lnTo>
                    <a:pt x="56388" y="208528"/>
                  </a:lnTo>
                  <a:lnTo>
                    <a:pt x="34417" y="159127"/>
                  </a:lnTo>
                  <a:lnTo>
                    <a:pt x="30352" y="124964"/>
                  </a:lnTo>
                  <a:lnTo>
                    <a:pt x="32892" y="96009"/>
                  </a:lnTo>
                  <a:lnTo>
                    <a:pt x="50926" y="50924"/>
                  </a:lnTo>
                  <a:lnTo>
                    <a:pt x="84709" y="23620"/>
                  </a:lnTo>
                  <a:lnTo>
                    <a:pt x="122427" y="13587"/>
                  </a:lnTo>
                  <a:lnTo>
                    <a:pt x="139700" y="12952"/>
                  </a:lnTo>
                  <a:lnTo>
                    <a:pt x="237109" y="12952"/>
                  </a:lnTo>
                  <a:lnTo>
                    <a:pt x="237109" y="11174"/>
                  </a:lnTo>
                  <a:lnTo>
                    <a:pt x="236346" y="9777"/>
                  </a:lnTo>
                  <a:lnTo>
                    <a:pt x="232917" y="9396"/>
                  </a:lnTo>
                  <a:lnTo>
                    <a:pt x="225932" y="9015"/>
                  </a:lnTo>
                  <a:lnTo>
                    <a:pt x="218313" y="8253"/>
                  </a:lnTo>
                  <a:lnTo>
                    <a:pt x="210946" y="7237"/>
                  </a:lnTo>
                  <a:lnTo>
                    <a:pt x="196596" y="4443"/>
                  </a:lnTo>
                  <a:lnTo>
                    <a:pt x="183769" y="2411"/>
                  </a:lnTo>
                  <a:lnTo>
                    <a:pt x="168021" y="762"/>
                  </a:lnTo>
                  <a:lnTo>
                    <a:pt x="151257" y="0"/>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print"/>
            <a:stretch>
              <a:fillRect/>
            </a:stretch>
          </p:blipFill>
          <p:spPr>
            <a:xfrm>
              <a:off x="17489804" y="1276588"/>
              <a:ext cx="101346" cy="121029"/>
            </a:xfrm>
            <a:prstGeom prst="rect">
              <a:avLst/>
            </a:prstGeom>
          </p:spPr>
        </p:pic>
        <p:sp>
          <p:nvSpPr>
            <p:cNvPr id="11" name="object 11"/>
            <p:cNvSpPr/>
            <p:nvPr/>
          </p:nvSpPr>
          <p:spPr>
            <a:xfrm>
              <a:off x="17470183" y="1151632"/>
              <a:ext cx="97790" cy="57150"/>
            </a:xfrm>
            <a:custGeom>
              <a:avLst/>
              <a:gdLst/>
              <a:ahLst/>
              <a:cxnLst/>
              <a:rect l="l" t="t" r="r" b="b"/>
              <a:pathLst>
                <a:path w="97790" h="57150">
                  <a:moveTo>
                    <a:pt x="97409" y="0"/>
                  </a:moveTo>
                  <a:lnTo>
                    <a:pt x="0" y="0"/>
                  </a:lnTo>
                  <a:lnTo>
                    <a:pt x="30607" y="2539"/>
                  </a:lnTo>
                  <a:lnTo>
                    <a:pt x="54609" y="9144"/>
                  </a:lnTo>
                  <a:lnTo>
                    <a:pt x="87248" y="36702"/>
                  </a:lnTo>
                  <a:lnTo>
                    <a:pt x="90169" y="56769"/>
                  </a:lnTo>
                  <a:lnTo>
                    <a:pt x="94361" y="56769"/>
                  </a:lnTo>
                  <a:lnTo>
                    <a:pt x="94996" y="54863"/>
                  </a:lnTo>
                  <a:lnTo>
                    <a:pt x="95376" y="27431"/>
                  </a:lnTo>
                  <a:lnTo>
                    <a:pt x="96265" y="13207"/>
                  </a:lnTo>
                  <a:lnTo>
                    <a:pt x="97409" y="0"/>
                  </a:lnTo>
                  <a:close/>
                </a:path>
              </a:pathLst>
            </a:custGeom>
            <a:solidFill>
              <a:srgbClr val="FFFFFF"/>
            </a:solidFill>
          </p:spPr>
          <p:txBody>
            <a:bodyPr wrap="square" lIns="0" tIns="0" rIns="0" bIns="0" rtlCol="0"/>
            <a:lstStyle/>
            <a:p>
              <a:endParaRPr/>
            </a:p>
          </p:txBody>
        </p:sp>
      </p:grpSp>
      <p:sp>
        <p:nvSpPr>
          <p:cNvPr id="12" name="object 12"/>
          <p:cNvSpPr/>
          <p:nvPr/>
        </p:nvSpPr>
        <p:spPr>
          <a:xfrm>
            <a:off x="17676418" y="1140202"/>
            <a:ext cx="156845" cy="269875"/>
          </a:xfrm>
          <a:custGeom>
            <a:avLst/>
            <a:gdLst/>
            <a:ahLst/>
            <a:cxnLst/>
            <a:rect l="l" t="t" r="r" b="b"/>
            <a:pathLst>
              <a:path w="156844" h="269875">
                <a:moveTo>
                  <a:pt x="147827" y="0"/>
                </a:moveTo>
                <a:lnTo>
                  <a:pt x="145033" y="0"/>
                </a:lnTo>
                <a:lnTo>
                  <a:pt x="143636" y="1396"/>
                </a:lnTo>
                <a:lnTo>
                  <a:pt x="141858" y="1777"/>
                </a:lnTo>
                <a:lnTo>
                  <a:pt x="45592" y="3936"/>
                </a:lnTo>
                <a:lnTo>
                  <a:pt x="23367" y="2793"/>
                </a:lnTo>
                <a:lnTo>
                  <a:pt x="1777" y="2793"/>
                </a:lnTo>
                <a:lnTo>
                  <a:pt x="0" y="3555"/>
                </a:lnTo>
                <a:lnTo>
                  <a:pt x="0" y="6984"/>
                </a:lnTo>
                <a:lnTo>
                  <a:pt x="1396" y="7746"/>
                </a:lnTo>
                <a:lnTo>
                  <a:pt x="5969" y="7746"/>
                </a:lnTo>
                <a:lnTo>
                  <a:pt x="11938" y="8127"/>
                </a:lnTo>
                <a:lnTo>
                  <a:pt x="26542" y="11175"/>
                </a:lnTo>
                <a:lnTo>
                  <a:pt x="29336" y="16763"/>
                </a:lnTo>
                <a:lnTo>
                  <a:pt x="30606" y="198234"/>
                </a:lnTo>
                <a:lnTo>
                  <a:pt x="30479" y="211696"/>
                </a:lnTo>
                <a:lnTo>
                  <a:pt x="27558" y="252844"/>
                </a:lnTo>
                <a:lnTo>
                  <a:pt x="18796" y="262115"/>
                </a:lnTo>
                <a:lnTo>
                  <a:pt x="11302" y="263512"/>
                </a:lnTo>
                <a:lnTo>
                  <a:pt x="5969" y="263512"/>
                </a:lnTo>
                <a:lnTo>
                  <a:pt x="5206" y="264528"/>
                </a:lnTo>
                <a:lnTo>
                  <a:pt x="5206" y="267703"/>
                </a:lnTo>
                <a:lnTo>
                  <a:pt x="7111" y="268465"/>
                </a:lnTo>
                <a:lnTo>
                  <a:pt x="16382" y="268465"/>
                </a:lnTo>
                <a:lnTo>
                  <a:pt x="24383" y="267703"/>
                </a:lnTo>
                <a:lnTo>
                  <a:pt x="31496" y="267703"/>
                </a:lnTo>
                <a:lnTo>
                  <a:pt x="38861" y="267322"/>
                </a:lnTo>
                <a:lnTo>
                  <a:pt x="61163" y="267322"/>
                </a:lnTo>
                <a:lnTo>
                  <a:pt x="61163" y="268465"/>
                </a:lnTo>
                <a:lnTo>
                  <a:pt x="102806" y="268465"/>
                </a:lnTo>
                <a:lnTo>
                  <a:pt x="102806" y="269735"/>
                </a:lnTo>
                <a:lnTo>
                  <a:pt x="149821" y="269735"/>
                </a:lnTo>
                <a:lnTo>
                  <a:pt x="149821" y="268465"/>
                </a:lnTo>
                <a:lnTo>
                  <a:pt x="150126" y="268465"/>
                </a:lnTo>
                <a:lnTo>
                  <a:pt x="150126" y="267322"/>
                </a:lnTo>
                <a:lnTo>
                  <a:pt x="152146" y="260337"/>
                </a:lnTo>
                <a:lnTo>
                  <a:pt x="153034" y="255384"/>
                </a:lnTo>
                <a:lnTo>
                  <a:pt x="155067" y="241287"/>
                </a:lnTo>
                <a:lnTo>
                  <a:pt x="156717" y="226555"/>
                </a:lnTo>
                <a:lnTo>
                  <a:pt x="156717" y="220967"/>
                </a:lnTo>
                <a:lnTo>
                  <a:pt x="152780" y="220967"/>
                </a:lnTo>
                <a:lnTo>
                  <a:pt x="152146" y="222364"/>
                </a:lnTo>
                <a:lnTo>
                  <a:pt x="149225" y="235699"/>
                </a:lnTo>
                <a:lnTo>
                  <a:pt x="109473" y="255257"/>
                </a:lnTo>
                <a:lnTo>
                  <a:pt x="68452" y="250050"/>
                </a:lnTo>
                <a:lnTo>
                  <a:pt x="60451" y="226555"/>
                </a:lnTo>
                <a:lnTo>
                  <a:pt x="60451" y="134099"/>
                </a:lnTo>
                <a:lnTo>
                  <a:pt x="61213" y="133083"/>
                </a:lnTo>
                <a:lnTo>
                  <a:pt x="127380" y="136258"/>
                </a:lnTo>
                <a:lnTo>
                  <a:pt x="133350" y="160515"/>
                </a:lnTo>
                <a:lnTo>
                  <a:pt x="134111" y="161912"/>
                </a:lnTo>
                <a:lnTo>
                  <a:pt x="138302" y="161912"/>
                </a:lnTo>
                <a:lnTo>
                  <a:pt x="138302" y="151752"/>
                </a:lnTo>
                <a:lnTo>
                  <a:pt x="139065" y="139814"/>
                </a:lnTo>
                <a:lnTo>
                  <a:pt x="140969" y="120510"/>
                </a:lnTo>
                <a:lnTo>
                  <a:pt x="142621" y="115188"/>
                </a:lnTo>
                <a:lnTo>
                  <a:pt x="142621" y="110997"/>
                </a:lnTo>
                <a:lnTo>
                  <a:pt x="141858" y="110362"/>
                </a:lnTo>
                <a:lnTo>
                  <a:pt x="139446" y="110362"/>
                </a:lnTo>
                <a:lnTo>
                  <a:pt x="132333" y="118351"/>
                </a:lnTo>
                <a:lnTo>
                  <a:pt x="127380" y="119113"/>
                </a:lnTo>
                <a:lnTo>
                  <a:pt x="118871" y="119748"/>
                </a:lnTo>
                <a:lnTo>
                  <a:pt x="107315" y="120129"/>
                </a:lnTo>
                <a:lnTo>
                  <a:pt x="60832" y="120510"/>
                </a:lnTo>
                <a:lnTo>
                  <a:pt x="60578" y="119748"/>
                </a:lnTo>
                <a:lnTo>
                  <a:pt x="60451" y="17525"/>
                </a:lnTo>
                <a:lnTo>
                  <a:pt x="61213" y="16509"/>
                </a:lnTo>
                <a:lnTo>
                  <a:pt x="101473" y="17144"/>
                </a:lnTo>
                <a:lnTo>
                  <a:pt x="111125" y="17525"/>
                </a:lnTo>
                <a:lnTo>
                  <a:pt x="138302" y="44957"/>
                </a:lnTo>
                <a:lnTo>
                  <a:pt x="139065" y="46735"/>
                </a:lnTo>
                <a:lnTo>
                  <a:pt x="142621" y="46735"/>
                </a:lnTo>
                <a:lnTo>
                  <a:pt x="143636" y="42799"/>
                </a:lnTo>
                <a:lnTo>
                  <a:pt x="144271" y="38607"/>
                </a:lnTo>
                <a:lnTo>
                  <a:pt x="145033" y="23113"/>
                </a:lnTo>
                <a:lnTo>
                  <a:pt x="146557" y="9778"/>
                </a:lnTo>
                <a:lnTo>
                  <a:pt x="148208" y="5587"/>
                </a:lnTo>
                <a:lnTo>
                  <a:pt x="148208" y="1396"/>
                </a:lnTo>
                <a:lnTo>
                  <a:pt x="147827" y="0"/>
                </a:lnTo>
                <a:close/>
              </a:path>
            </a:pathLst>
          </a:custGeom>
          <a:solidFill>
            <a:srgbClr val="FFFFFF"/>
          </a:solidFill>
        </p:spPr>
        <p:txBody>
          <a:bodyPr wrap="square" lIns="0" tIns="0" rIns="0" bIns="0" rtlCol="0"/>
          <a:lstStyle/>
          <a:p>
            <a:endParaRPr/>
          </a:p>
        </p:txBody>
      </p:sp>
      <p:sp>
        <p:nvSpPr>
          <p:cNvPr id="13" name="object 13"/>
          <p:cNvSpPr/>
          <p:nvPr/>
        </p:nvSpPr>
        <p:spPr>
          <a:xfrm>
            <a:off x="17926355" y="1143250"/>
            <a:ext cx="266700" cy="269240"/>
          </a:xfrm>
          <a:custGeom>
            <a:avLst/>
            <a:gdLst/>
            <a:ahLst/>
            <a:cxnLst/>
            <a:rect l="l" t="t" r="r" b="b"/>
            <a:pathLst>
              <a:path w="266700" h="269240">
                <a:moveTo>
                  <a:pt x="162801" y="265163"/>
                </a:moveTo>
                <a:lnTo>
                  <a:pt x="45212" y="265163"/>
                </a:lnTo>
                <a:lnTo>
                  <a:pt x="85979" y="268084"/>
                </a:lnTo>
                <a:lnTo>
                  <a:pt x="110998" y="269227"/>
                </a:lnTo>
                <a:lnTo>
                  <a:pt x="162801" y="265163"/>
                </a:lnTo>
                <a:close/>
              </a:path>
              <a:path w="266700" h="269240">
                <a:moveTo>
                  <a:pt x="5588" y="0"/>
                </a:moveTo>
                <a:lnTo>
                  <a:pt x="1778" y="0"/>
                </a:lnTo>
                <a:lnTo>
                  <a:pt x="0" y="762"/>
                </a:lnTo>
                <a:lnTo>
                  <a:pt x="0" y="4318"/>
                </a:lnTo>
                <a:lnTo>
                  <a:pt x="1397" y="4953"/>
                </a:lnTo>
                <a:lnTo>
                  <a:pt x="5969" y="4953"/>
                </a:lnTo>
                <a:lnTo>
                  <a:pt x="11938" y="5334"/>
                </a:lnTo>
                <a:lnTo>
                  <a:pt x="14732" y="6096"/>
                </a:lnTo>
                <a:lnTo>
                  <a:pt x="26289" y="8509"/>
                </a:lnTo>
                <a:lnTo>
                  <a:pt x="28956" y="14097"/>
                </a:lnTo>
                <a:lnTo>
                  <a:pt x="30099" y="34417"/>
                </a:lnTo>
                <a:lnTo>
                  <a:pt x="30353" y="47752"/>
                </a:lnTo>
                <a:lnTo>
                  <a:pt x="30480" y="189852"/>
                </a:lnTo>
                <a:lnTo>
                  <a:pt x="30226" y="207124"/>
                </a:lnTo>
                <a:lnTo>
                  <a:pt x="27305" y="250685"/>
                </a:lnTo>
                <a:lnTo>
                  <a:pt x="18542" y="259956"/>
                </a:lnTo>
                <a:lnTo>
                  <a:pt x="11303" y="261353"/>
                </a:lnTo>
                <a:lnTo>
                  <a:pt x="5969" y="261353"/>
                </a:lnTo>
                <a:lnTo>
                  <a:pt x="5334" y="262369"/>
                </a:lnTo>
                <a:lnTo>
                  <a:pt x="5334" y="265544"/>
                </a:lnTo>
                <a:lnTo>
                  <a:pt x="6985" y="266306"/>
                </a:lnTo>
                <a:lnTo>
                  <a:pt x="16129" y="266306"/>
                </a:lnTo>
                <a:lnTo>
                  <a:pt x="24130" y="265544"/>
                </a:lnTo>
                <a:lnTo>
                  <a:pt x="31115" y="265544"/>
                </a:lnTo>
                <a:lnTo>
                  <a:pt x="38481" y="265163"/>
                </a:lnTo>
                <a:lnTo>
                  <a:pt x="162801" y="265163"/>
                </a:lnTo>
                <a:lnTo>
                  <a:pt x="176704" y="257543"/>
                </a:lnTo>
                <a:lnTo>
                  <a:pt x="123825" y="257543"/>
                </a:lnTo>
                <a:lnTo>
                  <a:pt x="97790" y="256273"/>
                </a:lnTo>
                <a:lnTo>
                  <a:pt x="62738" y="238747"/>
                </a:lnTo>
                <a:lnTo>
                  <a:pt x="60164" y="189852"/>
                </a:lnTo>
                <a:lnTo>
                  <a:pt x="60198" y="17653"/>
                </a:lnTo>
                <a:lnTo>
                  <a:pt x="61341" y="15875"/>
                </a:lnTo>
                <a:lnTo>
                  <a:pt x="67183" y="13081"/>
                </a:lnTo>
                <a:lnTo>
                  <a:pt x="80137" y="11938"/>
                </a:lnTo>
                <a:lnTo>
                  <a:pt x="186187" y="11938"/>
                </a:lnTo>
                <a:lnTo>
                  <a:pt x="159880" y="3810"/>
                </a:lnTo>
                <a:lnTo>
                  <a:pt x="132715" y="1143"/>
                </a:lnTo>
                <a:lnTo>
                  <a:pt x="45212" y="1143"/>
                </a:lnTo>
                <a:lnTo>
                  <a:pt x="18288" y="127"/>
                </a:lnTo>
                <a:lnTo>
                  <a:pt x="5588" y="0"/>
                </a:lnTo>
                <a:close/>
              </a:path>
              <a:path w="266700" h="269240">
                <a:moveTo>
                  <a:pt x="235191" y="43180"/>
                </a:moveTo>
                <a:lnTo>
                  <a:pt x="235191" y="140449"/>
                </a:lnTo>
                <a:lnTo>
                  <a:pt x="233286" y="164833"/>
                </a:lnTo>
                <a:lnTo>
                  <a:pt x="219189" y="208521"/>
                </a:lnTo>
                <a:lnTo>
                  <a:pt x="189979" y="238620"/>
                </a:lnTo>
                <a:lnTo>
                  <a:pt x="147701" y="255257"/>
                </a:lnTo>
                <a:lnTo>
                  <a:pt x="123825" y="257543"/>
                </a:lnTo>
                <a:lnTo>
                  <a:pt x="176704" y="257543"/>
                </a:lnTo>
                <a:lnTo>
                  <a:pt x="228841" y="228968"/>
                </a:lnTo>
                <a:lnTo>
                  <a:pt x="255130" y="188074"/>
                </a:lnTo>
                <a:lnTo>
                  <a:pt x="266560" y="129654"/>
                </a:lnTo>
                <a:lnTo>
                  <a:pt x="263766" y="100457"/>
                </a:lnTo>
                <a:lnTo>
                  <a:pt x="256273" y="76073"/>
                </a:lnTo>
                <a:lnTo>
                  <a:pt x="245351" y="56007"/>
                </a:lnTo>
                <a:lnTo>
                  <a:pt x="235191" y="43180"/>
                </a:lnTo>
                <a:close/>
              </a:path>
              <a:path w="266700" h="269240">
                <a:moveTo>
                  <a:pt x="186187" y="11938"/>
                </a:moveTo>
                <a:lnTo>
                  <a:pt x="87122" y="11938"/>
                </a:lnTo>
                <a:lnTo>
                  <a:pt x="147574" y="18796"/>
                </a:lnTo>
                <a:lnTo>
                  <a:pt x="201536" y="51816"/>
                </a:lnTo>
                <a:lnTo>
                  <a:pt x="223761" y="85090"/>
                </a:lnTo>
                <a:lnTo>
                  <a:pt x="235191" y="140449"/>
                </a:lnTo>
                <a:lnTo>
                  <a:pt x="235191" y="43180"/>
                </a:lnTo>
                <a:lnTo>
                  <a:pt x="198107" y="15621"/>
                </a:lnTo>
                <a:lnTo>
                  <a:pt x="186187" y="11938"/>
                </a:lnTo>
                <a:close/>
              </a:path>
              <a:path w="266700" h="269240">
                <a:moveTo>
                  <a:pt x="92456" y="0"/>
                </a:moveTo>
                <a:lnTo>
                  <a:pt x="76708" y="127"/>
                </a:lnTo>
                <a:lnTo>
                  <a:pt x="45212" y="1143"/>
                </a:lnTo>
                <a:lnTo>
                  <a:pt x="132715" y="1143"/>
                </a:lnTo>
                <a:lnTo>
                  <a:pt x="123063" y="127"/>
                </a:lnTo>
                <a:lnTo>
                  <a:pt x="92456" y="0"/>
                </a:lnTo>
                <a:close/>
              </a:path>
            </a:pathLst>
          </a:custGeom>
          <a:solidFill>
            <a:srgbClr val="FFFFFF"/>
          </a:solidFill>
        </p:spPr>
        <p:txBody>
          <a:bodyPr wrap="square" lIns="0" tIns="0" rIns="0" bIns="0" rtlCol="0"/>
          <a:lstStyle/>
          <a:p>
            <a:endParaRPr/>
          </a:p>
        </p:txBody>
      </p:sp>
      <p:grpSp>
        <p:nvGrpSpPr>
          <p:cNvPr id="14" name="object 14"/>
          <p:cNvGrpSpPr/>
          <p:nvPr/>
        </p:nvGrpSpPr>
        <p:grpSpPr>
          <a:xfrm>
            <a:off x="18469356" y="1142984"/>
            <a:ext cx="480059" cy="266700"/>
            <a:chOff x="18469356" y="1142984"/>
            <a:chExt cx="480059" cy="266700"/>
          </a:xfrm>
        </p:grpSpPr>
        <p:pic>
          <p:nvPicPr>
            <p:cNvPr id="15" name="object 15"/>
            <p:cNvPicPr/>
            <p:nvPr/>
          </p:nvPicPr>
          <p:blipFill>
            <a:blip r:embed="rId6" cstate="print"/>
            <a:stretch>
              <a:fillRect/>
            </a:stretch>
          </p:blipFill>
          <p:spPr>
            <a:xfrm>
              <a:off x="18474563" y="1271888"/>
              <a:ext cx="253746" cy="136017"/>
            </a:xfrm>
            <a:prstGeom prst="rect">
              <a:avLst/>
            </a:prstGeom>
          </p:spPr>
        </p:pic>
        <p:sp>
          <p:nvSpPr>
            <p:cNvPr id="16" name="object 16"/>
            <p:cNvSpPr/>
            <p:nvPr/>
          </p:nvSpPr>
          <p:spPr>
            <a:xfrm>
              <a:off x="18474728" y="1148193"/>
              <a:ext cx="90170" cy="255270"/>
            </a:xfrm>
            <a:custGeom>
              <a:avLst/>
              <a:gdLst/>
              <a:ahLst/>
              <a:cxnLst/>
              <a:rect l="l" t="t" r="r" b="b"/>
              <a:pathLst>
                <a:path w="90169" h="255269">
                  <a:moveTo>
                    <a:pt x="72517" y="0"/>
                  </a:moveTo>
                  <a:lnTo>
                    <a:pt x="0" y="0"/>
                  </a:lnTo>
                  <a:lnTo>
                    <a:pt x="6096" y="380"/>
                  </a:lnTo>
                  <a:lnTo>
                    <a:pt x="8763" y="1015"/>
                  </a:lnTo>
                  <a:lnTo>
                    <a:pt x="24384" y="190877"/>
                  </a:lnTo>
                  <a:lnTo>
                    <a:pt x="24257" y="203450"/>
                  </a:lnTo>
                  <a:lnTo>
                    <a:pt x="21336" y="244469"/>
                  </a:lnTo>
                  <a:lnTo>
                    <a:pt x="12700" y="253613"/>
                  </a:lnTo>
                  <a:lnTo>
                    <a:pt x="9525" y="254375"/>
                  </a:lnTo>
                  <a:lnTo>
                    <a:pt x="5334" y="255010"/>
                  </a:lnTo>
                  <a:lnTo>
                    <a:pt x="78486" y="255010"/>
                  </a:lnTo>
                  <a:lnTo>
                    <a:pt x="67945" y="253613"/>
                  </a:lnTo>
                  <a:lnTo>
                    <a:pt x="52832" y="203450"/>
                  </a:lnTo>
                  <a:lnTo>
                    <a:pt x="52578" y="123949"/>
                  </a:lnTo>
                  <a:lnTo>
                    <a:pt x="90042" y="123949"/>
                  </a:lnTo>
                  <a:lnTo>
                    <a:pt x="84074" y="117599"/>
                  </a:lnTo>
                  <a:lnTo>
                    <a:pt x="52578" y="117599"/>
                  </a:lnTo>
                  <a:lnTo>
                    <a:pt x="52705" y="42543"/>
                  </a:lnTo>
                  <a:lnTo>
                    <a:pt x="56769" y="2794"/>
                  </a:lnTo>
                  <a:lnTo>
                    <a:pt x="72517" y="0"/>
                  </a:lnTo>
                  <a:close/>
                </a:path>
              </a:pathLst>
            </a:custGeom>
            <a:solidFill>
              <a:srgbClr val="FFFFFF"/>
            </a:solidFill>
          </p:spPr>
          <p:txBody>
            <a:bodyPr wrap="square" lIns="0" tIns="0" rIns="0" bIns="0" rtlCol="0"/>
            <a:lstStyle/>
            <a:p>
              <a:endParaRPr/>
            </a:p>
          </p:txBody>
        </p:sp>
        <p:pic>
          <p:nvPicPr>
            <p:cNvPr id="17" name="object 17"/>
            <p:cNvPicPr/>
            <p:nvPr/>
          </p:nvPicPr>
          <p:blipFill>
            <a:blip r:embed="rId7" cstate="print"/>
            <a:stretch>
              <a:fillRect/>
            </a:stretch>
          </p:blipFill>
          <p:spPr>
            <a:xfrm>
              <a:off x="18469356" y="1142984"/>
              <a:ext cx="222121" cy="122553"/>
            </a:xfrm>
            <a:prstGeom prst="rect">
              <a:avLst/>
            </a:prstGeom>
          </p:spPr>
        </p:pic>
        <p:pic>
          <p:nvPicPr>
            <p:cNvPr id="18" name="object 18"/>
            <p:cNvPicPr/>
            <p:nvPr/>
          </p:nvPicPr>
          <p:blipFill>
            <a:blip r:embed="rId8" cstate="print"/>
            <a:stretch>
              <a:fillRect/>
            </a:stretch>
          </p:blipFill>
          <p:spPr>
            <a:xfrm>
              <a:off x="18767577" y="1142984"/>
              <a:ext cx="181457" cy="266444"/>
            </a:xfrm>
            <a:prstGeom prst="rect">
              <a:avLst/>
            </a:prstGeom>
          </p:spPr>
        </p:pic>
      </p:grpSp>
      <p:grpSp>
        <p:nvGrpSpPr>
          <p:cNvPr id="19" name="object 19"/>
          <p:cNvGrpSpPr/>
          <p:nvPr/>
        </p:nvGrpSpPr>
        <p:grpSpPr>
          <a:xfrm>
            <a:off x="19000748" y="1138669"/>
            <a:ext cx="267335" cy="271145"/>
            <a:chOff x="19000748" y="1138669"/>
            <a:chExt cx="267335" cy="271145"/>
          </a:xfrm>
        </p:grpSpPr>
        <p:sp>
          <p:nvSpPr>
            <p:cNvPr id="20" name="object 20"/>
            <p:cNvSpPr/>
            <p:nvPr/>
          </p:nvSpPr>
          <p:spPr>
            <a:xfrm>
              <a:off x="19000748" y="1404476"/>
              <a:ext cx="78740" cy="5080"/>
            </a:xfrm>
            <a:custGeom>
              <a:avLst/>
              <a:gdLst/>
              <a:ahLst/>
              <a:cxnLst/>
              <a:rect l="l" t="t" r="r" b="b"/>
              <a:pathLst>
                <a:path w="78740" h="5080">
                  <a:moveTo>
                    <a:pt x="77596" y="0"/>
                  </a:moveTo>
                  <a:lnTo>
                    <a:pt x="1396" y="0"/>
                  </a:lnTo>
                  <a:lnTo>
                    <a:pt x="0" y="761"/>
                  </a:lnTo>
                  <a:lnTo>
                    <a:pt x="0" y="4318"/>
                  </a:lnTo>
                  <a:lnTo>
                    <a:pt x="2031" y="4952"/>
                  </a:lnTo>
                  <a:lnTo>
                    <a:pt x="19176" y="4825"/>
                  </a:lnTo>
                  <a:lnTo>
                    <a:pt x="46227" y="3936"/>
                  </a:lnTo>
                  <a:lnTo>
                    <a:pt x="50926" y="4063"/>
                  </a:lnTo>
                  <a:lnTo>
                    <a:pt x="66167" y="4825"/>
                  </a:lnTo>
                  <a:lnTo>
                    <a:pt x="76580" y="4952"/>
                  </a:lnTo>
                  <a:lnTo>
                    <a:pt x="78739" y="4318"/>
                  </a:lnTo>
                  <a:lnTo>
                    <a:pt x="78739" y="761"/>
                  </a:lnTo>
                  <a:lnTo>
                    <a:pt x="77596" y="0"/>
                  </a:lnTo>
                  <a:close/>
                </a:path>
              </a:pathLst>
            </a:custGeom>
            <a:solidFill>
              <a:srgbClr val="FFFFFF"/>
            </a:solidFill>
          </p:spPr>
          <p:txBody>
            <a:bodyPr wrap="square" lIns="0" tIns="0" rIns="0" bIns="0" rtlCol="0"/>
            <a:lstStyle/>
            <a:p>
              <a:endParaRPr/>
            </a:p>
          </p:txBody>
        </p:sp>
        <p:pic>
          <p:nvPicPr>
            <p:cNvPr id="21" name="object 21"/>
            <p:cNvPicPr/>
            <p:nvPr/>
          </p:nvPicPr>
          <p:blipFill>
            <a:blip r:embed="rId9" cstate="print"/>
            <a:stretch>
              <a:fillRect/>
            </a:stretch>
          </p:blipFill>
          <p:spPr>
            <a:xfrm>
              <a:off x="19166077" y="1305416"/>
              <a:ext cx="101725" cy="103758"/>
            </a:xfrm>
            <a:prstGeom prst="rect">
              <a:avLst/>
            </a:prstGeom>
          </p:spPr>
        </p:pic>
        <p:sp>
          <p:nvSpPr>
            <p:cNvPr id="22" name="object 22"/>
            <p:cNvSpPr/>
            <p:nvPr/>
          </p:nvSpPr>
          <p:spPr>
            <a:xfrm>
              <a:off x="19006336" y="1138669"/>
              <a:ext cx="191135" cy="266065"/>
            </a:xfrm>
            <a:custGeom>
              <a:avLst/>
              <a:gdLst/>
              <a:ahLst/>
              <a:cxnLst/>
              <a:rect l="l" t="t" r="r" b="b"/>
              <a:pathLst>
                <a:path w="191134" h="266065">
                  <a:moveTo>
                    <a:pt x="126238" y="0"/>
                  </a:moveTo>
                  <a:lnTo>
                    <a:pt x="122047" y="0"/>
                  </a:lnTo>
                  <a:lnTo>
                    <a:pt x="120650" y="2157"/>
                  </a:lnTo>
                  <a:lnTo>
                    <a:pt x="37084" y="232149"/>
                  </a:lnTo>
                  <a:lnTo>
                    <a:pt x="32131" y="244340"/>
                  </a:lnTo>
                  <a:lnTo>
                    <a:pt x="0" y="265803"/>
                  </a:lnTo>
                  <a:lnTo>
                    <a:pt x="60198" y="265803"/>
                  </a:lnTo>
                  <a:lnTo>
                    <a:pt x="52832" y="262755"/>
                  </a:lnTo>
                  <a:lnTo>
                    <a:pt x="52832" y="249293"/>
                  </a:lnTo>
                  <a:lnTo>
                    <a:pt x="54483" y="240911"/>
                  </a:lnTo>
                  <a:lnTo>
                    <a:pt x="57658" y="232149"/>
                  </a:lnTo>
                  <a:lnTo>
                    <a:pt x="79375" y="168142"/>
                  </a:lnTo>
                  <a:lnTo>
                    <a:pt x="80391" y="166999"/>
                  </a:lnTo>
                  <a:lnTo>
                    <a:pt x="190881" y="166999"/>
                  </a:lnTo>
                  <a:lnTo>
                    <a:pt x="186055" y="154428"/>
                  </a:lnTo>
                  <a:lnTo>
                    <a:pt x="84963" y="154428"/>
                  </a:lnTo>
                  <a:lnTo>
                    <a:pt x="84328" y="153793"/>
                  </a:lnTo>
                  <a:lnTo>
                    <a:pt x="117475" y="51686"/>
                  </a:lnTo>
                  <a:lnTo>
                    <a:pt x="146812" y="51686"/>
                  </a:lnTo>
                  <a:lnTo>
                    <a:pt x="127762" y="1777"/>
                  </a:lnTo>
                  <a:lnTo>
                    <a:pt x="126238" y="0"/>
                  </a:lnTo>
                  <a:close/>
                </a:path>
              </a:pathLst>
            </a:custGeom>
            <a:solidFill>
              <a:srgbClr val="FFFFFF"/>
            </a:solidFill>
          </p:spPr>
          <p:txBody>
            <a:bodyPr wrap="square" lIns="0" tIns="0" rIns="0" bIns="0" rtlCol="0"/>
            <a:lstStyle/>
            <a:p>
              <a:endParaRPr/>
            </a:p>
          </p:txBody>
        </p:sp>
        <p:pic>
          <p:nvPicPr>
            <p:cNvPr id="23" name="object 23"/>
            <p:cNvPicPr/>
            <p:nvPr/>
          </p:nvPicPr>
          <p:blipFill>
            <a:blip r:embed="rId10" cstate="print"/>
            <a:stretch>
              <a:fillRect/>
            </a:stretch>
          </p:blipFill>
          <p:spPr>
            <a:xfrm>
              <a:off x="19126072" y="1190101"/>
              <a:ext cx="66800" cy="102741"/>
            </a:xfrm>
            <a:prstGeom prst="rect">
              <a:avLst/>
            </a:prstGeom>
          </p:spPr>
        </p:pic>
      </p:grpSp>
      <p:pic>
        <p:nvPicPr>
          <p:cNvPr id="24" name="object 24"/>
          <p:cNvPicPr/>
          <p:nvPr/>
        </p:nvPicPr>
        <p:blipFill>
          <a:blip r:embed="rId11" cstate="print"/>
          <a:stretch>
            <a:fillRect/>
          </a:stretch>
        </p:blipFill>
        <p:spPr>
          <a:xfrm>
            <a:off x="18294095" y="1144765"/>
            <a:ext cx="89446" cy="264917"/>
          </a:xfrm>
          <a:prstGeom prst="rect">
            <a:avLst/>
          </a:prstGeom>
        </p:spPr>
      </p:pic>
      <p:grpSp>
        <p:nvGrpSpPr>
          <p:cNvPr id="25" name="object 25"/>
          <p:cNvGrpSpPr/>
          <p:nvPr/>
        </p:nvGrpSpPr>
        <p:grpSpPr>
          <a:xfrm>
            <a:off x="19329920" y="1138678"/>
            <a:ext cx="133985" cy="284480"/>
            <a:chOff x="19329920" y="1138678"/>
            <a:chExt cx="133985" cy="284480"/>
          </a:xfrm>
        </p:grpSpPr>
        <p:pic>
          <p:nvPicPr>
            <p:cNvPr id="26" name="object 26"/>
            <p:cNvPicPr/>
            <p:nvPr/>
          </p:nvPicPr>
          <p:blipFill>
            <a:blip r:embed="rId12" cstate="print"/>
            <a:stretch>
              <a:fillRect/>
            </a:stretch>
          </p:blipFill>
          <p:spPr>
            <a:xfrm>
              <a:off x="19329920" y="1347453"/>
              <a:ext cx="78613" cy="75692"/>
            </a:xfrm>
            <a:prstGeom prst="rect">
              <a:avLst/>
            </a:prstGeom>
          </p:spPr>
        </p:pic>
        <p:sp>
          <p:nvSpPr>
            <p:cNvPr id="27" name="object 27"/>
            <p:cNvSpPr/>
            <p:nvPr/>
          </p:nvSpPr>
          <p:spPr>
            <a:xfrm>
              <a:off x="19337540" y="1138678"/>
              <a:ext cx="126364" cy="268605"/>
            </a:xfrm>
            <a:custGeom>
              <a:avLst/>
              <a:gdLst/>
              <a:ahLst/>
              <a:cxnLst/>
              <a:rect l="l" t="t" r="r" b="b"/>
              <a:pathLst>
                <a:path w="126365" h="268605">
                  <a:moveTo>
                    <a:pt x="72389" y="0"/>
                  </a:moveTo>
                  <a:lnTo>
                    <a:pt x="42290" y="4571"/>
                  </a:lnTo>
                  <a:lnTo>
                    <a:pt x="19557" y="17525"/>
                  </a:lnTo>
                  <a:lnTo>
                    <a:pt x="5079" y="37464"/>
                  </a:lnTo>
                  <a:lnTo>
                    <a:pt x="0" y="63118"/>
                  </a:lnTo>
                  <a:lnTo>
                    <a:pt x="1904" y="80771"/>
                  </a:lnTo>
                  <a:lnTo>
                    <a:pt x="8762" y="98678"/>
                  </a:lnTo>
                  <a:lnTo>
                    <a:pt x="22732" y="117855"/>
                  </a:lnTo>
                  <a:lnTo>
                    <a:pt x="45465" y="139306"/>
                  </a:lnTo>
                  <a:lnTo>
                    <a:pt x="61086" y="152260"/>
                  </a:lnTo>
                  <a:lnTo>
                    <a:pt x="80136" y="169278"/>
                  </a:lnTo>
                  <a:lnTo>
                    <a:pt x="92455" y="184264"/>
                  </a:lnTo>
                  <a:lnTo>
                    <a:pt x="99313" y="198869"/>
                  </a:lnTo>
                  <a:lnTo>
                    <a:pt x="101346" y="215506"/>
                  </a:lnTo>
                  <a:lnTo>
                    <a:pt x="99948" y="226555"/>
                  </a:lnTo>
                  <a:lnTo>
                    <a:pt x="96011" y="237096"/>
                  </a:lnTo>
                  <a:lnTo>
                    <a:pt x="89280" y="246621"/>
                  </a:lnTo>
                  <a:lnTo>
                    <a:pt x="79882" y="254495"/>
                  </a:lnTo>
                  <a:lnTo>
                    <a:pt x="81406" y="257924"/>
                  </a:lnTo>
                  <a:lnTo>
                    <a:pt x="82296" y="261861"/>
                  </a:lnTo>
                  <a:lnTo>
                    <a:pt x="82296" y="266687"/>
                  </a:lnTo>
                  <a:lnTo>
                    <a:pt x="82042" y="268084"/>
                  </a:lnTo>
                  <a:lnTo>
                    <a:pt x="87121" y="265925"/>
                  </a:lnTo>
                  <a:lnTo>
                    <a:pt x="120269" y="230238"/>
                  </a:lnTo>
                  <a:lnTo>
                    <a:pt x="126110" y="202171"/>
                  </a:lnTo>
                  <a:lnTo>
                    <a:pt x="116077" y="162674"/>
                  </a:lnTo>
                  <a:lnTo>
                    <a:pt x="75056" y="119621"/>
                  </a:lnTo>
                  <a:lnTo>
                    <a:pt x="65404" y="112013"/>
                  </a:lnTo>
                  <a:lnTo>
                    <a:pt x="44576" y="94487"/>
                  </a:lnTo>
                  <a:lnTo>
                    <a:pt x="31496" y="80136"/>
                  </a:lnTo>
                  <a:lnTo>
                    <a:pt x="24637" y="66928"/>
                  </a:lnTo>
                  <a:lnTo>
                    <a:pt x="22732" y="52958"/>
                  </a:lnTo>
                  <a:lnTo>
                    <a:pt x="26034" y="35813"/>
                  </a:lnTo>
                  <a:lnTo>
                    <a:pt x="35178" y="23113"/>
                  </a:lnTo>
                  <a:lnTo>
                    <a:pt x="48767" y="15112"/>
                  </a:lnTo>
                  <a:lnTo>
                    <a:pt x="65658" y="12318"/>
                  </a:lnTo>
                  <a:lnTo>
                    <a:pt x="85725" y="14731"/>
                  </a:lnTo>
                  <a:lnTo>
                    <a:pt x="98805" y="20192"/>
                  </a:lnTo>
                  <a:lnTo>
                    <a:pt x="113919" y="48386"/>
                  </a:lnTo>
                  <a:lnTo>
                    <a:pt x="114680" y="52958"/>
                  </a:lnTo>
                  <a:lnTo>
                    <a:pt x="118490" y="52958"/>
                  </a:lnTo>
                  <a:lnTo>
                    <a:pt x="119125" y="50545"/>
                  </a:lnTo>
                  <a:lnTo>
                    <a:pt x="119379" y="29336"/>
                  </a:lnTo>
                  <a:lnTo>
                    <a:pt x="120523" y="5968"/>
                  </a:lnTo>
                  <a:lnTo>
                    <a:pt x="119887" y="5333"/>
                  </a:lnTo>
                  <a:lnTo>
                    <a:pt x="114300" y="5333"/>
                  </a:lnTo>
                  <a:lnTo>
                    <a:pt x="111378" y="4952"/>
                  </a:lnTo>
                  <a:lnTo>
                    <a:pt x="98044" y="2031"/>
                  </a:lnTo>
                  <a:lnTo>
                    <a:pt x="90423" y="1015"/>
                  </a:lnTo>
                  <a:lnTo>
                    <a:pt x="81914" y="253"/>
                  </a:lnTo>
                  <a:lnTo>
                    <a:pt x="72389" y="0"/>
                  </a:lnTo>
                  <a:close/>
                </a:path>
              </a:pathLst>
            </a:custGeom>
            <a:solidFill>
              <a:srgbClr val="FFFFFF"/>
            </a:solidFill>
          </p:spPr>
          <p:txBody>
            <a:bodyPr wrap="square" lIns="0" tIns="0" rIns="0" bIns="0" rtlCol="0"/>
            <a:lstStyle/>
            <a:p>
              <a:endParaRPr/>
            </a:p>
          </p:txBody>
        </p:sp>
      </p:grpSp>
      <p:pic>
        <p:nvPicPr>
          <p:cNvPr id="28" name="object 28"/>
          <p:cNvPicPr/>
          <p:nvPr/>
        </p:nvPicPr>
        <p:blipFill>
          <a:blip r:embed="rId13" cstate="print"/>
          <a:stretch>
            <a:fillRect/>
          </a:stretch>
        </p:blipFill>
        <p:spPr>
          <a:xfrm>
            <a:off x="17330928" y="1496799"/>
            <a:ext cx="119951" cy="117100"/>
          </a:xfrm>
          <a:prstGeom prst="rect">
            <a:avLst/>
          </a:prstGeom>
        </p:spPr>
      </p:pic>
      <p:pic>
        <p:nvPicPr>
          <p:cNvPr id="29" name="object 29"/>
          <p:cNvPicPr/>
          <p:nvPr/>
        </p:nvPicPr>
        <p:blipFill>
          <a:blip r:embed="rId14" cstate="print"/>
          <a:stretch>
            <a:fillRect/>
          </a:stretch>
        </p:blipFill>
        <p:spPr>
          <a:xfrm>
            <a:off x="17539715" y="1496800"/>
            <a:ext cx="115376" cy="118623"/>
          </a:xfrm>
          <a:prstGeom prst="rect">
            <a:avLst/>
          </a:prstGeom>
        </p:spPr>
      </p:pic>
      <p:pic>
        <p:nvPicPr>
          <p:cNvPr id="30" name="object 30"/>
          <p:cNvPicPr/>
          <p:nvPr/>
        </p:nvPicPr>
        <p:blipFill>
          <a:blip r:embed="rId15" cstate="print"/>
          <a:stretch>
            <a:fillRect/>
          </a:stretch>
        </p:blipFill>
        <p:spPr>
          <a:xfrm>
            <a:off x="17745456" y="1496799"/>
            <a:ext cx="113842" cy="117100"/>
          </a:xfrm>
          <a:prstGeom prst="rect">
            <a:avLst/>
          </a:prstGeom>
        </p:spPr>
      </p:pic>
      <p:pic>
        <p:nvPicPr>
          <p:cNvPr id="31" name="object 31"/>
          <p:cNvPicPr/>
          <p:nvPr/>
        </p:nvPicPr>
        <p:blipFill>
          <a:blip r:embed="rId16" cstate="print"/>
          <a:stretch>
            <a:fillRect/>
          </a:stretch>
        </p:blipFill>
        <p:spPr>
          <a:xfrm>
            <a:off x="18129504" y="1496799"/>
            <a:ext cx="112306" cy="117100"/>
          </a:xfrm>
          <a:prstGeom prst="rect">
            <a:avLst/>
          </a:prstGeom>
        </p:spPr>
      </p:pic>
      <p:pic>
        <p:nvPicPr>
          <p:cNvPr id="32" name="object 32"/>
          <p:cNvPicPr/>
          <p:nvPr/>
        </p:nvPicPr>
        <p:blipFill>
          <a:blip r:embed="rId17" cstate="print"/>
          <a:stretch>
            <a:fillRect/>
          </a:stretch>
        </p:blipFill>
        <p:spPr>
          <a:xfrm>
            <a:off x="17922239" y="1496800"/>
            <a:ext cx="115366" cy="118623"/>
          </a:xfrm>
          <a:prstGeom prst="rect">
            <a:avLst/>
          </a:prstGeom>
        </p:spPr>
      </p:pic>
      <p:pic>
        <p:nvPicPr>
          <p:cNvPr id="33" name="object 33"/>
          <p:cNvPicPr/>
          <p:nvPr/>
        </p:nvPicPr>
        <p:blipFill>
          <a:blip r:embed="rId18" cstate="print"/>
          <a:stretch>
            <a:fillRect/>
          </a:stretch>
        </p:blipFill>
        <p:spPr>
          <a:xfrm>
            <a:off x="18434304" y="1496799"/>
            <a:ext cx="78778" cy="117100"/>
          </a:xfrm>
          <a:prstGeom prst="rect">
            <a:avLst/>
          </a:prstGeom>
        </p:spPr>
      </p:pic>
      <p:pic>
        <p:nvPicPr>
          <p:cNvPr id="34" name="object 34"/>
          <p:cNvPicPr/>
          <p:nvPr/>
        </p:nvPicPr>
        <p:blipFill>
          <a:blip r:embed="rId19" cstate="print"/>
          <a:stretch>
            <a:fillRect/>
          </a:stretch>
        </p:blipFill>
        <p:spPr>
          <a:xfrm>
            <a:off x="18807684" y="1496799"/>
            <a:ext cx="115341" cy="117100"/>
          </a:xfrm>
          <a:prstGeom prst="rect">
            <a:avLst/>
          </a:prstGeom>
        </p:spPr>
      </p:pic>
      <p:pic>
        <p:nvPicPr>
          <p:cNvPr id="35" name="object 35"/>
          <p:cNvPicPr/>
          <p:nvPr/>
        </p:nvPicPr>
        <p:blipFill>
          <a:blip r:embed="rId20" cstate="print"/>
          <a:stretch>
            <a:fillRect/>
          </a:stretch>
        </p:blipFill>
        <p:spPr>
          <a:xfrm>
            <a:off x="18990563" y="1495276"/>
            <a:ext cx="121435" cy="120146"/>
          </a:xfrm>
          <a:prstGeom prst="rect">
            <a:avLst/>
          </a:prstGeom>
        </p:spPr>
      </p:pic>
      <p:sp>
        <p:nvSpPr>
          <p:cNvPr id="36" name="object 36"/>
          <p:cNvSpPr/>
          <p:nvPr/>
        </p:nvSpPr>
        <p:spPr>
          <a:xfrm>
            <a:off x="19206477" y="1495281"/>
            <a:ext cx="59055" cy="120014"/>
          </a:xfrm>
          <a:custGeom>
            <a:avLst/>
            <a:gdLst/>
            <a:ahLst/>
            <a:cxnLst/>
            <a:rect l="l" t="t" r="r" b="b"/>
            <a:pathLst>
              <a:path w="59055" h="120015">
                <a:moveTo>
                  <a:pt x="41401" y="0"/>
                </a:moveTo>
                <a:lnTo>
                  <a:pt x="35433" y="0"/>
                </a:lnTo>
                <a:lnTo>
                  <a:pt x="22098" y="2031"/>
                </a:lnTo>
                <a:lnTo>
                  <a:pt x="12065" y="7620"/>
                </a:lnTo>
                <a:lnTo>
                  <a:pt x="5715" y="16381"/>
                </a:lnTo>
                <a:lnTo>
                  <a:pt x="3556" y="27557"/>
                </a:lnTo>
                <a:lnTo>
                  <a:pt x="4318" y="35304"/>
                </a:lnTo>
                <a:lnTo>
                  <a:pt x="7366" y="43051"/>
                </a:lnTo>
                <a:lnTo>
                  <a:pt x="13589" y="51433"/>
                </a:lnTo>
                <a:lnTo>
                  <a:pt x="23495" y="60831"/>
                </a:lnTo>
                <a:lnTo>
                  <a:pt x="30480" y="66546"/>
                </a:lnTo>
                <a:lnTo>
                  <a:pt x="38735" y="73912"/>
                </a:lnTo>
                <a:lnTo>
                  <a:pt x="44196" y="80389"/>
                </a:lnTo>
                <a:lnTo>
                  <a:pt x="47117" y="86866"/>
                </a:lnTo>
                <a:lnTo>
                  <a:pt x="48006" y="94105"/>
                </a:lnTo>
                <a:lnTo>
                  <a:pt x="46736" y="101344"/>
                </a:lnTo>
                <a:lnTo>
                  <a:pt x="42672" y="107948"/>
                </a:lnTo>
                <a:lnTo>
                  <a:pt x="35814" y="112647"/>
                </a:lnTo>
                <a:lnTo>
                  <a:pt x="26162" y="114425"/>
                </a:lnTo>
                <a:lnTo>
                  <a:pt x="18542" y="113536"/>
                </a:lnTo>
                <a:lnTo>
                  <a:pt x="2794" y="91438"/>
                </a:lnTo>
                <a:lnTo>
                  <a:pt x="1143" y="91438"/>
                </a:lnTo>
                <a:lnTo>
                  <a:pt x="762" y="92200"/>
                </a:lnTo>
                <a:lnTo>
                  <a:pt x="126" y="100455"/>
                </a:lnTo>
                <a:lnTo>
                  <a:pt x="0" y="114933"/>
                </a:lnTo>
                <a:lnTo>
                  <a:pt x="8509" y="118997"/>
                </a:lnTo>
                <a:lnTo>
                  <a:pt x="15494" y="120013"/>
                </a:lnTo>
                <a:lnTo>
                  <a:pt x="30988" y="120013"/>
                </a:lnTo>
                <a:lnTo>
                  <a:pt x="39370" y="118235"/>
                </a:lnTo>
                <a:lnTo>
                  <a:pt x="44958" y="114425"/>
                </a:lnTo>
                <a:lnTo>
                  <a:pt x="58928" y="88263"/>
                </a:lnTo>
                <a:lnTo>
                  <a:pt x="36576" y="52195"/>
                </a:lnTo>
                <a:lnTo>
                  <a:pt x="32258" y="48893"/>
                </a:lnTo>
                <a:lnTo>
                  <a:pt x="23114" y="41273"/>
                </a:lnTo>
                <a:lnTo>
                  <a:pt x="17272" y="34923"/>
                </a:lnTo>
                <a:lnTo>
                  <a:pt x="14351" y="29208"/>
                </a:lnTo>
                <a:lnTo>
                  <a:pt x="13462" y="23112"/>
                </a:lnTo>
                <a:lnTo>
                  <a:pt x="14986" y="15619"/>
                </a:lnTo>
                <a:lnTo>
                  <a:pt x="18923" y="10032"/>
                </a:lnTo>
                <a:lnTo>
                  <a:pt x="25019" y="6603"/>
                </a:lnTo>
                <a:lnTo>
                  <a:pt x="32385" y="5333"/>
                </a:lnTo>
                <a:lnTo>
                  <a:pt x="46609" y="5333"/>
                </a:lnTo>
                <a:lnTo>
                  <a:pt x="52578" y="15111"/>
                </a:lnTo>
                <a:lnTo>
                  <a:pt x="53467" y="19302"/>
                </a:lnTo>
                <a:lnTo>
                  <a:pt x="53975" y="23112"/>
                </a:lnTo>
                <a:lnTo>
                  <a:pt x="55626" y="23112"/>
                </a:lnTo>
                <a:lnTo>
                  <a:pt x="55880" y="22350"/>
                </a:lnTo>
                <a:lnTo>
                  <a:pt x="55880" y="9271"/>
                </a:lnTo>
                <a:lnTo>
                  <a:pt x="56388" y="5333"/>
                </a:lnTo>
                <a:lnTo>
                  <a:pt x="56515" y="2667"/>
                </a:lnTo>
                <a:lnTo>
                  <a:pt x="56261" y="2285"/>
                </a:lnTo>
                <a:lnTo>
                  <a:pt x="52578" y="2158"/>
                </a:lnTo>
                <a:lnTo>
                  <a:pt x="45847" y="634"/>
                </a:lnTo>
                <a:lnTo>
                  <a:pt x="41401" y="0"/>
                </a:lnTo>
                <a:close/>
              </a:path>
            </a:pathLst>
          </a:custGeom>
          <a:solidFill>
            <a:srgbClr val="FFFFFF"/>
          </a:solidFill>
        </p:spPr>
        <p:txBody>
          <a:bodyPr wrap="square" lIns="0" tIns="0" rIns="0" bIns="0" rtlCol="0"/>
          <a:lstStyle/>
          <a:p>
            <a:endParaRPr/>
          </a:p>
        </p:txBody>
      </p:sp>
      <p:pic>
        <p:nvPicPr>
          <p:cNvPr id="37" name="object 37"/>
          <p:cNvPicPr/>
          <p:nvPr/>
        </p:nvPicPr>
        <p:blipFill>
          <a:blip r:embed="rId21" cstate="print"/>
          <a:stretch>
            <a:fillRect/>
          </a:stretch>
        </p:blipFill>
        <p:spPr>
          <a:xfrm>
            <a:off x="19354800" y="1496800"/>
            <a:ext cx="115328" cy="118623"/>
          </a:xfrm>
          <a:prstGeom prst="rect">
            <a:avLst/>
          </a:prstGeom>
        </p:spPr>
      </p:pic>
      <p:sp>
        <p:nvSpPr>
          <p:cNvPr id="38" name="object 38"/>
          <p:cNvSpPr/>
          <p:nvPr/>
        </p:nvSpPr>
        <p:spPr>
          <a:xfrm>
            <a:off x="18599937" y="1495284"/>
            <a:ext cx="115570" cy="120650"/>
          </a:xfrm>
          <a:custGeom>
            <a:avLst/>
            <a:gdLst/>
            <a:ahLst/>
            <a:cxnLst/>
            <a:rect l="l" t="t" r="r" b="b"/>
            <a:pathLst>
              <a:path w="115569" h="120650">
                <a:moveTo>
                  <a:pt x="68084" y="4318"/>
                </a:moveTo>
                <a:lnTo>
                  <a:pt x="63512" y="0"/>
                </a:lnTo>
                <a:lnTo>
                  <a:pt x="51955" y="0"/>
                </a:lnTo>
                <a:lnTo>
                  <a:pt x="47256" y="4318"/>
                </a:lnTo>
                <a:lnTo>
                  <a:pt x="47256" y="14986"/>
                </a:lnTo>
                <a:lnTo>
                  <a:pt x="51955" y="19304"/>
                </a:lnTo>
                <a:lnTo>
                  <a:pt x="63512" y="19304"/>
                </a:lnTo>
                <a:lnTo>
                  <a:pt x="68084" y="14986"/>
                </a:lnTo>
                <a:lnTo>
                  <a:pt x="68084" y="4318"/>
                </a:lnTo>
                <a:close/>
              </a:path>
              <a:path w="115569" h="120650">
                <a:moveTo>
                  <a:pt x="115316" y="1778"/>
                </a:moveTo>
                <a:lnTo>
                  <a:pt x="114554" y="1524"/>
                </a:lnTo>
                <a:lnTo>
                  <a:pt x="108331" y="1524"/>
                </a:lnTo>
                <a:lnTo>
                  <a:pt x="99060" y="1905"/>
                </a:lnTo>
                <a:lnTo>
                  <a:pt x="90551" y="1524"/>
                </a:lnTo>
                <a:lnTo>
                  <a:pt x="81915" y="1524"/>
                </a:lnTo>
                <a:lnTo>
                  <a:pt x="81153" y="1778"/>
                </a:lnTo>
                <a:lnTo>
                  <a:pt x="81153" y="3302"/>
                </a:lnTo>
                <a:lnTo>
                  <a:pt x="81788" y="3683"/>
                </a:lnTo>
                <a:lnTo>
                  <a:pt x="86360" y="3810"/>
                </a:lnTo>
                <a:lnTo>
                  <a:pt x="87630" y="4191"/>
                </a:lnTo>
                <a:lnTo>
                  <a:pt x="94361" y="68834"/>
                </a:lnTo>
                <a:lnTo>
                  <a:pt x="94107" y="76962"/>
                </a:lnTo>
                <a:lnTo>
                  <a:pt x="75057" y="111506"/>
                </a:lnTo>
                <a:lnTo>
                  <a:pt x="61468" y="114554"/>
                </a:lnTo>
                <a:lnTo>
                  <a:pt x="52705" y="114554"/>
                </a:lnTo>
                <a:lnTo>
                  <a:pt x="45847" y="113157"/>
                </a:lnTo>
                <a:lnTo>
                  <a:pt x="26797" y="68834"/>
                </a:lnTo>
                <a:lnTo>
                  <a:pt x="26797" y="16764"/>
                </a:lnTo>
                <a:lnTo>
                  <a:pt x="27432" y="7493"/>
                </a:lnTo>
                <a:lnTo>
                  <a:pt x="28575" y="4699"/>
                </a:lnTo>
                <a:lnTo>
                  <a:pt x="35433" y="3683"/>
                </a:lnTo>
                <a:lnTo>
                  <a:pt x="37211" y="3683"/>
                </a:lnTo>
                <a:lnTo>
                  <a:pt x="37719" y="3302"/>
                </a:lnTo>
                <a:lnTo>
                  <a:pt x="37719" y="1778"/>
                </a:lnTo>
                <a:lnTo>
                  <a:pt x="37084" y="1524"/>
                </a:lnTo>
                <a:lnTo>
                  <a:pt x="30734" y="1524"/>
                </a:lnTo>
                <a:lnTo>
                  <a:pt x="18669" y="1905"/>
                </a:lnTo>
                <a:lnTo>
                  <a:pt x="9398" y="1524"/>
                </a:lnTo>
                <a:lnTo>
                  <a:pt x="762" y="1524"/>
                </a:lnTo>
                <a:lnTo>
                  <a:pt x="0" y="1778"/>
                </a:lnTo>
                <a:lnTo>
                  <a:pt x="0" y="3302"/>
                </a:lnTo>
                <a:lnTo>
                  <a:pt x="635" y="3683"/>
                </a:lnTo>
                <a:lnTo>
                  <a:pt x="5207" y="3810"/>
                </a:lnTo>
                <a:lnTo>
                  <a:pt x="6477" y="4191"/>
                </a:lnTo>
                <a:lnTo>
                  <a:pt x="13335" y="68834"/>
                </a:lnTo>
                <a:lnTo>
                  <a:pt x="14351" y="83693"/>
                </a:lnTo>
                <a:lnTo>
                  <a:pt x="35560" y="115570"/>
                </a:lnTo>
                <a:lnTo>
                  <a:pt x="58420" y="120396"/>
                </a:lnTo>
                <a:lnTo>
                  <a:pt x="65659" y="120015"/>
                </a:lnTo>
                <a:lnTo>
                  <a:pt x="73533" y="118364"/>
                </a:lnTo>
                <a:lnTo>
                  <a:pt x="81788" y="114935"/>
                </a:lnTo>
                <a:lnTo>
                  <a:pt x="82296" y="114554"/>
                </a:lnTo>
                <a:lnTo>
                  <a:pt x="103759" y="75438"/>
                </a:lnTo>
                <a:lnTo>
                  <a:pt x="104394" y="16764"/>
                </a:lnTo>
                <a:lnTo>
                  <a:pt x="112141" y="3810"/>
                </a:lnTo>
                <a:lnTo>
                  <a:pt x="114681" y="3683"/>
                </a:lnTo>
                <a:lnTo>
                  <a:pt x="115316" y="3302"/>
                </a:lnTo>
                <a:lnTo>
                  <a:pt x="115316" y="1778"/>
                </a:lnTo>
                <a:close/>
              </a:path>
            </a:pathLst>
          </a:custGeom>
          <a:solidFill>
            <a:srgbClr val="FFFFFF"/>
          </a:solidFill>
        </p:spPr>
        <p:txBody>
          <a:bodyPr wrap="square" lIns="0" tIns="0" rIns="0" bIns="0" rtlCol="0"/>
          <a:lstStyle/>
          <a:p>
            <a:endParaRPr/>
          </a:p>
        </p:txBody>
      </p:sp>
      <p:sp>
        <p:nvSpPr>
          <p:cNvPr id="39" name="object 39"/>
          <p:cNvSpPr/>
          <p:nvPr/>
        </p:nvSpPr>
        <p:spPr>
          <a:xfrm>
            <a:off x="0" y="5649695"/>
            <a:ext cx="20097750" cy="10795"/>
          </a:xfrm>
          <a:custGeom>
            <a:avLst/>
            <a:gdLst/>
            <a:ahLst/>
            <a:cxnLst/>
            <a:rect l="l" t="t" r="r" b="b"/>
            <a:pathLst>
              <a:path w="20097750" h="10795">
                <a:moveTo>
                  <a:pt x="0" y="10469"/>
                </a:moveTo>
                <a:lnTo>
                  <a:pt x="0" y="0"/>
                </a:lnTo>
                <a:lnTo>
                  <a:pt x="20097241" y="0"/>
                </a:lnTo>
                <a:lnTo>
                  <a:pt x="20097241" y="10469"/>
                </a:lnTo>
                <a:lnTo>
                  <a:pt x="0" y="10469"/>
                </a:lnTo>
                <a:close/>
              </a:path>
            </a:pathLst>
          </a:custGeom>
          <a:solidFill>
            <a:srgbClr val="FFFFFF"/>
          </a:solidFill>
        </p:spPr>
        <p:txBody>
          <a:bodyPr wrap="square" lIns="0" tIns="0" rIns="0" bIns="0" rtlCol="0"/>
          <a:lstStyle/>
          <a:p>
            <a:endParaRPr/>
          </a:p>
        </p:txBody>
      </p:sp>
      <p:sp>
        <p:nvSpPr>
          <p:cNvPr id="40" name="object 40"/>
          <p:cNvSpPr/>
          <p:nvPr/>
        </p:nvSpPr>
        <p:spPr>
          <a:xfrm>
            <a:off x="0" y="5340330"/>
            <a:ext cx="20097750" cy="10795"/>
          </a:xfrm>
          <a:custGeom>
            <a:avLst/>
            <a:gdLst/>
            <a:ahLst/>
            <a:cxnLst/>
            <a:rect l="l" t="t" r="r" b="b"/>
            <a:pathLst>
              <a:path w="20097750" h="10795">
                <a:moveTo>
                  <a:pt x="0" y="10469"/>
                </a:moveTo>
                <a:lnTo>
                  <a:pt x="0" y="0"/>
                </a:lnTo>
                <a:lnTo>
                  <a:pt x="20097241" y="0"/>
                </a:lnTo>
                <a:lnTo>
                  <a:pt x="20097241" y="10469"/>
                </a:lnTo>
                <a:lnTo>
                  <a:pt x="0" y="10469"/>
                </a:lnTo>
                <a:close/>
              </a:path>
            </a:pathLst>
          </a:custGeom>
          <a:solidFill>
            <a:srgbClr val="FFFFFF"/>
          </a:solidFill>
        </p:spPr>
        <p:txBody>
          <a:bodyPr wrap="square" lIns="0" tIns="0" rIns="0" bIns="0" rtlCol="0"/>
          <a:lstStyle/>
          <a:p>
            <a:endParaRPr/>
          </a:p>
        </p:txBody>
      </p:sp>
      <p:sp>
        <p:nvSpPr>
          <p:cNvPr id="41" name="object 41"/>
          <p:cNvSpPr txBox="1"/>
          <p:nvPr/>
        </p:nvSpPr>
        <p:spPr>
          <a:xfrm>
            <a:off x="10781357" y="2755392"/>
            <a:ext cx="5246370" cy="2159000"/>
          </a:xfrm>
          <a:prstGeom prst="rect">
            <a:avLst/>
          </a:prstGeom>
        </p:spPr>
        <p:txBody>
          <a:bodyPr vert="horz" wrap="square" lIns="0" tIns="12700" rIns="0" bIns="0" rtlCol="0">
            <a:spAutoFit/>
          </a:bodyPr>
          <a:lstStyle/>
          <a:p>
            <a:pPr marL="12700" marR="5080">
              <a:lnSpc>
                <a:spcPct val="100000"/>
              </a:lnSpc>
              <a:spcBef>
                <a:spcPts val="100"/>
              </a:spcBef>
            </a:pPr>
            <a:r>
              <a:rPr sz="3500" spc="-5" dirty="0">
                <a:solidFill>
                  <a:srgbClr val="FFFFFF"/>
                </a:solidFill>
                <a:latin typeface="Times New Roman"/>
                <a:cs typeface="Times New Roman"/>
              </a:rPr>
              <a:t>Attorney, CEO </a:t>
            </a:r>
            <a:r>
              <a:rPr sz="3500" dirty="0">
                <a:solidFill>
                  <a:srgbClr val="FFFFFF"/>
                </a:solidFill>
                <a:latin typeface="Times New Roman"/>
                <a:cs typeface="Times New Roman"/>
              </a:rPr>
              <a:t>of </a:t>
            </a:r>
            <a:r>
              <a:rPr sz="3500" spc="-5" dirty="0">
                <a:solidFill>
                  <a:srgbClr val="FFFFFF"/>
                </a:solidFill>
                <a:latin typeface="Times New Roman"/>
                <a:cs typeface="Times New Roman"/>
              </a:rPr>
              <a:t>Law Firms </a:t>
            </a:r>
            <a:r>
              <a:rPr sz="3500" spc="-860" dirty="0">
                <a:solidFill>
                  <a:srgbClr val="FFFFFF"/>
                </a:solidFill>
                <a:latin typeface="Times New Roman"/>
                <a:cs typeface="Times New Roman"/>
              </a:rPr>
              <a:t> </a:t>
            </a:r>
            <a:r>
              <a:rPr sz="3500" spc="-5" dirty="0">
                <a:solidFill>
                  <a:srgbClr val="FFFFFF"/>
                </a:solidFill>
                <a:latin typeface="Times New Roman"/>
                <a:cs typeface="Times New Roman"/>
              </a:rPr>
              <a:t>Gedikbaş Law</a:t>
            </a:r>
            <a:r>
              <a:rPr sz="3500" spc="-10" dirty="0">
                <a:solidFill>
                  <a:srgbClr val="FFFFFF"/>
                </a:solidFill>
                <a:latin typeface="Times New Roman"/>
                <a:cs typeface="Times New Roman"/>
              </a:rPr>
              <a:t> </a:t>
            </a:r>
            <a:r>
              <a:rPr sz="3500" spc="-5" dirty="0">
                <a:solidFill>
                  <a:srgbClr val="FFFFFF"/>
                </a:solidFill>
                <a:latin typeface="Times New Roman"/>
                <a:cs typeface="Times New Roman"/>
              </a:rPr>
              <a:t>Company</a:t>
            </a:r>
            <a:endParaRPr sz="3500">
              <a:latin typeface="Times New Roman"/>
              <a:cs typeface="Times New Roman"/>
            </a:endParaRPr>
          </a:p>
          <a:p>
            <a:pPr>
              <a:lnSpc>
                <a:spcPct val="100000"/>
              </a:lnSpc>
            </a:pPr>
            <a:endParaRPr sz="3650">
              <a:latin typeface="Times New Roman"/>
              <a:cs typeface="Times New Roman"/>
            </a:endParaRPr>
          </a:p>
          <a:p>
            <a:pPr marL="12700">
              <a:lnSpc>
                <a:spcPct val="100000"/>
              </a:lnSpc>
            </a:pPr>
            <a:r>
              <a:rPr sz="3500" spc="-5" dirty="0">
                <a:solidFill>
                  <a:srgbClr val="FFFFFF"/>
                </a:solidFill>
                <a:latin typeface="Times New Roman"/>
                <a:cs typeface="Times New Roman"/>
              </a:rPr>
              <a:t>Mehmet</a:t>
            </a:r>
            <a:r>
              <a:rPr sz="3500" spc="-25" dirty="0">
                <a:solidFill>
                  <a:srgbClr val="FFFFFF"/>
                </a:solidFill>
                <a:latin typeface="Times New Roman"/>
                <a:cs typeface="Times New Roman"/>
              </a:rPr>
              <a:t> </a:t>
            </a:r>
            <a:r>
              <a:rPr sz="3500" spc="-5" dirty="0">
                <a:solidFill>
                  <a:srgbClr val="FFFFFF"/>
                </a:solidFill>
                <a:latin typeface="Times New Roman"/>
                <a:cs typeface="Times New Roman"/>
              </a:rPr>
              <a:t>Gedikbaş</a:t>
            </a:r>
            <a:endParaRPr sz="350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bject 3"/>
          <p:cNvSpPr txBox="1"/>
          <p:nvPr/>
        </p:nvSpPr>
        <p:spPr>
          <a:xfrm>
            <a:off x="9433867" y="2208521"/>
            <a:ext cx="10356324" cy="6181179"/>
          </a:xfrm>
          <a:prstGeom prst="rect">
            <a:avLst/>
          </a:prstGeom>
        </p:spPr>
        <p:txBody>
          <a:bodyPr vert="horz" wrap="square" lIns="0" tIns="12700" rIns="0" bIns="0" rtlCol="0">
            <a:spAutoFit/>
          </a:bodyPr>
          <a:lstStyle/>
          <a:p>
            <a:pPr marL="469900" marR="5080" indent="-457200" algn="just">
              <a:lnSpc>
                <a:spcPct val="100000"/>
              </a:lnSpc>
              <a:spcBef>
                <a:spcPts val="100"/>
              </a:spcBef>
              <a:buFont typeface="Wingdings" pitchFamily="2" charset="2"/>
              <a:buChar char="Ø"/>
            </a:pP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spcBef>
                <a:spcPts val="100"/>
              </a:spcBef>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certain types of commercial disputes, it is mandatory for the parties to apply for mediation before starting court proceedings.</a:t>
            </a:r>
          </a:p>
          <a:p>
            <a:pPr marL="342900" indent="-342900" algn="just">
              <a:buFont typeface="Wingdings" pitchFamily="2" charset="2"/>
              <a:buChar char="Ø"/>
            </a:pPr>
            <a:endPar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Mediation is valued as a dispute resolution method because it is a faster and more economical way to resolve a dispute, especially taking into consideration the workload of the courts. </a:t>
            </a:r>
          </a:p>
          <a:p>
            <a:pPr marL="342900" indent="-342900" algn="just">
              <a:buFont typeface="Wingdings" pitchFamily="2" charset="2"/>
              <a:buChar char="Ø"/>
            </a:pP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Mediation (and arbitration) also have the advantage of the parties being able to ensure confidentiality, which is almost impossible for lawsuits before the courts, although there are certain mechanisms through which confidentiality of court proceedings can be maintained. </a:t>
            </a:r>
          </a:p>
          <a:p>
            <a:pPr marL="342900" indent="-342900" algn="just">
              <a:buFont typeface="Wingdings" pitchFamily="2" charset="2"/>
              <a:buChar char="Ø"/>
            </a:pP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Regarding commercial disputes, there are some reservations of the parties to do with the diversity of commercial disputes and their suitability in relation to the mediation process. </a:t>
            </a:r>
          </a:p>
          <a:p>
            <a:pPr marL="342900" indent="-342900" algn="just">
              <a:buFont typeface="Wingdings" pitchFamily="2" charset="2"/>
              <a:buChar char="Ø"/>
            </a:pP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lgn="just">
              <a:buFont typeface="Wingdings" pitchFamily="2" charset="2"/>
              <a:buChar char="Ø"/>
            </a:pPr>
            <a: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It is very rare for parties to apply for mediation once court proceedings have started.</a:t>
            </a:r>
            <a:br>
              <a:rPr lang="en-GB"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b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bject 8"/>
          <p:cNvSpPr txBox="1">
            <a:spLocks noGrp="1"/>
          </p:cNvSpPr>
          <p:nvPr>
            <p:ph type="title"/>
          </p:nvPr>
        </p:nvSpPr>
        <p:spPr>
          <a:xfrm>
            <a:off x="8623419" y="945217"/>
            <a:ext cx="11364844" cy="625171"/>
          </a:xfrm>
          <a:prstGeom prst="rect">
            <a:avLst/>
          </a:prstGeom>
        </p:spPr>
        <p:txBody>
          <a:bodyPr vert="horz" wrap="square" lIns="0" tIns="9525" rIns="0" bIns="0" rtlCol="0">
            <a:spAutoFit/>
          </a:bodyPr>
          <a:lstStyle/>
          <a:p>
            <a:pPr marL="12700" marR="5080" algn="ctr">
              <a:lnSpc>
                <a:spcPct val="100299"/>
              </a:lnSpc>
              <a:spcBef>
                <a:spcPts val="75"/>
              </a:spcBef>
            </a:pPr>
            <a:r>
              <a:rPr lang="en-GB" sz="4000" dirty="0">
                <a:solidFill>
                  <a:schemeClr val="bg1"/>
                </a:solidFill>
                <a:effectLst>
                  <a:reflection blurRad="26683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Timing of Mediation</a:t>
            </a:r>
            <a:endParaRPr lang="en-GB" sz="4000" dirty="0">
              <a:effectLst>
                <a:reflection blurRad="26683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p:nvPr/>
        </p:nvSpPr>
        <p:spPr>
          <a:xfrm rot="21232676">
            <a:off x="8492170" y="5559337"/>
            <a:ext cx="11547832" cy="5660727"/>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a:p>
        </p:txBody>
      </p:sp>
      <p:sp>
        <p:nvSpPr>
          <p:cNvPr id="37" name="object 37"/>
          <p:cNvSpPr/>
          <p:nvPr/>
        </p:nvSpPr>
        <p:spPr>
          <a:xfrm rot="21013466">
            <a:off x="16529299" y="-275429"/>
            <a:ext cx="3402169"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a:p>
        </p:txBody>
      </p:sp>
      <p:sp>
        <p:nvSpPr>
          <p:cNvPr id="2" name="Freeform 2">
            <a:extLst>
              <a:ext uri="{FF2B5EF4-FFF2-40B4-BE49-F238E27FC236}">
                <a16:creationId xmlns:a16="http://schemas.microsoft.com/office/drawing/2014/main" id="{CF05A505-53CA-D0EB-9FC1-354B743FD0F1}"/>
              </a:ext>
            </a:extLst>
          </p:cNvPr>
          <p:cNvSpPr/>
          <p:nvPr/>
        </p:nvSpPr>
        <p:spPr>
          <a:xfrm>
            <a:off x="0" y="0"/>
            <a:ext cx="8623419" cy="11315700"/>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txBody>
          <a:bodyPr/>
          <a:lstStyle/>
          <a:p>
            <a:endParaRPr lang="en-US"/>
          </a:p>
        </p:txBody>
      </p:sp>
      <p:grpSp>
        <p:nvGrpSpPr>
          <p:cNvPr id="4" name="Group 3">
            <a:extLst>
              <a:ext uri="{FF2B5EF4-FFF2-40B4-BE49-F238E27FC236}">
                <a16:creationId xmlns:a16="http://schemas.microsoft.com/office/drawing/2014/main" id="{3425D358-3B0A-3ACA-66DA-013B1C021773}"/>
              </a:ext>
            </a:extLst>
          </p:cNvPr>
          <p:cNvGrpSpPr/>
          <p:nvPr/>
        </p:nvGrpSpPr>
        <p:grpSpPr>
          <a:xfrm>
            <a:off x="8794893" y="9838989"/>
            <a:ext cx="3648138" cy="1476711"/>
            <a:chOff x="8950450" y="9581146"/>
            <a:chExt cx="3648138" cy="1476711"/>
          </a:xfrm>
        </p:grpSpPr>
        <p:pic>
          <p:nvPicPr>
            <p:cNvPr id="5" name="object 10">
              <a:extLst>
                <a:ext uri="{FF2B5EF4-FFF2-40B4-BE49-F238E27FC236}">
                  <a16:creationId xmlns:a16="http://schemas.microsoft.com/office/drawing/2014/main" id="{598C40DD-F769-38B9-8373-914BC8F5F1A0}"/>
                </a:ext>
              </a:extLst>
            </p:cNvPr>
            <p:cNvPicPr/>
            <p:nvPr/>
          </p:nvPicPr>
          <p:blipFill>
            <a:blip r:embed="rId3" cstate="print"/>
            <a:stretch>
              <a:fillRect/>
            </a:stretch>
          </p:blipFill>
          <p:spPr>
            <a:xfrm>
              <a:off x="8950450" y="9581146"/>
              <a:ext cx="1258564" cy="1476711"/>
            </a:xfrm>
            <a:prstGeom prst="rect">
              <a:avLst/>
            </a:prstGeom>
          </p:spPr>
        </p:pic>
        <p:sp>
          <p:nvSpPr>
            <p:cNvPr id="6" name="object 11">
              <a:extLst>
                <a:ext uri="{FF2B5EF4-FFF2-40B4-BE49-F238E27FC236}">
                  <a16:creationId xmlns:a16="http://schemas.microsoft.com/office/drawing/2014/main" id="{0456FDB4-925E-4B23-3452-4315A1CEF485}"/>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a:p>
          </p:txBody>
        </p:sp>
        <p:pic>
          <p:nvPicPr>
            <p:cNvPr id="7" name="object 12">
              <a:extLst>
                <a:ext uri="{FF2B5EF4-FFF2-40B4-BE49-F238E27FC236}">
                  <a16:creationId xmlns:a16="http://schemas.microsoft.com/office/drawing/2014/main" id="{71F33771-F13C-13C5-BBFB-3227FFEB8C95}"/>
                </a:ext>
              </a:extLst>
            </p:cNvPr>
            <p:cNvPicPr/>
            <p:nvPr/>
          </p:nvPicPr>
          <p:blipFill>
            <a:blip r:embed="rId4" cstate="print"/>
            <a:stretch>
              <a:fillRect/>
            </a:stretch>
          </p:blipFill>
          <p:spPr>
            <a:xfrm>
              <a:off x="10618087" y="10219187"/>
              <a:ext cx="101344" cy="121043"/>
            </a:xfrm>
            <a:prstGeom prst="rect">
              <a:avLst/>
            </a:prstGeom>
          </p:spPr>
        </p:pic>
        <p:sp>
          <p:nvSpPr>
            <p:cNvPr id="9" name="object 13">
              <a:extLst>
                <a:ext uri="{FF2B5EF4-FFF2-40B4-BE49-F238E27FC236}">
                  <a16:creationId xmlns:a16="http://schemas.microsoft.com/office/drawing/2014/main" id="{3AE77EDE-803A-11DA-47D4-1BF1613C9545}"/>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a:p>
          </p:txBody>
        </p:sp>
        <p:pic>
          <p:nvPicPr>
            <p:cNvPr id="10" name="object 14">
              <a:extLst>
                <a:ext uri="{FF2B5EF4-FFF2-40B4-BE49-F238E27FC236}">
                  <a16:creationId xmlns:a16="http://schemas.microsoft.com/office/drawing/2014/main" id="{1B396D39-C938-38EB-1C79-FDE23C5B8E06}"/>
                </a:ext>
              </a:extLst>
            </p:cNvPr>
            <p:cNvPicPr/>
            <p:nvPr/>
          </p:nvPicPr>
          <p:blipFill>
            <a:blip r:embed="rId5" cstate="print"/>
            <a:stretch>
              <a:fillRect/>
            </a:stretch>
          </p:blipFill>
          <p:spPr>
            <a:xfrm>
              <a:off x="11602845" y="10214488"/>
              <a:ext cx="253745" cy="135978"/>
            </a:xfrm>
            <a:prstGeom prst="rect">
              <a:avLst/>
            </a:prstGeom>
          </p:spPr>
        </p:pic>
        <p:sp>
          <p:nvSpPr>
            <p:cNvPr id="11" name="object 15">
              <a:extLst>
                <a:ext uri="{FF2B5EF4-FFF2-40B4-BE49-F238E27FC236}">
                  <a16:creationId xmlns:a16="http://schemas.microsoft.com/office/drawing/2014/main" id="{C9238F25-DCE2-70CD-28E4-B545A112CC95}"/>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a:p>
          </p:txBody>
        </p:sp>
        <p:pic>
          <p:nvPicPr>
            <p:cNvPr id="12" name="object 16">
              <a:extLst>
                <a:ext uri="{FF2B5EF4-FFF2-40B4-BE49-F238E27FC236}">
                  <a16:creationId xmlns:a16="http://schemas.microsoft.com/office/drawing/2014/main" id="{96338099-716B-960A-8D16-907A8D4AB686}"/>
                </a:ext>
              </a:extLst>
            </p:cNvPr>
            <p:cNvPicPr/>
            <p:nvPr/>
          </p:nvPicPr>
          <p:blipFill>
            <a:blip r:embed="rId6" cstate="print"/>
            <a:stretch>
              <a:fillRect/>
            </a:stretch>
          </p:blipFill>
          <p:spPr>
            <a:xfrm>
              <a:off x="11597638" y="10085545"/>
              <a:ext cx="222123" cy="122604"/>
            </a:xfrm>
            <a:prstGeom prst="rect">
              <a:avLst/>
            </a:prstGeom>
          </p:spPr>
        </p:pic>
        <p:pic>
          <p:nvPicPr>
            <p:cNvPr id="13" name="object 17">
              <a:extLst>
                <a:ext uri="{FF2B5EF4-FFF2-40B4-BE49-F238E27FC236}">
                  <a16:creationId xmlns:a16="http://schemas.microsoft.com/office/drawing/2014/main" id="{8BDEFCA7-63A9-DA14-CD8F-EF154D9978CF}"/>
                </a:ext>
              </a:extLst>
            </p:cNvPr>
            <p:cNvPicPr/>
            <p:nvPr/>
          </p:nvPicPr>
          <p:blipFill>
            <a:blip r:embed="rId7" cstate="print"/>
            <a:stretch>
              <a:fillRect/>
            </a:stretch>
          </p:blipFill>
          <p:spPr>
            <a:xfrm>
              <a:off x="11896039" y="10085545"/>
              <a:ext cx="181278" cy="266216"/>
            </a:xfrm>
            <a:prstGeom prst="rect">
              <a:avLst/>
            </a:prstGeom>
          </p:spPr>
        </p:pic>
        <p:sp>
          <p:nvSpPr>
            <p:cNvPr id="14" name="object 18">
              <a:extLst>
                <a:ext uri="{FF2B5EF4-FFF2-40B4-BE49-F238E27FC236}">
                  <a16:creationId xmlns:a16="http://schemas.microsoft.com/office/drawing/2014/main" id="{74D80F9A-1C15-98A6-F097-17B5661A3EC5}"/>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a:p>
          </p:txBody>
        </p:sp>
        <p:pic>
          <p:nvPicPr>
            <p:cNvPr id="15" name="object 19">
              <a:extLst>
                <a:ext uri="{FF2B5EF4-FFF2-40B4-BE49-F238E27FC236}">
                  <a16:creationId xmlns:a16="http://schemas.microsoft.com/office/drawing/2014/main" id="{B8B4390D-624C-24C5-5502-C2EF3CE100DA}"/>
                </a:ext>
              </a:extLst>
            </p:cNvPr>
            <p:cNvPicPr/>
            <p:nvPr/>
          </p:nvPicPr>
          <p:blipFill>
            <a:blip r:embed="rId8" cstate="print"/>
            <a:stretch>
              <a:fillRect/>
            </a:stretch>
          </p:blipFill>
          <p:spPr>
            <a:xfrm>
              <a:off x="12294360" y="10247025"/>
              <a:ext cx="101726" cy="103237"/>
            </a:xfrm>
            <a:prstGeom prst="rect">
              <a:avLst/>
            </a:prstGeom>
          </p:spPr>
        </p:pic>
        <p:sp>
          <p:nvSpPr>
            <p:cNvPr id="16" name="object 20">
              <a:extLst>
                <a:ext uri="{FF2B5EF4-FFF2-40B4-BE49-F238E27FC236}">
                  <a16:creationId xmlns:a16="http://schemas.microsoft.com/office/drawing/2014/main" id="{533D22AE-84C9-E2D8-64DC-921A9D9E990D}"/>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a:p>
          </p:txBody>
        </p:sp>
        <p:pic>
          <p:nvPicPr>
            <p:cNvPr id="17" name="object 21">
              <a:extLst>
                <a:ext uri="{FF2B5EF4-FFF2-40B4-BE49-F238E27FC236}">
                  <a16:creationId xmlns:a16="http://schemas.microsoft.com/office/drawing/2014/main" id="{7A2833A1-0E7C-6CB5-2A7E-47DBF3CEFC1A}"/>
                </a:ext>
              </a:extLst>
            </p:cNvPr>
            <p:cNvPicPr/>
            <p:nvPr/>
          </p:nvPicPr>
          <p:blipFill>
            <a:blip r:embed="rId9" cstate="print"/>
            <a:stretch>
              <a:fillRect/>
            </a:stretch>
          </p:blipFill>
          <p:spPr>
            <a:xfrm>
              <a:off x="12254355" y="10132370"/>
              <a:ext cx="66800" cy="102120"/>
            </a:xfrm>
            <a:prstGeom prst="rect">
              <a:avLst/>
            </a:prstGeom>
          </p:spPr>
        </p:pic>
        <p:pic>
          <p:nvPicPr>
            <p:cNvPr id="18" name="object 22">
              <a:extLst>
                <a:ext uri="{FF2B5EF4-FFF2-40B4-BE49-F238E27FC236}">
                  <a16:creationId xmlns:a16="http://schemas.microsoft.com/office/drawing/2014/main" id="{046C0C81-479A-7476-AB4E-C92949B7525D}"/>
                </a:ext>
              </a:extLst>
            </p:cNvPr>
            <p:cNvPicPr/>
            <p:nvPr/>
          </p:nvPicPr>
          <p:blipFill>
            <a:blip r:embed="rId10" cstate="print"/>
            <a:stretch>
              <a:fillRect/>
            </a:stretch>
          </p:blipFill>
          <p:spPr>
            <a:xfrm>
              <a:off x="11422378" y="10085576"/>
              <a:ext cx="89623" cy="266669"/>
            </a:xfrm>
            <a:prstGeom prst="rect">
              <a:avLst/>
            </a:prstGeom>
          </p:spPr>
        </p:pic>
        <p:pic>
          <p:nvPicPr>
            <p:cNvPr id="19" name="object 23">
              <a:extLst>
                <a:ext uri="{FF2B5EF4-FFF2-40B4-BE49-F238E27FC236}">
                  <a16:creationId xmlns:a16="http://schemas.microsoft.com/office/drawing/2014/main" id="{A1E9390E-A0B8-D422-63F2-E4D3F15F59BA}"/>
                </a:ext>
              </a:extLst>
            </p:cNvPr>
            <p:cNvPicPr/>
            <p:nvPr/>
          </p:nvPicPr>
          <p:blipFill>
            <a:blip r:embed="rId11" cstate="print"/>
            <a:stretch>
              <a:fillRect/>
            </a:stretch>
          </p:blipFill>
          <p:spPr>
            <a:xfrm>
              <a:off x="12458382" y="10289800"/>
              <a:ext cx="78612" cy="74117"/>
            </a:xfrm>
            <a:prstGeom prst="rect">
              <a:avLst/>
            </a:prstGeom>
          </p:spPr>
        </p:pic>
        <p:sp>
          <p:nvSpPr>
            <p:cNvPr id="20" name="object 24">
              <a:extLst>
                <a:ext uri="{FF2B5EF4-FFF2-40B4-BE49-F238E27FC236}">
                  <a16:creationId xmlns:a16="http://schemas.microsoft.com/office/drawing/2014/main" id="{12779D1D-E53F-8E24-7040-748A7969095F}"/>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a:p>
          </p:txBody>
        </p:sp>
        <p:pic>
          <p:nvPicPr>
            <p:cNvPr id="21" name="object 25">
              <a:extLst>
                <a:ext uri="{FF2B5EF4-FFF2-40B4-BE49-F238E27FC236}">
                  <a16:creationId xmlns:a16="http://schemas.microsoft.com/office/drawing/2014/main" id="{E0123B41-1A48-20B8-900C-B18FD062BD9C}"/>
                </a:ext>
              </a:extLst>
            </p:cNvPr>
            <p:cNvPicPr/>
            <p:nvPr/>
          </p:nvPicPr>
          <p:blipFill>
            <a:blip r:embed="rId12" cstate="print"/>
            <a:stretch>
              <a:fillRect/>
            </a:stretch>
          </p:blipFill>
          <p:spPr>
            <a:xfrm>
              <a:off x="10459211" y="10439135"/>
              <a:ext cx="120128" cy="115801"/>
            </a:xfrm>
            <a:prstGeom prst="rect">
              <a:avLst/>
            </a:prstGeom>
          </p:spPr>
        </p:pic>
        <p:pic>
          <p:nvPicPr>
            <p:cNvPr id="22" name="object 26">
              <a:extLst>
                <a:ext uri="{FF2B5EF4-FFF2-40B4-BE49-F238E27FC236}">
                  <a16:creationId xmlns:a16="http://schemas.microsoft.com/office/drawing/2014/main" id="{69137691-5A93-E215-D60D-D6E675BB99EB}"/>
                </a:ext>
              </a:extLst>
            </p:cNvPr>
            <p:cNvPicPr/>
            <p:nvPr/>
          </p:nvPicPr>
          <p:blipFill>
            <a:blip r:embed="rId13" cstate="print"/>
            <a:stretch>
              <a:fillRect/>
            </a:stretch>
          </p:blipFill>
          <p:spPr>
            <a:xfrm>
              <a:off x="10667998" y="10439135"/>
              <a:ext cx="115550" cy="118848"/>
            </a:xfrm>
            <a:prstGeom prst="rect">
              <a:avLst/>
            </a:prstGeom>
          </p:spPr>
        </p:pic>
        <p:pic>
          <p:nvPicPr>
            <p:cNvPr id="23" name="object 27">
              <a:extLst>
                <a:ext uri="{FF2B5EF4-FFF2-40B4-BE49-F238E27FC236}">
                  <a16:creationId xmlns:a16="http://schemas.microsoft.com/office/drawing/2014/main" id="{CF4D1875-FC9C-85B0-DAFF-69FD9BA2F7F4}"/>
                </a:ext>
              </a:extLst>
            </p:cNvPr>
            <p:cNvPicPr/>
            <p:nvPr/>
          </p:nvPicPr>
          <p:blipFill>
            <a:blip r:embed="rId14" cstate="print"/>
            <a:stretch>
              <a:fillRect/>
            </a:stretch>
          </p:blipFill>
          <p:spPr>
            <a:xfrm>
              <a:off x="10873738" y="10439135"/>
              <a:ext cx="114019" cy="115801"/>
            </a:xfrm>
            <a:prstGeom prst="rect">
              <a:avLst/>
            </a:prstGeom>
          </p:spPr>
        </p:pic>
        <p:pic>
          <p:nvPicPr>
            <p:cNvPr id="24" name="object 28">
              <a:extLst>
                <a:ext uri="{FF2B5EF4-FFF2-40B4-BE49-F238E27FC236}">
                  <a16:creationId xmlns:a16="http://schemas.microsoft.com/office/drawing/2014/main" id="{8F57770F-370B-A74D-205C-68322BD92C70}"/>
                </a:ext>
              </a:extLst>
            </p:cNvPr>
            <p:cNvPicPr/>
            <p:nvPr/>
          </p:nvPicPr>
          <p:blipFill>
            <a:blip r:embed="rId15" cstate="print"/>
            <a:stretch>
              <a:fillRect/>
            </a:stretch>
          </p:blipFill>
          <p:spPr>
            <a:xfrm>
              <a:off x="11050522" y="10439135"/>
              <a:ext cx="115540" cy="118848"/>
            </a:xfrm>
            <a:prstGeom prst="rect">
              <a:avLst/>
            </a:prstGeom>
          </p:spPr>
        </p:pic>
        <p:pic>
          <p:nvPicPr>
            <p:cNvPr id="25" name="object 29">
              <a:extLst>
                <a:ext uri="{FF2B5EF4-FFF2-40B4-BE49-F238E27FC236}">
                  <a16:creationId xmlns:a16="http://schemas.microsoft.com/office/drawing/2014/main" id="{8043DED6-62CB-6906-E2D8-2DD9C0C4A60B}"/>
                </a:ext>
              </a:extLst>
            </p:cNvPr>
            <p:cNvPicPr/>
            <p:nvPr/>
          </p:nvPicPr>
          <p:blipFill>
            <a:blip r:embed="rId16" cstate="print"/>
            <a:stretch>
              <a:fillRect/>
            </a:stretch>
          </p:blipFill>
          <p:spPr>
            <a:xfrm>
              <a:off x="11256262" y="10439135"/>
              <a:ext cx="114010" cy="115801"/>
            </a:xfrm>
            <a:prstGeom prst="rect">
              <a:avLst/>
            </a:prstGeom>
          </p:spPr>
        </p:pic>
        <p:pic>
          <p:nvPicPr>
            <p:cNvPr id="26" name="object 30">
              <a:extLst>
                <a:ext uri="{FF2B5EF4-FFF2-40B4-BE49-F238E27FC236}">
                  <a16:creationId xmlns:a16="http://schemas.microsoft.com/office/drawing/2014/main" id="{4F483E07-38C4-0746-CB46-67E299A965DA}"/>
                </a:ext>
              </a:extLst>
            </p:cNvPr>
            <p:cNvPicPr/>
            <p:nvPr/>
          </p:nvPicPr>
          <p:blipFill>
            <a:blip r:embed="rId17" cstate="print"/>
            <a:stretch>
              <a:fillRect/>
            </a:stretch>
          </p:blipFill>
          <p:spPr>
            <a:xfrm>
              <a:off x="11562586" y="10439135"/>
              <a:ext cx="78953" cy="117325"/>
            </a:xfrm>
            <a:prstGeom prst="rect">
              <a:avLst/>
            </a:prstGeom>
          </p:spPr>
        </p:pic>
        <p:sp>
          <p:nvSpPr>
            <p:cNvPr id="27" name="object 31">
              <a:extLst>
                <a:ext uri="{FF2B5EF4-FFF2-40B4-BE49-F238E27FC236}">
                  <a16:creationId xmlns:a16="http://schemas.microsoft.com/office/drawing/2014/main" id="{EF5428C6-2617-86A1-56CB-6C5524C4A10A}"/>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a:p>
          </p:txBody>
        </p:sp>
        <p:pic>
          <p:nvPicPr>
            <p:cNvPr id="28" name="object 32">
              <a:extLst>
                <a:ext uri="{FF2B5EF4-FFF2-40B4-BE49-F238E27FC236}">
                  <a16:creationId xmlns:a16="http://schemas.microsoft.com/office/drawing/2014/main" id="{007BB36B-573A-9E9E-CD96-D1E541661E1F}"/>
                </a:ext>
              </a:extLst>
            </p:cNvPr>
            <p:cNvPicPr/>
            <p:nvPr/>
          </p:nvPicPr>
          <p:blipFill>
            <a:blip r:embed="rId18" cstate="print"/>
            <a:stretch>
              <a:fillRect/>
            </a:stretch>
          </p:blipFill>
          <p:spPr>
            <a:xfrm>
              <a:off x="11934442" y="10439135"/>
              <a:ext cx="117042" cy="115801"/>
            </a:xfrm>
            <a:prstGeom prst="rect">
              <a:avLst/>
            </a:prstGeom>
          </p:spPr>
        </p:pic>
        <p:pic>
          <p:nvPicPr>
            <p:cNvPr id="29" name="object 33">
              <a:extLst>
                <a:ext uri="{FF2B5EF4-FFF2-40B4-BE49-F238E27FC236}">
                  <a16:creationId xmlns:a16="http://schemas.microsoft.com/office/drawing/2014/main" id="{D39F1781-764F-96A9-B940-CFC899698C52}"/>
                </a:ext>
              </a:extLst>
            </p:cNvPr>
            <p:cNvPicPr/>
            <p:nvPr/>
          </p:nvPicPr>
          <p:blipFill>
            <a:blip r:embed="rId19" cstate="print"/>
            <a:stretch>
              <a:fillRect/>
            </a:stretch>
          </p:blipFill>
          <p:spPr>
            <a:xfrm>
              <a:off x="12118847" y="10436087"/>
              <a:ext cx="121609" cy="121897"/>
            </a:xfrm>
            <a:prstGeom prst="rect">
              <a:avLst/>
            </a:prstGeom>
          </p:spPr>
        </p:pic>
        <p:sp>
          <p:nvSpPr>
            <p:cNvPr id="30" name="object 34">
              <a:extLst>
                <a:ext uri="{FF2B5EF4-FFF2-40B4-BE49-F238E27FC236}">
                  <a16:creationId xmlns:a16="http://schemas.microsoft.com/office/drawing/2014/main" id="{09291923-DC0E-23F7-0B46-E0333EF9E349}"/>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a:p>
          </p:txBody>
        </p:sp>
        <p:pic>
          <p:nvPicPr>
            <p:cNvPr id="31" name="object 35">
              <a:extLst>
                <a:ext uri="{FF2B5EF4-FFF2-40B4-BE49-F238E27FC236}">
                  <a16:creationId xmlns:a16="http://schemas.microsoft.com/office/drawing/2014/main" id="{FAB30B4E-50B8-2765-869D-13040D4B0C70}"/>
                </a:ext>
              </a:extLst>
            </p:cNvPr>
            <p:cNvPicPr/>
            <p:nvPr/>
          </p:nvPicPr>
          <p:blipFill>
            <a:blip r:embed="rId20" cstate="print"/>
            <a:stretch>
              <a:fillRect/>
            </a:stretch>
          </p:blipFill>
          <p:spPr>
            <a:xfrm>
              <a:off x="12483083" y="10439135"/>
              <a:ext cx="115505" cy="118848"/>
            </a:xfrm>
            <a:prstGeom prst="rect">
              <a:avLst/>
            </a:prstGeom>
          </p:spPr>
        </p:pic>
      </p:grpSp>
    </p:spTree>
    <p:extLst>
      <p:ext uri="{BB962C8B-B14F-4D97-AF65-F5344CB8AC3E}">
        <p14:creationId xmlns:p14="http://schemas.microsoft.com/office/powerpoint/2010/main" val="217221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48453"/>
            <a:ext cx="14928850" cy="4267247"/>
          </a:xfrm>
          <a:custGeom>
            <a:avLst/>
            <a:gdLst/>
            <a:ahLst/>
            <a:cxnLst/>
            <a:rect l="l" t="t" r="r" b="b"/>
            <a:pathLst>
              <a:path w="11760200" h="4261484">
                <a:moveTo>
                  <a:pt x="0" y="0"/>
                </a:moveTo>
                <a:lnTo>
                  <a:pt x="11759875" y="4260861"/>
                </a:lnTo>
              </a:path>
            </a:pathLst>
          </a:custGeom>
          <a:ln w="13694">
            <a:solidFill>
              <a:srgbClr val="858286"/>
            </a:solidFill>
          </a:ln>
        </p:spPr>
        <p:txBody>
          <a:bodyPr wrap="square" lIns="0" tIns="0" rIns="0" bIns="0" rtlCol="0"/>
          <a:lstStyle/>
          <a:p>
            <a:endParaRPr/>
          </a:p>
        </p:txBody>
      </p:sp>
      <p:sp>
        <p:nvSpPr>
          <p:cNvPr id="4" name="object 4"/>
          <p:cNvSpPr/>
          <p:nvPr/>
        </p:nvSpPr>
        <p:spPr>
          <a:xfrm>
            <a:off x="14928850" y="1"/>
            <a:ext cx="5112184" cy="11315700"/>
          </a:xfrm>
          <a:custGeom>
            <a:avLst/>
            <a:gdLst/>
            <a:ahLst/>
            <a:cxnLst/>
            <a:rect l="l" t="t" r="r" b="b"/>
            <a:pathLst>
              <a:path w="6315709" h="11085195">
                <a:moveTo>
                  <a:pt x="0" y="11084734"/>
                </a:moveTo>
                <a:lnTo>
                  <a:pt x="6315169" y="5984723"/>
                </a:lnTo>
                <a:lnTo>
                  <a:pt x="2514408" y="0"/>
                </a:lnTo>
              </a:path>
            </a:pathLst>
          </a:custGeom>
          <a:ln w="13694">
            <a:solidFill>
              <a:srgbClr val="858286"/>
            </a:solidFill>
          </a:ln>
        </p:spPr>
        <p:txBody>
          <a:bodyPr wrap="square" lIns="0" tIns="0" rIns="0" bIns="0" rtlCol="0"/>
          <a:lstStyle/>
          <a:p>
            <a:endParaRPr/>
          </a:p>
        </p:txBody>
      </p:sp>
      <p:sp>
        <p:nvSpPr>
          <p:cNvPr id="34" name="object 34"/>
          <p:cNvSpPr txBox="1">
            <a:spLocks noGrp="1"/>
          </p:cNvSpPr>
          <p:nvPr>
            <p:ph type="title"/>
          </p:nvPr>
        </p:nvSpPr>
        <p:spPr>
          <a:xfrm>
            <a:off x="4746942" y="720940"/>
            <a:ext cx="10610213" cy="474489"/>
          </a:xfrm>
          <a:prstGeom prst="rect">
            <a:avLst/>
          </a:prstGeom>
        </p:spPr>
        <p:txBody>
          <a:bodyPr vert="horz" wrap="square" lIns="0" tIns="12700" rIns="0" bIns="0" rtlCol="0">
            <a:spAutoFit/>
          </a:bodyPr>
          <a:lstStyle/>
          <a:p>
            <a:pPr marL="2382520" marR="5080" indent="-2370455">
              <a:lnSpc>
                <a:spcPct val="100000"/>
              </a:lnSpc>
              <a:spcBef>
                <a:spcPts val="100"/>
              </a:spcBef>
            </a:pPr>
            <a:r>
              <a:rPr lang="en-GB" dirty="0"/>
              <a:t>Success Rate of the Mediation in Resolving Commercial Disputes</a:t>
            </a:r>
            <a:endParaRPr dirty="0"/>
          </a:p>
        </p:txBody>
      </p:sp>
      <p:sp>
        <p:nvSpPr>
          <p:cNvPr id="40" name="object 40"/>
          <p:cNvSpPr txBox="1"/>
          <p:nvPr/>
        </p:nvSpPr>
        <p:spPr>
          <a:xfrm>
            <a:off x="1654003" y="2609850"/>
            <a:ext cx="5706229" cy="4752583"/>
          </a:xfrm>
          <a:prstGeom prst="rect">
            <a:avLst/>
          </a:prstGeom>
        </p:spPr>
        <p:txBody>
          <a:bodyPr vert="horz" wrap="square" lIns="0" tIns="12700" rIns="0" bIns="0" rtlCol="0">
            <a:spAutoFit/>
          </a:bodyPr>
          <a:lstStyle/>
          <a:p>
            <a:pPr marL="12700" marR="5080" algn="just">
              <a:lnSpc>
                <a:spcPct val="100000"/>
              </a:lnSpc>
              <a:spcBef>
                <a:spcPts val="100"/>
              </a:spcBef>
            </a:pPr>
            <a:r>
              <a:rPr lang="en-GB" sz="2800" b="1" dirty="0">
                <a:latin typeface="Times New Roman"/>
                <a:cs typeface="Times New Roman"/>
              </a:rPr>
              <a:t>The findings reveal an encouraging success rate of 85% for mediations globally, with the majority (67%) reaching settlement on the very day of mediation, and an additional 18% resolving shortly thereafter. These statistics are consistent that mediation as an exceptionally effective and timely mechanism for resolving even the most intricate and contentious commercial disputes.</a:t>
            </a:r>
            <a:endParaRPr sz="2800" dirty="0">
              <a:latin typeface="Times New Roman"/>
              <a:cs typeface="Times New Roman"/>
            </a:endParaRPr>
          </a:p>
        </p:txBody>
      </p:sp>
      <p:graphicFrame>
        <p:nvGraphicFramePr>
          <p:cNvPr id="3" name="Chart 2">
            <a:extLst>
              <a:ext uri="{FF2B5EF4-FFF2-40B4-BE49-F238E27FC236}">
                <a16:creationId xmlns:a16="http://schemas.microsoft.com/office/drawing/2014/main" id="{8DA0F1C4-6CC1-E123-47DB-69F40914B417}"/>
              </a:ext>
            </a:extLst>
          </p:cNvPr>
          <p:cNvGraphicFramePr/>
          <p:nvPr/>
        </p:nvGraphicFramePr>
        <p:xfrm>
          <a:off x="5556250" y="1406694"/>
          <a:ext cx="12666917" cy="7304759"/>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BC0A6553-F689-7B76-8AEE-6A91BA90AD14}"/>
              </a:ext>
            </a:extLst>
          </p:cNvPr>
          <p:cNvGrpSpPr/>
          <p:nvPr/>
        </p:nvGrpSpPr>
        <p:grpSpPr>
          <a:xfrm>
            <a:off x="374650" y="9182076"/>
            <a:ext cx="2057400" cy="1822266"/>
            <a:chOff x="17531651" y="220973"/>
            <a:chExt cx="2362136" cy="2285720"/>
          </a:xfrm>
        </p:grpSpPr>
        <p:pic>
          <p:nvPicPr>
            <p:cNvPr id="6" name="object 5">
              <a:extLst>
                <a:ext uri="{FF2B5EF4-FFF2-40B4-BE49-F238E27FC236}">
                  <a16:creationId xmlns:a16="http://schemas.microsoft.com/office/drawing/2014/main" id="{2AC5F655-5100-3E73-0F2D-017ACDA6C3F2}"/>
                </a:ext>
              </a:extLst>
            </p:cNvPr>
            <p:cNvPicPr/>
            <p:nvPr/>
          </p:nvPicPr>
          <p:blipFill>
            <a:blip r:embed="rId3" cstate="print"/>
            <a:stretch>
              <a:fillRect/>
            </a:stretch>
          </p:blipFill>
          <p:spPr>
            <a:xfrm>
              <a:off x="18062447" y="220973"/>
              <a:ext cx="1301000" cy="1543531"/>
            </a:xfrm>
            <a:prstGeom prst="rect">
              <a:avLst/>
            </a:prstGeom>
          </p:spPr>
        </p:pic>
        <p:sp>
          <p:nvSpPr>
            <p:cNvPr id="7" name="object 6">
              <a:extLst>
                <a:ext uri="{FF2B5EF4-FFF2-40B4-BE49-F238E27FC236}">
                  <a16:creationId xmlns:a16="http://schemas.microsoft.com/office/drawing/2014/main" id="{898A06E3-D44F-5A60-6FA4-8954E2C8E581}"/>
                </a:ext>
              </a:extLst>
            </p:cNvPr>
            <p:cNvSpPr/>
            <p:nvPr/>
          </p:nvSpPr>
          <p:spPr>
            <a:xfrm>
              <a:off x="17531651" y="1979625"/>
              <a:ext cx="263525" cy="304165"/>
            </a:xfrm>
            <a:custGeom>
              <a:avLst/>
              <a:gdLst/>
              <a:ahLst/>
              <a:cxnLst/>
              <a:rect l="l" t="t" r="r" b="b"/>
              <a:pathLst>
                <a:path w="263525" h="304164">
                  <a:moveTo>
                    <a:pt x="168021" y="0"/>
                  </a:moveTo>
                  <a:lnTo>
                    <a:pt x="118237" y="4064"/>
                  </a:lnTo>
                  <a:lnTo>
                    <a:pt x="64770" y="24511"/>
                  </a:lnTo>
                  <a:lnTo>
                    <a:pt x="19430" y="73149"/>
                  </a:lnTo>
                  <a:lnTo>
                    <a:pt x="5207" y="109091"/>
                  </a:lnTo>
                  <a:lnTo>
                    <a:pt x="0" y="152142"/>
                  </a:lnTo>
                  <a:lnTo>
                    <a:pt x="3937" y="186940"/>
                  </a:lnTo>
                  <a:lnTo>
                    <a:pt x="28955" y="243580"/>
                  </a:lnTo>
                  <a:lnTo>
                    <a:pt x="80137" y="285108"/>
                  </a:lnTo>
                  <a:lnTo>
                    <a:pt x="147447" y="303015"/>
                  </a:lnTo>
                  <a:lnTo>
                    <a:pt x="173736" y="304158"/>
                  </a:lnTo>
                  <a:lnTo>
                    <a:pt x="192659" y="303396"/>
                  </a:lnTo>
                  <a:lnTo>
                    <a:pt x="214109" y="300475"/>
                  </a:lnTo>
                  <a:lnTo>
                    <a:pt x="235953" y="295014"/>
                  </a:lnTo>
                  <a:lnTo>
                    <a:pt x="254241" y="287521"/>
                  </a:lnTo>
                  <a:lnTo>
                    <a:pt x="176530" y="287521"/>
                  </a:lnTo>
                  <a:lnTo>
                    <a:pt x="149859" y="285235"/>
                  </a:lnTo>
                  <a:lnTo>
                    <a:pt x="98678" y="265170"/>
                  </a:lnTo>
                  <a:lnTo>
                    <a:pt x="62738" y="231388"/>
                  </a:lnTo>
                  <a:lnTo>
                    <a:pt x="38226" y="176526"/>
                  </a:lnTo>
                  <a:lnTo>
                    <a:pt x="33655" y="138554"/>
                  </a:lnTo>
                  <a:lnTo>
                    <a:pt x="36576" y="106551"/>
                  </a:lnTo>
                  <a:lnTo>
                    <a:pt x="56642" y="56513"/>
                  </a:lnTo>
                  <a:lnTo>
                    <a:pt x="94107" y="26162"/>
                  </a:lnTo>
                  <a:lnTo>
                    <a:pt x="136017" y="15113"/>
                  </a:lnTo>
                  <a:lnTo>
                    <a:pt x="155194" y="14350"/>
                  </a:lnTo>
                  <a:lnTo>
                    <a:pt x="263385" y="14350"/>
                  </a:lnTo>
                  <a:lnTo>
                    <a:pt x="263512" y="12446"/>
                  </a:lnTo>
                  <a:lnTo>
                    <a:pt x="262623" y="10922"/>
                  </a:lnTo>
                  <a:lnTo>
                    <a:pt x="258813" y="10414"/>
                  </a:lnTo>
                  <a:lnTo>
                    <a:pt x="250939" y="10033"/>
                  </a:lnTo>
                  <a:lnTo>
                    <a:pt x="242557" y="9144"/>
                  </a:lnTo>
                  <a:lnTo>
                    <a:pt x="234429" y="8000"/>
                  </a:lnTo>
                  <a:lnTo>
                    <a:pt x="218427" y="4952"/>
                  </a:lnTo>
                  <a:lnTo>
                    <a:pt x="204076" y="2667"/>
                  </a:lnTo>
                  <a:lnTo>
                    <a:pt x="186563" y="762"/>
                  </a:lnTo>
                  <a:lnTo>
                    <a:pt x="168021"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8" name="object 7">
              <a:extLst>
                <a:ext uri="{FF2B5EF4-FFF2-40B4-BE49-F238E27FC236}">
                  <a16:creationId xmlns:a16="http://schemas.microsoft.com/office/drawing/2014/main" id="{2F8E3239-D444-DE79-2A6D-A3BAAF770E5C}"/>
                </a:ext>
              </a:extLst>
            </p:cNvPr>
            <p:cNvPicPr/>
            <p:nvPr/>
          </p:nvPicPr>
          <p:blipFill>
            <a:blip r:embed="rId4" cstate="print"/>
            <a:stretch>
              <a:fillRect/>
            </a:stretch>
          </p:blipFill>
          <p:spPr>
            <a:xfrm>
              <a:off x="17708626" y="2132065"/>
              <a:ext cx="112520" cy="134851"/>
            </a:xfrm>
            <a:prstGeom prst="rect">
              <a:avLst/>
            </a:prstGeom>
          </p:spPr>
        </p:pic>
        <p:sp>
          <p:nvSpPr>
            <p:cNvPr id="9" name="object 8">
              <a:extLst>
                <a:ext uri="{FF2B5EF4-FFF2-40B4-BE49-F238E27FC236}">
                  <a16:creationId xmlns:a16="http://schemas.microsoft.com/office/drawing/2014/main" id="{07531F3F-F6D5-9353-9C4A-A59B9F9F713C}"/>
                </a:ext>
              </a:extLst>
            </p:cNvPr>
            <p:cNvSpPr/>
            <p:nvPr/>
          </p:nvSpPr>
          <p:spPr>
            <a:xfrm>
              <a:off x="17686833" y="1982685"/>
              <a:ext cx="798830" cy="298450"/>
            </a:xfrm>
            <a:custGeom>
              <a:avLst/>
              <a:gdLst/>
              <a:ahLst/>
              <a:cxnLst/>
              <a:rect l="l" t="t" r="r" b="b"/>
              <a:pathLst>
                <a:path w="798830" h="298450">
                  <a:moveTo>
                    <a:pt x="108204" y="11303"/>
                  </a:moveTo>
                  <a:lnTo>
                    <a:pt x="0" y="11303"/>
                  </a:lnTo>
                  <a:lnTo>
                    <a:pt x="34036" y="14097"/>
                  </a:lnTo>
                  <a:lnTo>
                    <a:pt x="60706" y="21463"/>
                  </a:lnTo>
                  <a:lnTo>
                    <a:pt x="94869" y="49911"/>
                  </a:lnTo>
                  <a:lnTo>
                    <a:pt x="100203" y="74168"/>
                  </a:lnTo>
                  <a:lnTo>
                    <a:pt x="104775" y="74168"/>
                  </a:lnTo>
                  <a:lnTo>
                    <a:pt x="105664" y="72136"/>
                  </a:lnTo>
                  <a:lnTo>
                    <a:pt x="105664" y="63373"/>
                  </a:lnTo>
                  <a:lnTo>
                    <a:pt x="106045" y="41783"/>
                  </a:lnTo>
                  <a:lnTo>
                    <a:pt x="106934" y="25908"/>
                  </a:lnTo>
                  <a:lnTo>
                    <a:pt x="108204" y="11303"/>
                  </a:lnTo>
                  <a:close/>
                </a:path>
                <a:path w="798830" h="298450">
                  <a:moveTo>
                    <a:pt x="398907" y="243586"/>
                  </a:moveTo>
                  <a:lnTo>
                    <a:pt x="394716" y="243586"/>
                  </a:lnTo>
                  <a:lnTo>
                    <a:pt x="393954" y="244983"/>
                  </a:lnTo>
                  <a:lnTo>
                    <a:pt x="393192" y="249301"/>
                  </a:lnTo>
                  <a:lnTo>
                    <a:pt x="390779" y="259842"/>
                  </a:lnTo>
                  <a:lnTo>
                    <a:pt x="357124" y="280911"/>
                  </a:lnTo>
                  <a:lnTo>
                    <a:pt x="338582" y="281419"/>
                  </a:lnTo>
                  <a:lnTo>
                    <a:pt x="315595" y="280276"/>
                  </a:lnTo>
                  <a:lnTo>
                    <a:pt x="302260" y="275590"/>
                  </a:lnTo>
                  <a:lnTo>
                    <a:pt x="295783" y="265938"/>
                  </a:lnTo>
                  <a:lnTo>
                    <a:pt x="293624" y="249682"/>
                  </a:lnTo>
                  <a:lnTo>
                    <a:pt x="293624" y="147955"/>
                  </a:lnTo>
                  <a:lnTo>
                    <a:pt x="294386" y="146685"/>
                  </a:lnTo>
                  <a:lnTo>
                    <a:pt x="366903" y="150241"/>
                  </a:lnTo>
                  <a:lnTo>
                    <a:pt x="373380" y="176911"/>
                  </a:lnTo>
                  <a:lnTo>
                    <a:pt x="374142" y="178435"/>
                  </a:lnTo>
                  <a:lnTo>
                    <a:pt x="378714" y="178435"/>
                  </a:lnTo>
                  <a:lnTo>
                    <a:pt x="378841" y="167259"/>
                  </a:lnTo>
                  <a:lnTo>
                    <a:pt x="379603" y="154051"/>
                  </a:lnTo>
                  <a:lnTo>
                    <a:pt x="381508" y="133477"/>
                  </a:lnTo>
                  <a:lnTo>
                    <a:pt x="383540" y="127000"/>
                  </a:lnTo>
                  <a:lnTo>
                    <a:pt x="383540" y="122301"/>
                  </a:lnTo>
                  <a:lnTo>
                    <a:pt x="382651" y="121666"/>
                  </a:lnTo>
                  <a:lnTo>
                    <a:pt x="379984" y="121666"/>
                  </a:lnTo>
                  <a:lnTo>
                    <a:pt x="372237" y="130429"/>
                  </a:lnTo>
                  <a:lnTo>
                    <a:pt x="366903" y="131191"/>
                  </a:lnTo>
                  <a:lnTo>
                    <a:pt x="357505" y="131953"/>
                  </a:lnTo>
                  <a:lnTo>
                    <a:pt x="344805" y="132461"/>
                  </a:lnTo>
                  <a:lnTo>
                    <a:pt x="294005" y="132842"/>
                  </a:lnTo>
                  <a:lnTo>
                    <a:pt x="293624" y="131953"/>
                  </a:lnTo>
                  <a:lnTo>
                    <a:pt x="293624" y="19304"/>
                  </a:lnTo>
                  <a:lnTo>
                    <a:pt x="294386" y="18161"/>
                  </a:lnTo>
                  <a:lnTo>
                    <a:pt x="338455" y="18796"/>
                  </a:lnTo>
                  <a:lnTo>
                    <a:pt x="348996" y="19304"/>
                  </a:lnTo>
                  <a:lnTo>
                    <a:pt x="378714" y="49530"/>
                  </a:lnTo>
                  <a:lnTo>
                    <a:pt x="379603" y="51435"/>
                  </a:lnTo>
                  <a:lnTo>
                    <a:pt x="383540" y="51435"/>
                  </a:lnTo>
                  <a:lnTo>
                    <a:pt x="384302" y="49149"/>
                  </a:lnTo>
                  <a:lnTo>
                    <a:pt x="384683" y="47244"/>
                  </a:lnTo>
                  <a:lnTo>
                    <a:pt x="386969" y="18161"/>
                  </a:lnTo>
                  <a:lnTo>
                    <a:pt x="387731" y="10795"/>
                  </a:lnTo>
                  <a:lnTo>
                    <a:pt x="389636" y="6223"/>
                  </a:lnTo>
                  <a:lnTo>
                    <a:pt x="389636" y="1524"/>
                  </a:lnTo>
                  <a:lnTo>
                    <a:pt x="389255" y="0"/>
                  </a:lnTo>
                  <a:lnTo>
                    <a:pt x="386207" y="0"/>
                  </a:lnTo>
                  <a:lnTo>
                    <a:pt x="384683" y="1524"/>
                  </a:lnTo>
                  <a:lnTo>
                    <a:pt x="382651" y="1905"/>
                  </a:lnTo>
                  <a:lnTo>
                    <a:pt x="277241" y="4318"/>
                  </a:lnTo>
                  <a:lnTo>
                    <a:pt x="254762" y="3175"/>
                  </a:lnTo>
                  <a:lnTo>
                    <a:pt x="229235" y="3048"/>
                  </a:lnTo>
                  <a:lnTo>
                    <a:pt x="227330" y="3810"/>
                  </a:lnTo>
                  <a:lnTo>
                    <a:pt x="227330" y="7747"/>
                  </a:lnTo>
                  <a:lnTo>
                    <a:pt x="228854" y="8509"/>
                  </a:lnTo>
                  <a:lnTo>
                    <a:pt x="233934" y="8509"/>
                  </a:lnTo>
                  <a:lnTo>
                    <a:pt x="240411" y="8890"/>
                  </a:lnTo>
                  <a:lnTo>
                    <a:pt x="260604" y="41529"/>
                  </a:lnTo>
                  <a:lnTo>
                    <a:pt x="260858" y="218567"/>
                  </a:lnTo>
                  <a:lnTo>
                    <a:pt x="260731" y="233299"/>
                  </a:lnTo>
                  <a:lnTo>
                    <a:pt x="257556" y="278765"/>
                  </a:lnTo>
                  <a:lnTo>
                    <a:pt x="247904" y="288785"/>
                  </a:lnTo>
                  <a:lnTo>
                    <a:pt x="244348" y="289674"/>
                  </a:lnTo>
                  <a:lnTo>
                    <a:pt x="239776" y="290436"/>
                  </a:lnTo>
                  <a:lnTo>
                    <a:pt x="233934" y="290436"/>
                  </a:lnTo>
                  <a:lnTo>
                    <a:pt x="233045" y="291579"/>
                  </a:lnTo>
                  <a:lnTo>
                    <a:pt x="233045" y="295008"/>
                  </a:lnTo>
                  <a:lnTo>
                    <a:pt x="235077" y="295897"/>
                  </a:lnTo>
                  <a:lnTo>
                    <a:pt x="245237" y="295897"/>
                  </a:lnTo>
                  <a:lnTo>
                    <a:pt x="254000" y="295008"/>
                  </a:lnTo>
                  <a:lnTo>
                    <a:pt x="261874" y="295008"/>
                  </a:lnTo>
                  <a:lnTo>
                    <a:pt x="269875" y="294627"/>
                  </a:lnTo>
                  <a:lnTo>
                    <a:pt x="291706" y="294627"/>
                  </a:lnTo>
                  <a:lnTo>
                    <a:pt x="291706" y="295668"/>
                  </a:lnTo>
                  <a:lnTo>
                    <a:pt x="328155" y="295668"/>
                  </a:lnTo>
                  <a:lnTo>
                    <a:pt x="328155" y="296938"/>
                  </a:lnTo>
                  <a:lnTo>
                    <a:pt x="391452" y="296938"/>
                  </a:lnTo>
                  <a:lnTo>
                    <a:pt x="391452" y="295668"/>
                  </a:lnTo>
                  <a:lnTo>
                    <a:pt x="391807" y="295668"/>
                  </a:lnTo>
                  <a:lnTo>
                    <a:pt x="391807" y="294627"/>
                  </a:lnTo>
                  <a:lnTo>
                    <a:pt x="393954" y="286880"/>
                  </a:lnTo>
                  <a:lnTo>
                    <a:pt x="394970" y="281419"/>
                  </a:lnTo>
                  <a:lnTo>
                    <a:pt x="397256" y="265938"/>
                  </a:lnTo>
                  <a:lnTo>
                    <a:pt x="398907" y="249682"/>
                  </a:lnTo>
                  <a:lnTo>
                    <a:pt x="398907" y="243586"/>
                  </a:lnTo>
                  <a:close/>
                </a:path>
                <a:path w="798830" h="298450">
                  <a:moveTo>
                    <a:pt x="798690" y="145161"/>
                  </a:moveTo>
                  <a:lnTo>
                    <a:pt x="795515" y="113284"/>
                  </a:lnTo>
                  <a:lnTo>
                    <a:pt x="787133" y="86360"/>
                  </a:lnTo>
                  <a:lnTo>
                    <a:pt x="775195" y="64389"/>
                  </a:lnTo>
                  <a:lnTo>
                    <a:pt x="763765" y="50393"/>
                  </a:lnTo>
                  <a:lnTo>
                    <a:pt x="763765" y="157099"/>
                  </a:lnTo>
                  <a:lnTo>
                    <a:pt x="761733" y="183769"/>
                  </a:lnTo>
                  <a:lnTo>
                    <a:pt x="746112" y="231648"/>
                  </a:lnTo>
                  <a:lnTo>
                    <a:pt x="713727" y="264668"/>
                  </a:lnTo>
                  <a:lnTo>
                    <a:pt x="666864" y="282943"/>
                  </a:lnTo>
                  <a:lnTo>
                    <a:pt x="640448" y="285356"/>
                  </a:lnTo>
                  <a:lnTo>
                    <a:pt x="611619" y="283959"/>
                  </a:lnTo>
                  <a:lnTo>
                    <a:pt x="574535" y="269875"/>
                  </a:lnTo>
                  <a:lnTo>
                    <a:pt x="569963" y="230124"/>
                  </a:lnTo>
                  <a:lnTo>
                    <a:pt x="569582" y="186055"/>
                  </a:lnTo>
                  <a:lnTo>
                    <a:pt x="569836" y="22352"/>
                  </a:lnTo>
                  <a:lnTo>
                    <a:pt x="571106" y="20447"/>
                  </a:lnTo>
                  <a:lnTo>
                    <a:pt x="577583" y="17399"/>
                  </a:lnTo>
                  <a:lnTo>
                    <a:pt x="591934" y="16129"/>
                  </a:lnTo>
                  <a:lnTo>
                    <a:pt x="599681" y="16129"/>
                  </a:lnTo>
                  <a:lnTo>
                    <a:pt x="666737" y="23622"/>
                  </a:lnTo>
                  <a:lnTo>
                    <a:pt x="726554" y="59817"/>
                  </a:lnTo>
                  <a:lnTo>
                    <a:pt x="751065" y="96266"/>
                  </a:lnTo>
                  <a:lnTo>
                    <a:pt x="763765" y="157099"/>
                  </a:lnTo>
                  <a:lnTo>
                    <a:pt x="763765" y="50393"/>
                  </a:lnTo>
                  <a:lnTo>
                    <a:pt x="722744" y="20193"/>
                  </a:lnTo>
                  <a:lnTo>
                    <a:pt x="709472" y="16129"/>
                  </a:lnTo>
                  <a:lnTo>
                    <a:pt x="680453" y="7239"/>
                  </a:lnTo>
                  <a:lnTo>
                    <a:pt x="650100" y="4318"/>
                  </a:lnTo>
                  <a:lnTo>
                    <a:pt x="639559" y="3302"/>
                  </a:lnTo>
                  <a:lnTo>
                    <a:pt x="605523" y="3048"/>
                  </a:lnTo>
                  <a:lnTo>
                    <a:pt x="588124" y="3302"/>
                  </a:lnTo>
                  <a:lnTo>
                    <a:pt x="553326" y="4318"/>
                  </a:lnTo>
                  <a:lnTo>
                    <a:pt x="523354" y="3302"/>
                  </a:lnTo>
                  <a:lnTo>
                    <a:pt x="509384" y="3048"/>
                  </a:lnTo>
                  <a:lnTo>
                    <a:pt x="505193" y="3048"/>
                  </a:lnTo>
                  <a:lnTo>
                    <a:pt x="503161" y="3810"/>
                  </a:lnTo>
                  <a:lnTo>
                    <a:pt x="503161" y="7747"/>
                  </a:lnTo>
                  <a:lnTo>
                    <a:pt x="504812" y="8509"/>
                  </a:lnTo>
                  <a:lnTo>
                    <a:pt x="509765" y="8509"/>
                  </a:lnTo>
                  <a:lnTo>
                    <a:pt x="516369" y="8890"/>
                  </a:lnTo>
                  <a:lnTo>
                    <a:pt x="536562" y="41402"/>
                  </a:lnTo>
                  <a:lnTo>
                    <a:pt x="536689" y="230124"/>
                  </a:lnTo>
                  <a:lnTo>
                    <a:pt x="533387" y="278003"/>
                  </a:lnTo>
                  <a:lnTo>
                    <a:pt x="523735" y="288023"/>
                  </a:lnTo>
                  <a:lnTo>
                    <a:pt x="515734" y="289547"/>
                  </a:lnTo>
                  <a:lnTo>
                    <a:pt x="509765" y="289547"/>
                  </a:lnTo>
                  <a:lnTo>
                    <a:pt x="509003" y="290690"/>
                  </a:lnTo>
                  <a:lnTo>
                    <a:pt x="509003" y="294119"/>
                  </a:lnTo>
                  <a:lnTo>
                    <a:pt x="510908" y="295008"/>
                  </a:lnTo>
                  <a:lnTo>
                    <a:pt x="520941" y="295008"/>
                  </a:lnTo>
                  <a:lnTo>
                    <a:pt x="529958" y="294119"/>
                  </a:lnTo>
                  <a:lnTo>
                    <a:pt x="537705" y="294119"/>
                  </a:lnTo>
                  <a:lnTo>
                    <a:pt x="545833" y="293738"/>
                  </a:lnTo>
                  <a:lnTo>
                    <a:pt x="562127" y="293738"/>
                  </a:lnTo>
                  <a:lnTo>
                    <a:pt x="562127" y="295668"/>
                  </a:lnTo>
                  <a:lnTo>
                    <a:pt x="599376" y="295668"/>
                  </a:lnTo>
                  <a:lnTo>
                    <a:pt x="599376" y="298208"/>
                  </a:lnTo>
                  <a:lnTo>
                    <a:pt x="653440" y="298208"/>
                  </a:lnTo>
                  <a:lnTo>
                    <a:pt x="653440" y="295668"/>
                  </a:lnTo>
                  <a:lnTo>
                    <a:pt x="677392" y="295668"/>
                  </a:lnTo>
                  <a:lnTo>
                    <a:pt x="677392" y="293738"/>
                  </a:lnTo>
                  <a:lnTo>
                    <a:pt x="683628" y="293738"/>
                  </a:lnTo>
                  <a:lnTo>
                    <a:pt x="708647" y="285356"/>
                  </a:lnTo>
                  <a:lnTo>
                    <a:pt x="756780" y="254000"/>
                  </a:lnTo>
                  <a:lnTo>
                    <a:pt x="785863" y="209423"/>
                  </a:lnTo>
                  <a:lnTo>
                    <a:pt x="798690" y="145161"/>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10" name="object 9">
              <a:extLst>
                <a:ext uri="{FF2B5EF4-FFF2-40B4-BE49-F238E27FC236}">
                  <a16:creationId xmlns:a16="http://schemas.microsoft.com/office/drawing/2014/main" id="{7658A0E8-4EA9-719D-B6D3-9F04C892CDA7}"/>
                </a:ext>
              </a:extLst>
            </p:cNvPr>
            <p:cNvPicPr/>
            <p:nvPr/>
          </p:nvPicPr>
          <p:blipFill>
            <a:blip r:embed="rId5" cstate="print"/>
            <a:stretch>
              <a:fillRect/>
            </a:stretch>
          </p:blipFill>
          <p:spPr>
            <a:xfrm>
              <a:off x="18795110" y="2127599"/>
              <a:ext cx="281940" cy="150519"/>
            </a:xfrm>
            <a:prstGeom prst="rect">
              <a:avLst/>
            </a:prstGeom>
          </p:spPr>
        </p:pic>
        <p:sp>
          <p:nvSpPr>
            <p:cNvPr id="11" name="object 10">
              <a:extLst>
                <a:ext uri="{FF2B5EF4-FFF2-40B4-BE49-F238E27FC236}">
                  <a16:creationId xmlns:a16="http://schemas.microsoft.com/office/drawing/2014/main" id="{2D35BD0B-1AB2-7E8D-3B5B-7ADEF18A9391}"/>
                </a:ext>
              </a:extLst>
            </p:cNvPr>
            <p:cNvSpPr/>
            <p:nvPr/>
          </p:nvSpPr>
          <p:spPr>
            <a:xfrm>
              <a:off x="18795530" y="1991182"/>
              <a:ext cx="100330" cy="281305"/>
            </a:xfrm>
            <a:custGeom>
              <a:avLst/>
              <a:gdLst/>
              <a:ahLst/>
              <a:cxnLst/>
              <a:rect l="l" t="t" r="r" b="b"/>
              <a:pathLst>
                <a:path w="100330" h="281305">
                  <a:moveTo>
                    <a:pt x="80378" y="0"/>
                  </a:moveTo>
                  <a:lnTo>
                    <a:pt x="0" y="0"/>
                  </a:lnTo>
                  <a:lnTo>
                    <a:pt x="6591" y="381"/>
                  </a:lnTo>
                  <a:lnTo>
                    <a:pt x="9639" y="1143"/>
                  </a:lnTo>
                  <a:lnTo>
                    <a:pt x="26911" y="38606"/>
                  </a:lnTo>
                  <a:lnTo>
                    <a:pt x="26911" y="224275"/>
                  </a:lnTo>
                  <a:lnTo>
                    <a:pt x="23609" y="269486"/>
                  </a:lnTo>
                  <a:lnTo>
                    <a:pt x="13957" y="279646"/>
                  </a:lnTo>
                  <a:lnTo>
                    <a:pt x="5829" y="281170"/>
                  </a:lnTo>
                  <a:lnTo>
                    <a:pt x="86982" y="281170"/>
                  </a:lnTo>
                  <a:lnTo>
                    <a:pt x="75425" y="279646"/>
                  </a:lnTo>
                  <a:lnTo>
                    <a:pt x="59042" y="243579"/>
                  </a:lnTo>
                  <a:lnTo>
                    <a:pt x="58280" y="136648"/>
                  </a:lnTo>
                  <a:lnTo>
                    <a:pt x="99936" y="136648"/>
                  </a:lnTo>
                  <a:lnTo>
                    <a:pt x="93205" y="129663"/>
                  </a:lnTo>
                  <a:lnTo>
                    <a:pt x="58280" y="129663"/>
                  </a:lnTo>
                  <a:lnTo>
                    <a:pt x="58407" y="46861"/>
                  </a:lnTo>
                  <a:lnTo>
                    <a:pt x="62598" y="7874"/>
                  </a:lnTo>
                  <a:lnTo>
                    <a:pt x="78092" y="381"/>
                  </a:lnTo>
                  <a:lnTo>
                    <a:pt x="8037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12" name="object 11">
              <a:extLst>
                <a:ext uri="{FF2B5EF4-FFF2-40B4-BE49-F238E27FC236}">
                  <a16:creationId xmlns:a16="http://schemas.microsoft.com/office/drawing/2014/main" id="{0F625063-4F31-B169-60E4-7DAE7C7A5FC2}"/>
                </a:ext>
              </a:extLst>
            </p:cNvPr>
            <p:cNvPicPr/>
            <p:nvPr/>
          </p:nvPicPr>
          <p:blipFill>
            <a:blip r:embed="rId6" cstate="print"/>
            <a:stretch>
              <a:fillRect/>
            </a:stretch>
          </p:blipFill>
          <p:spPr>
            <a:xfrm>
              <a:off x="18789396" y="1985486"/>
              <a:ext cx="246761" cy="135126"/>
            </a:xfrm>
            <a:prstGeom prst="rect">
              <a:avLst/>
            </a:prstGeom>
          </p:spPr>
        </p:pic>
        <p:pic>
          <p:nvPicPr>
            <p:cNvPr id="13" name="object 12">
              <a:extLst>
                <a:ext uri="{FF2B5EF4-FFF2-40B4-BE49-F238E27FC236}">
                  <a16:creationId xmlns:a16="http://schemas.microsoft.com/office/drawing/2014/main" id="{4421B2DA-9BF9-DD71-7D5B-F5D1D4CC28A0}"/>
                </a:ext>
              </a:extLst>
            </p:cNvPr>
            <p:cNvPicPr/>
            <p:nvPr/>
          </p:nvPicPr>
          <p:blipFill>
            <a:blip r:embed="rId7" cstate="print"/>
            <a:stretch>
              <a:fillRect/>
            </a:stretch>
          </p:blipFill>
          <p:spPr>
            <a:xfrm>
              <a:off x="19119608" y="1985486"/>
              <a:ext cx="201154" cy="294359"/>
            </a:xfrm>
            <a:prstGeom prst="rect">
              <a:avLst/>
            </a:prstGeom>
          </p:spPr>
        </p:pic>
        <p:sp>
          <p:nvSpPr>
            <p:cNvPr id="14" name="object 13">
              <a:extLst>
                <a:ext uri="{FF2B5EF4-FFF2-40B4-BE49-F238E27FC236}">
                  <a16:creationId xmlns:a16="http://schemas.microsoft.com/office/drawing/2014/main" id="{903ACA5C-D6D5-90D2-3680-D1EF8F861741}"/>
                </a:ext>
              </a:extLst>
            </p:cNvPr>
            <p:cNvSpPr/>
            <p:nvPr/>
          </p:nvSpPr>
          <p:spPr>
            <a:xfrm>
              <a:off x="19377164" y="2272606"/>
              <a:ext cx="86995" cy="5715"/>
            </a:xfrm>
            <a:custGeom>
              <a:avLst/>
              <a:gdLst/>
              <a:ahLst/>
              <a:cxnLst/>
              <a:rect l="l" t="t" r="r" b="b"/>
              <a:pathLst>
                <a:path w="86994" h="5714">
                  <a:moveTo>
                    <a:pt x="85598" y="0"/>
                  </a:moveTo>
                  <a:lnTo>
                    <a:pt x="1524" y="0"/>
                  </a:lnTo>
                  <a:lnTo>
                    <a:pt x="0" y="762"/>
                  </a:lnTo>
                  <a:lnTo>
                    <a:pt x="0" y="4700"/>
                  </a:lnTo>
                  <a:lnTo>
                    <a:pt x="2286" y="5462"/>
                  </a:lnTo>
                  <a:lnTo>
                    <a:pt x="21209" y="5335"/>
                  </a:lnTo>
                  <a:lnTo>
                    <a:pt x="50926" y="4192"/>
                  </a:lnTo>
                  <a:lnTo>
                    <a:pt x="72898" y="5335"/>
                  </a:lnTo>
                  <a:lnTo>
                    <a:pt x="84455" y="5462"/>
                  </a:lnTo>
                  <a:lnTo>
                    <a:pt x="86740" y="4700"/>
                  </a:lnTo>
                  <a:lnTo>
                    <a:pt x="86740" y="762"/>
                  </a:lnTo>
                  <a:lnTo>
                    <a:pt x="8559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15" name="object 14">
              <a:extLst>
                <a:ext uri="{FF2B5EF4-FFF2-40B4-BE49-F238E27FC236}">
                  <a16:creationId xmlns:a16="http://schemas.microsoft.com/office/drawing/2014/main" id="{BD9ABCF3-DA29-BFDE-043A-8C1E524C945E}"/>
                </a:ext>
              </a:extLst>
            </p:cNvPr>
            <p:cNvGrpSpPr/>
            <p:nvPr/>
          </p:nvGrpSpPr>
          <p:grpSpPr>
            <a:xfrm>
              <a:off x="19383260" y="1979631"/>
              <a:ext cx="288925" cy="298450"/>
              <a:chOff x="19383260" y="1979631"/>
              <a:chExt cx="288925" cy="298450"/>
            </a:xfrm>
          </p:grpSpPr>
          <p:pic>
            <p:nvPicPr>
              <p:cNvPr id="32" name="object 15">
                <a:extLst>
                  <a:ext uri="{FF2B5EF4-FFF2-40B4-BE49-F238E27FC236}">
                    <a16:creationId xmlns:a16="http://schemas.microsoft.com/office/drawing/2014/main" id="{EB577C97-43C5-A89C-B0FA-47CBEDC17D6C}"/>
                  </a:ext>
                </a:extLst>
              </p:cNvPr>
              <p:cNvPicPr/>
              <p:nvPr/>
            </p:nvPicPr>
            <p:blipFill>
              <a:blip r:embed="rId8" cstate="print"/>
              <a:stretch>
                <a:fillRect/>
              </a:stretch>
            </p:blipFill>
            <p:spPr>
              <a:xfrm>
                <a:off x="19559396" y="2163413"/>
                <a:ext cx="112267" cy="114425"/>
              </a:xfrm>
              <a:prstGeom prst="rect">
                <a:avLst/>
              </a:prstGeom>
            </p:spPr>
          </p:pic>
          <p:sp>
            <p:nvSpPr>
              <p:cNvPr id="33" name="object 16">
                <a:extLst>
                  <a:ext uri="{FF2B5EF4-FFF2-40B4-BE49-F238E27FC236}">
                    <a16:creationId xmlns:a16="http://schemas.microsoft.com/office/drawing/2014/main" id="{F776D0FE-BEC0-38D1-B75C-1CF2D094A5AB}"/>
                  </a:ext>
                </a:extLst>
              </p:cNvPr>
              <p:cNvSpPr/>
              <p:nvPr/>
            </p:nvSpPr>
            <p:spPr>
              <a:xfrm>
                <a:off x="19383260" y="1979631"/>
                <a:ext cx="210820" cy="293370"/>
              </a:xfrm>
              <a:custGeom>
                <a:avLst/>
                <a:gdLst/>
                <a:ahLst/>
                <a:cxnLst/>
                <a:rect l="l" t="t" r="r" b="b"/>
                <a:pathLst>
                  <a:path w="210819" h="293369">
                    <a:moveTo>
                      <a:pt x="139192" y="0"/>
                    </a:moveTo>
                    <a:lnTo>
                      <a:pt x="134747" y="0"/>
                    </a:lnTo>
                    <a:lnTo>
                      <a:pt x="133096" y="2413"/>
                    </a:lnTo>
                    <a:lnTo>
                      <a:pt x="40894" y="255777"/>
                    </a:lnTo>
                    <a:lnTo>
                      <a:pt x="35432" y="269367"/>
                    </a:lnTo>
                    <a:lnTo>
                      <a:pt x="0" y="292976"/>
                    </a:lnTo>
                    <a:lnTo>
                      <a:pt x="66421" y="292976"/>
                    </a:lnTo>
                    <a:lnTo>
                      <a:pt x="58292" y="289547"/>
                    </a:lnTo>
                    <a:lnTo>
                      <a:pt x="58419" y="280416"/>
                    </a:lnTo>
                    <a:lnTo>
                      <a:pt x="58674" y="276098"/>
                    </a:lnTo>
                    <a:lnTo>
                      <a:pt x="86867" y="187198"/>
                    </a:lnTo>
                    <a:lnTo>
                      <a:pt x="88773" y="184023"/>
                    </a:lnTo>
                    <a:lnTo>
                      <a:pt x="210565" y="184023"/>
                    </a:lnTo>
                    <a:lnTo>
                      <a:pt x="205105" y="170180"/>
                    </a:lnTo>
                    <a:lnTo>
                      <a:pt x="93726" y="170180"/>
                    </a:lnTo>
                    <a:lnTo>
                      <a:pt x="92963" y="169418"/>
                    </a:lnTo>
                    <a:lnTo>
                      <a:pt x="129667" y="57023"/>
                    </a:lnTo>
                    <a:lnTo>
                      <a:pt x="161925" y="57023"/>
                    </a:lnTo>
                    <a:lnTo>
                      <a:pt x="140842" y="1905"/>
                    </a:lnTo>
                    <a:lnTo>
                      <a:pt x="139192" y="0"/>
                    </a:lnTo>
                    <a:close/>
                  </a:path>
                  <a:path w="210819" h="293369">
                    <a:moveTo>
                      <a:pt x="170561" y="79653"/>
                    </a:moveTo>
                    <a:lnTo>
                      <a:pt x="170561" y="170180"/>
                    </a:lnTo>
                    <a:lnTo>
                      <a:pt x="205105" y="170180"/>
                    </a:lnTo>
                    <a:lnTo>
                      <a:pt x="170561" y="79653"/>
                    </a:lnTo>
                    <a:close/>
                  </a:path>
                  <a:path w="210819" h="293369">
                    <a:moveTo>
                      <a:pt x="161925" y="57023"/>
                    </a:moveTo>
                    <a:lnTo>
                      <a:pt x="131572" y="57023"/>
                    </a:lnTo>
                    <a:lnTo>
                      <a:pt x="170561" y="169037"/>
                    </a:lnTo>
                    <a:lnTo>
                      <a:pt x="170561" y="79653"/>
                    </a:lnTo>
                    <a:lnTo>
                      <a:pt x="161925" y="57023"/>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16" name="object 17">
              <a:extLst>
                <a:ext uri="{FF2B5EF4-FFF2-40B4-BE49-F238E27FC236}">
                  <a16:creationId xmlns:a16="http://schemas.microsoft.com/office/drawing/2014/main" id="{F32786F8-49B2-4FF6-9669-46F9F0C3C568}"/>
                </a:ext>
              </a:extLst>
            </p:cNvPr>
            <p:cNvPicPr/>
            <p:nvPr/>
          </p:nvPicPr>
          <p:blipFill>
            <a:blip r:embed="rId9" cstate="print"/>
            <a:stretch>
              <a:fillRect/>
            </a:stretch>
          </p:blipFill>
          <p:spPr>
            <a:xfrm>
              <a:off x="18595847" y="1985721"/>
              <a:ext cx="98577" cy="293895"/>
            </a:xfrm>
            <a:prstGeom prst="rect">
              <a:avLst/>
            </a:prstGeom>
          </p:spPr>
        </p:pic>
        <p:pic>
          <p:nvPicPr>
            <p:cNvPr id="17" name="object 18">
              <a:extLst>
                <a:ext uri="{FF2B5EF4-FFF2-40B4-BE49-F238E27FC236}">
                  <a16:creationId xmlns:a16="http://schemas.microsoft.com/office/drawing/2014/main" id="{5D6B5083-C48D-625C-8EC9-FAC401BD80FC}"/>
                </a:ext>
              </a:extLst>
            </p:cNvPr>
            <p:cNvPicPr/>
            <p:nvPr/>
          </p:nvPicPr>
          <p:blipFill>
            <a:blip r:embed="rId10" cstate="print"/>
            <a:stretch>
              <a:fillRect/>
            </a:stretch>
          </p:blipFill>
          <p:spPr>
            <a:xfrm>
              <a:off x="17762219" y="2375856"/>
              <a:ext cx="127558" cy="130837"/>
            </a:xfrm>
            <a:prstGeom prst="rect">
              <a:avLst/>
            </a:prstGeom>
          </p:spPr>
        </p:pic>
        <p:pic>
          <p:nvPicPr>
            <p:cNvPr id="18" name="object 19">
              <a:extLst>
                <a:ext uri="{FF2B5EF4-FFF2-40B4-BE49-F238E27FC236}">
                  <a16:creationId xmlns:a16="http://schemas.microsoft.com/office/drawing/2014/main" id="{E2667BB5-81CB-AEA1-AB62-FDB1BCB0386A}"/>
                </a:ext>
              </a:extLst>
            </p:cNvPr>
            <p:cNvPicPr/>
            <p:nvPr/>
          </p:nvPicPr>
          <p:blipFill>
            <a:blip r:embed="rId11" cstate="print"/>
            <a:stretch>
              <a:fillRect/>
            </a:stretch>
          </p:blipFill>
          <p:spPr>
            <a:xfrm>
              <a:off x="17532095" y="2375856"/>
              <a:ext cx="133664" cy="127789"/>
            </a:xfrm>
            <a:prstGeom prst="rect">
              <a:avLst/>
            </a:prstGeom>
          </p:spPr>
        </p:pic>
        <p:pic>
          <p:nvPicPr>
            <p:cNvPr id="19" name="object 20">
              <a:extLst>
                <a:ext uri="{FF2B5EF4-FFF2-40B4-BE49-F238E27FC236}">
                  <a16:creationId xmlns:a16="http://schemas.microsoft.com/office/drawing/2014/main" id="{BBC3AB74-751D-F3E6-D7B2-030ADCC73A4A}"/>
                </a:ext>
              </a:extLst>
            </p:cNvPr>
            <p:cNvPicPr/>
            <p:nvPr/>
          </p:nvPicPr>
          <p:blipFill>
            <a:blip r:embed="rId12" cstate="print"/>
            <a:stretch>
              <a:fillRect/>
            </a:stretch>
          </p:blipFill>
          <p:spPr>
            <a:xfrm>
              <a:off x="17990819" y="2375856"/>
              <a:ext cx="126032" cy="127789"/>
            </a:xfrm>
            <a:prstGeom prst="rect">
              <a:avLst/>
            </a:prstGeom>
          </p:spPr>
        </p:pic>
        <p:pic>
          <p:nvPicPr>
            <p:cNvPr id="20" name="object 21">
              <a:extLst>
                <a:ext uri="{FF2B5EF4-FFF2-40B4-BE49-F238E27FC236}">
                  <a16:creationId xmlns:a16="http://schemas.microsoft.com/office/drawing/2014/main" id="{919638E2-6E4D-E2B1-415D-BF0DA4EE734B}"/>
                </a:ext>
              </a:extLst>
            </p:cNvPr>
            <p:cNvPicPr/>
            <p:nvPr/>
          </p:nvPicPr>
          <p:blipFill>
            <a:blip r:embed="rId13" cstate="print"/>
            <a:stretch>
              <a:fillRect/>
            </a:stretch>
          </p:blipFill>
          <p:spPr>
            <a:xfrm>
              <a:off x="18185891" y="2375856"/>
              <a:ext cx="127546" cy="130837"/>
            </a:xfrm>
            <a:prstGeom prst="rect">
              <a:avLst/>
            </a:prstGeom>
          </p:spPr>
        </p:pic>
        <p:pic>
          <p:nvPicPr>
            <p:cNvPr id="21" name="object 22">
              <a:extLst>
                <a:ext uri="{FF2B5EF4-FFF2-40B4-BE49-F238E27FC236}">
                  <a16:creationId xmlns:a16="http://schemas.microsoft.com/office/drawing/2014/main" id="{8F04CC70-E339-0CDB-707D-D43E9DF98283}"/>
                </a:ext>
              </a:extLst>
            </p:cNvPr>
            <p:cNvPicPr/>
            <p:nvPr/>
          </p:nvPicPr>
          <p:blipFill>
            <a:blip r:embed="rId14" cstate="print"/>
            <a:stretch>
              <a:fillRect/>
            </a:stretch>
          </p:blipFill>
          <p:spPr>
            <a:xfrm>
              <a:off x="18412967" y="2375856"/>
              <a:ext cx="126022" cy="127789"/>
            </a:xfrm>
            <a:prstGeom prst="rect">
              <a:avLst/>
            </a:prstGeom>
          </p:spPr>
        </p:pic>
        <p:pic>
          <p:nvPicPr>
            <p:cNvPr id="22" name="object 23">
              <a:extLst>
                <a:ext uri="{FF2B5EF4-FFF2-40B4-BE49-F238E27FC236}">
                  <a16:creationId xmlns:a16="http://schemas.microsoft.com/office/drawing/2014/main" id="{B5A6CB78-2E66-9208-D437-E0C946F10D9B}"/>
                </a:ext>
              </a:extLst>
            </p:cNvPr>
            <p:cNvPicPr/>
            <p:nvPr/>
          </p:nvPicPr>
          <p:blipFill>
            <a:blip r:embed="rId15" cstate="print"/>
            <a:stretch>
              <a:fillRect/>
            </a:stretch>
          </p:blipFill>
          <p:spPr>
            <a:xfrm>
              <a:off x="18749771" y="2375856"/>
              <a:ext cx="87909" cy="127789"/>
            </a:xfrm>
            <a:prstGeom prst="rect">
              <a:avLst/>
            </a:prstGeom>
          </p:spPr>
        </p:pic>
        <p:sp>
          <p:nvSpPr>
            <p:cNvPr id="23" name="object 24">
              <a:extLst>
                <a:ext uri="{FF2B5EF4-FFF2-40B4-BE49-F238E27FC236}">
                  <a16:creationId xmlns:a16="http://schemas.microsoft.com/office/drawing/2014/main" id="{B68E3289-E390-B841-4D77-391900DBDB6E}"/>
                </a:ext>
              </a:extLst>
            </p:cNvPr>
            <p:cNvSpPr/>
            <p:nvPr/>
          </p:nvSpPr>
          <p:spPr>
            <a:xfrm>
              <a:off x="18933693" y="2375857"/>
              <a:ext cx="127635" cy="130810"/>
            </a:xfrm>
            <a:custGeom>
              <a:avLst/>
              <a:gdLst/>
              <a:ahLst/>
              <a:cxnLst/>
              <a:rect l="l" t="t" r="r" b="b"/>
              <a:pathLst>
                <a:path w="127634" h="130810">
                  <a:moveTo>
                    <a:pt x="126618"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3" y="74041"/>
                  </a:lnTo>
                  <a:lnTo>
                    <a:pt x="104012" y="83058"/>
                  </a:lnTo>
                  <a:lnTo>
                    <a:pt x="82930" y="120904"/>
                  </a:lnTo>
                  <a:lnTo>
                    <a:pt x="67944" y="124333"/>
                  </a:lnTo>
                  <a:lnTo>
                    <a:pt x="61086" y="123952"/>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0" y="0"/>
                  </a:lnTo>
                  <a:lnTo>
                    <a:pt x="34035" y="0"/>
                  </a:lnTo>
                  <a:lnTo>
                    <a:pt x="20700" y="508"/>
                  </a:lnTo>
                  <a:lnTo>
                    <a:pt x="10413" y="0"/>
                  </a:lnTo>
                  <a:lnTo>
                    <a:pt x="761" y="0"/>
                  </a:lnTo>
                  <a:lnTo>
                    <a:pt x="0" y="254"/>
                  </a:lnTo>
                  <a:lnTo>
                    <a:pt x="0" y="2032"/>
                  </a:lnTo>
                  <a:lnTo>
                    <a:pt x="761" y="2286"/>
                  </a:lnTo>
                  <a:lnTo>
                    <a:pt x="5841" y="2540"/>
                  </a:lnTo>
                  <a:lnTo>
                    <a:pt x="7111" y="2921"/>
                  </a:lnTo>
                  <a:lnTo>
                    <a:pt x="14858" y="74041"/>
                  </a:lnTo>
                  <a:lnTo>
                    <a:pt x="15875" y="90297"/>
                  </a:lnTo>
                  <a:lnTo>
                    <a:pt x="39369" y="125349"/>
                  </a:lnTo>
                  <a:lnTo>
                    <a:pt x="64515" y="130810"/>
                  </a:lnTo>
                  <a:lnTo>
                    <a:pt x="72516" y="130302"/>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8"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24" name="object 25">
              <a:extLst>
                <a:ext uri="{FF2B5EF4-FFF2-40B4-BE49-F238E27FC236}">
                  <a16:creationId xmlns:a16="http://schemas.microsoft.com/office/drawing/2014/main" id="{985B399E-8ED9-40C9-B43A-30961A38BBAA}"/>
                </a:ext>
              </a:extLst>
            </p:cNvPr>
            <p:cNvPicPr/>
            <p:nvPr/>
          </p:nvPicPr>
          <p:blipFill>
            <a:blip r:embed="rId16" cstate="print"/>
            <a:stretch>
              <a:fillRect/>
            </a:stretch>
          </p:blipFill>
          <p:spPr>
            <a:xfrm>
              <a:off x="19365467" y="2372808"/>
              <a:ext cx="133616" cy="133884"/>
            </a:xfrm>
            <a:prstGeom prst="rect">
              <a:avLst/>
            </a:prstGeom>
          </p:spPr>
        </p:pic>
        <p:pic>
          <p:nvPicPr>
            <p:cNvPr id="25" name="object 26">
              <a:extLst>
                <a:ext uri="{FF2B5EF4-FFF2-40B4-BE49-F238E27FC236}">
                  <a16:creationId xmlns:a16="http://schemas.microsoft.com/office/drawing/2014/main" id="{5C60C983-2FD9-8502-61C5-53DD4A1498D1}"/>
                </a:ext>
              </a:extLst>
            </p:cNvPr>
            <p:cNvPicPr/>
            <p:nvPr/>
          </p:nvPicPr>
          <p:blipFill>
            <a:blip r:embed="rId17" cstate="print"/>
            <a:stretch>
              <a:fillRect/>
            </a:stretch>
          </p:blipFill>
          <p:spPr>
            <a:xfrm>
              <a:off x="19162776" y="2375856"/>
              <a:ext cx="127520" cy="127789"/>
            </a:xfrm>
            <a:prstGeom prst="rect">
              <a:avLst/>
            </a:prstGeom>
          </p:spPr>
        </p:pic>
        <p:pic>
          <p:nvPicPr>
            <p:cNvPr id="26" name="object 27">
              <a:extLst>
                <a:ext uri="{FF2B5EF4-FFF2-40B4-BE49-F238E27FC236}">
                  <a16:creationId xmlns:a16="http://schemas.microsoft.com/office/drawing/2014/main" id="{D77F0530-87D7-9C00-CB3A-FFC8C95766A1}"/>
                </a:ext>
              </a:extLst>
            </p:cNvPr>
            <p:cNvPicPr/>
            <p:nvPr/>
          </p:nvPicPr>
          <p:blipFill>
            <a:blip r:embed="rId18" cstate="print"/>
            <a:stretch>
              <a:fillRect/>
            </a:stretch>
          </p:blipFill>
          <p:spPr>
            <a:xfrm>
              <a:off x="19604736" y="2372808"/>
              <a:ext cx="65033" cy="133884"/>
            </a:xfrm>
            <a:prstGeom prst="rect">
              <a:avLst/>
            </a:prstGeom>
          </p:spPr>
        </p:pic>
        <p:sp>
          <p:nvSpPr>
            <p:cNvPr id="27" name="object 28">
              <a:extLst>
                <a:ext uri="{FF2B5EF4-FFF2-40B4-BE49-F238E27FC236}">
                  <a16:creationId xmlns:a16="http://schemas.microsoft.com/office/drawing/2014/main" id="{B70B3937-E88E-2CF7-530A-BA13B52138EB}"/>
                </a:ext>
              </a:extLst>
            </p:cNvPr>
            <p:cNvSpPr/>
            <p:nvPr/>
          </p:nvSpPr>
          <p:spPr>
            <a:xfrm>
              <a:off x="18987033" y="2372807"/>
              <a:ext cx="22860" cy="22860"/>
            </a:xfrm>
            <a:custGeom>
              <a:avLst/>
              <a:gdLst/>
              <a:ahLst/>
              <a:cxnLst/>
              <a:rect l="l" t="t" r="r" b="b"/>
              <a:pathLst>
                <a:path w="22859" h="22860">
                  <a:moveTo>
                    <a:pt x="17526" y="0"/>
                  </a:moveTo>
                  <a:lnTo>
                    <a:pt x="5080" y="0"/>
                  </a:lnTo>
                  <a:lnTo>
                    <a:pt x="0" y="5079"/>
                  </a:lnTo>
                  <a:lnTo>
                    <a:pt x="0" y="17525"/>
                  </a:lnTo>
                  <a:lnTo>
                    <a:pt x="5080" y="22605"/>
                  </a:lnTo>
                  <a:lnTo>
                    <a:pt x="17526" y="22605"/>
                  </a:lnTo>
                  <a:lnTo>
                    <a:pt x="22605" y="17525"/>
                  </a:lnTo>
                  <a:lnTo>
                    <a:pt x="22605" y="5079"/>
                  </a:lnTo>
                  <a:lnTo>
                    <a:pt x="1752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28" name="object 29">
              <a:extLst>
                <a:ext uri="{FF2B5EF4-FFF2-40B4-BE49-F238E27FC236}">
                  <a16:creationId xmlns:a16="http://schemas.microsoft.com/office/drawing/2014/main" id="{075CBCB4-95DF-93D2-8DE9-D69B27111C2A}"/>
                </a:ext>
              </a:extLst>
            </p:cNvPr>
            <p:cNvGrpSpPr/>
            <p:nvPr/>
          </p:nvGrpSpPr>
          <p:grpSpPr>
            <a:xfrm>
              <a:off x="19739863" y="1979631"/>
              <a:ext cx="149225" cy="313690"/>
              <a:chOff x="19739863" y="1979631"/>
              <a:chExt cx="149225" cy="313690"/>
            </a:xfrm>
          </p:grpSpPr>
          <p:pic>
            <p:nvPicPr>
              <p:cNvPr id="30" name="object 30">
                <a:extLst>
                  <a:ext uri="{FF2B5EF4-FFF2-40B4-BE49-F238E27FC236}">
                    <a16:creationId xmlns:a16="http://schemas.microsoft.com/office/drawing/2014/main" id="{38F7416D-AA2B-658C-5898-3D1D184C33C6}"/>
                  </a:ext>
                </a:extLst>
              </p:cNvPr>
              <p:cNvPicPr/>
              <p:nvPr/>
            </p:nvPicPr>
            <p:blipFill>
              <a:blip r:embed="rId19" cstate="print"/>
              <a:stretch>
                <a:fillRect/>
              </a:stretch>
            </p:blipFill>
            <p:spPr>
              <a:xfrm>
                <a:off x="19739863" y="2211279"/>
                <a:ext cx="88392" cy="81648"/>
              </a:xfrm>
              <a:prstGeom prst="rect">
                <a:avLst/>
              </a:prstGeom>
            </p:spPr>
          </p:pic>
          <p:sp>
            <p:nvSpPr>
              <p:cNvPr id="31" name="object 31">
                <a:extLst>
                  <a:ext uri="{FF2B5EF4-FFF2-40B4-BE49-F238E27FC236}">
                    <a16:creationId xmlns:a16="http://schemas.microsoft.com/office/drawing/2014/main" id="{35DC64D0-E318-05AA-09D5-A14EA07B2F31}"/>
                  </a:ext>
                </a:extLst>
              </p:cNvPr>
              <p:cNvSpPr/>
              <p:nvPr/>
            </p:nvSpPr>
            <p:spPr>
              <a:xfrm>
                <a:off x="19749007" y="1979631"/>
                <a:ext cx="139700" cy="295910"/>
              </a:xfrm>
              <a:custGeom>
                <a:avLst/>
                <a:gdLst/>
                <a:ahLst/>
                <a:cxnLst/>
                <a:rect l="l" t="t" r="r" b="b"/>
                <a:pathLst>
                  <a:path w="139700" h="295910">
                    <a:moveTo>
                      <a:pt x="80136" y="0"/>
                    </a:moveTo>
                    <a:lnTo>
                      <a:pt x="46863" y="5080"/>
                    </a:lnTo>
                    <a:lnTo>
                      <a:pt x="21590" y="19303"/>
                    </a:lnTo>
                    <a:lnTo>
                      <a:pt x="5588" y="41275"/>
                    </a:lnTo>
                    <a:lnTo>
                      <a:pt x="0" y="69596"/>
                    </a:lnTo>
                    <a:lnTo>
                      <a:pt x="2032" y="89153"/>
                    </a:lnTo>
                    <a:lnTo>
                      <a:pt x="9778" y="108839"/>
                    </a:lnTo>
                    <a:lnTo>
                      <a:pt x="25146" y="129921"/>
                    </a:lnTo>
                    <a:lnTo>
                      <a:pt x="50292" y="153670"/>
                    </a:lnTo>
                    <a:lnTo>
                      <a:pt x="67690" y="167894"/>
                    </a:lnTo>
                    <a:lnTo>
                      <a:pt x="88646" y="186690"/>
                    </a:lnTo>
                    <a:lnTo>
                      <a:pt x="102488" y="203073"/>
                    </a:lnTo>
                    <a:lnTo>
                      <a:pt x="109982" y="219328"/>
                    </a:lnTo>
                    <a:lnTo>
                      <a:pt x="112268" y="237490"/>
                    </a:lnTo>
                    <a:lnTo>
                      <a:pt x="110744" y="249682"/>
                    </a:lnTo>
                    <a:lnTo>
                      <a:pt x="106299" y="261366"/>
                    </a:lnTo>
                    <a:lnTo>
                      <a:pt x="98932" y="271907"/>
                    </a:lnTo>
                    <a:lnTo>
                      <a:pt x="88519" y="280543"/>
                    </a:lnTo>
                    <a:lnTo>
                      <a:pt x="90170" y="284340"/>
                    </a:lnTo>
                    <a:lnTo>
                      <a:pt x="91059" y="288658"/>
                    </a:lnTo>
                    <a:lnTo>
                      <a:pt x="91059" y="293992"/>
                    </a:lnTo>
                    <a:lnTo>
                      <a:pt x="90805" y="295516"/>
                    </a:lnTo>
                    <a:lnTo>
                      <a:pt x="96393" y="293230"/>
                    </a:lnTo>
                    <a:lnTo>
                      <a:pt x="133223" y="253746"/>
                    </a:lnTo>
                    <a:lnTo>
                      <a:pt x="139700" y="222885"/>
                    </a:lnTo>
                    <a:lnTo>
                      <a:pt x="128524" y="179324"/>
                    </a:lnTo>
                    <a:lnTo>
                      <a:pt x="83184" y="131952"/>
                    </a:lnTo>
                    <a:lnTo>
                      <a:pt x="72390" y="123444"/>
                    </a:lnTo>
                    <a:lnTo>
                      <a:pt x="49403" y="104140"/>
                    </a:lnTo>
                    <a:lnTo>
                      <a:pt x="34798" y="88265"/>
                    </a:lnTo>
                    <a:lnTo>
                      <a:pt x="27305" y="73787"/>
                    </a:lnTo>
                    <a:lnTo>
                      <a:pt x="25146" y="58420"/>
                    </a:lnTo>
                    <a:lnTo>
                      <a:pt x="28828" y="39497"/>
                    </a:lnTo>
                    <a:lnTo>
                      <a:pt x="38988" y="25400"/>
                    </a:lnTo>
                    <a:lnTo>
                      <a:pt x="54101" y="16637"/>
                    </a:lnTo>
                    <a:lnTo>
                      <a:pt x="72771" y="13589"/>
                    </a:lnTo>
                    <a:lnTo>
                      <a:pt x="94996" y="16256"/>
                    </a:lnTo>
                    <a:lnTo>
                      <a:pt x="109474" y="22225"/>
                    </a:lnTo>
                    <a:lnTo>
                      <a:pt x="126238" y="53340"/>
                    </a:lnTo>
                    <a:lnTo>
                      <a:pt x="127000" y="58420"/>
                    </a:lnTo>
                    <a:lnTo>
                      <a:pt x="131190" y="58420"/>
                    </a:lnTo>
                    <a:lnTo>
                      <a:pt x="131953" y="55752"/>
                    </a:lnTo>
                    <a:lnTo>
                      <a:pt x="132207" y="32258"/>
                    </a:lnTo>
                    <a:lnTo>
                      <a:pt x="132715" y="19939"/>
                    </a:lnTo>
                    <a:lnTo>
                      <a:pt x="133603" y="6603"/>
                    </a:lnTo>
                    <a:lnTo>
                      <a:pt x="132715" y="5842"/>
                    </a:lnTo>
                    <a:lnTo>
                      <a:pt x="126619" y="5842"/>
                    </a:lnTo>
                    <a:lnTo>
                      <a:pt x="108584" y="2286"/>
                    </a:lnTo>
                    <a:lnTo>
                      <a:pt x="100203" y="1016"/>
                    </a:lnTo>
                    <a:lnTo>
                      <a:pt x="90805" y="253"/>
                    </a:lnTo>
                    <a:lnTo>
                      <a:pt x="80136" y="0"/>
                    </a:lnTo>
                    <a:close/>
                  </a:path>
                </a:pathLst>
              </a:custGeom>
              <a:solidFill>
                <a:srgbClr val="202022"/>
              </a:solidFill>
            </p:spPr>
            <p:txBody>
              <a:bodyPr wrap="square" lIns="0" tIns="0" rIns="0" bIns="0" rtlCol="0"/>
              <a:lstStyle/>
              <a:p>
                <a:endParaRPr sz="1400">
                  <a:latin typeface="Verdana" panose="020B0604030504040204" pitchFamily="34" charset="0"/>
                  <a:ea typeface="Verdana" panose="020B0604030504040204" pitchFamily="34" charset="0"/>
                  <a:cs typeface="Verdana" panose="020B0604030504040204" pitchFamily="34" charset="0"/>
                </a:endParaRPr>
              </a:p>
            </p:txBody>
          </p:sp>
        </p:grpSp>
        <p:pic>
          <p:nvPicPr>
            <p:cNvPr id="29" name="object 32">
              <a:extLst>
                <a:ext uri="{FF2B5EF4-FFF2-40B4-BE49-F238E27FC236}">
                  <a16:creationId xmlns:a16="http://schemas.microsoft.com/office/drawing/2014/main" id="{AECA21BD-F881-E015-3F4E-7884223D547C}"/>
                </a:ext>
              </a:extLst>
            </p:cNvPr>
            <p:cNvPicPr/>
            <p:nvPr/>
          </p:nvPicPr>
          <p:blipFill>
            <a:blip r:embed="rId20" cstate="print"/>
            <a:stretch>
              <a:fillRect/>
            </a:stretch>
          </p:blipFill>
          <p:spPr>
            <a:xfrm>
              <a:off x="19766280" y="2375856"/>
              <a:ext cx="127507" cy="130837"/>
            </a:xfrm>
            <a:prstGeom prst="rect">
              <a:avLst/>
            </a:prstGeom>
          </p:spPr>
        </p:pic>
      </p:grpSp>
    </p:spTree>
    <p:extLst>
      <p:ext uri="{BB962C8B-B14F-4D97-AF65-F5344CB8AC3E}">
        <p14:creationId xmlns:p14="http://schemas.microsoft.com/office/powerpoint/2010/main" val="3304505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rotWithShape="1">
          <a:blip r:embed="rId3" cstate="print"/>
          <a:srcRect l="5654"/>
          <a:stretch/>
        </p:blipFill>
        <p:spPr>
          <a:xfrm>
            <a:off x="7097" y="0"/>
            <a:ext cx="20105968" cy="11307790"/>
          </a:xfrm>
          <a:prstGeom prst="rect">
            <a:avLst/>
          </a:prstGeom>
        </p:spPr>
      </p:pic>
      <p:sp>
        <p:nvSpPr>
          <p:cNvPr id="3" name="object 3"/>
          <p:cNvSpPr txBox="1"/>
          <p:nvPr/>
        </p:nvSpPr>
        <p:spPr>
          <a:xfrm>
            <a:off x="9719876" y="2697374"/>
            <a:ext cx="9866503" cy="7132722"/>
          </a:xfrm>
          <a:prstGeom prst="rect">
            <a:avLst/>
          </a:prstGeom>
        </p:spPr>
        <p:txBody>
          <a:bodyPr vert="horz" wrap="square" lIns="0" tIns="12700" rIns="0" bIns="0" rtlCol="0">
            <a:spAutoFit/>
          </a:bodyPr>
          <a:lstStyle/>
          <a:p>
            <a:pPr marL="469900" marR="5080" indent="-457200" algn="just">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In mediation procedures, the parties in dispute state their requirements to come to an agreement with each other under the assistance of an independent and natural third party to settle the dispute.</a:t>
            </a:r>
          </a:p>
          <a:p>
            <a:pPr marL="469900" marR="5080" indent="-457200" algn="just">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In the global context Mediation usually commences upon request of one party to solicit the participation of other parties to the dispute.</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Upon receiving a request for mediation, the prospective </a:t>
            </a:r>
            <a:r>
              <a:rPr lang="en-GB" sz="2400" b="1" dirty="0">
                <a:solidFill>
                  <a:schemeClr val="bg1"/>
                </a:solidFill>
                <a:latin typeface="Verdana" panose="020B0604030504040204" pitchFamily="34" charset="0"/>
                <a:ea typeface="Verdana" panose="020B0604030504040204" pitchFamily="34" charset="0"/>
                <a:cs typeface="Verdana" panose="020B0604030504040204" pitchFamily="34" charset="0"/>
              </a:rPr>
              <a:t>mediator must ensure the absence of any conflict of interest with the disputing parties</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maintaining impartiality throughout the process. </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spc="-45" dirty="0">
                <a:solidFill>
                  <a:schemeClr val="bg1"/>
                </a:solidFill>
                <a:latin typeface="Verdana" panose="020B0604030504040204" pitchFamily="34" charset="0"/>
                <a:ea typeface="Verdana" panose="020B0604030504040204" pitchFamily="34" charset="0"/>
                <a:cs typeface="Verdana" panose="020B0604030504040204" pitchFamily="34" charset="0"/>
              </a:rPr>
              <a:t>If no conflict of interest exists, the mediator will contact all relevant parties to explain the mediation process and secure participation of the parties.</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bject 8"/>
          <p:cNvSpPr txBox="1">
            <a:spLocks noGrp="1"/>
          </p:cNvSpPr>
          <p:nvPr>
            <p:ph type="title"/>
          </p:nvPr>
        </p:nvSpPr>
        <p:spPr>
          <a:xfrm>
            <a:off x="8208184" y="1041829"/>
            <a:ext cx="10899648" cy="1240724"/>
          </a:xfrm>
          <a:prstGeom prst="rect">
            <a:avLst/>
          </a:prstGeom>
        </p:spPr>
        <p:txBody>
          <a:bodyPr vert="horz" wrap="square" lIns="0" tIns="9525" rIns="0" bIns="0" rtlCol="0">
            <a:spAutoFit/>
          </a:bodyPr>
          <a:lstStyle/>
          <a:p>
            <a:pPr marL="12700" marR="5080" algn="ctr">
              <a:lnSpc>
                <a:spcPct val="100299"/>
              </a:lnSpc>
              <a:spcBef>
                <a:spcPts val="75"/>
              </a:spcBef>
            </a:pPr>
            <a:r>
              <a:rPr lang="en-GB" sz="4000" spc="-145" dirty="0">
                <a:solidFill>
                  <a:srgbClr val="FFFFFF"/>
                </a:solidFill>
                <a:effectLst>
                  <a:reflection blurRad="22539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Overview of the Mediation Process In Commercial Disputes </a:t>
            </a:r>
            <a:endParaRPr sz="4000" dirty="0">
              <a:effectLst>
                <a:reflection blurRad="225393" stA="60000" endA="900" endPos="60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p:nvPr/>
        </p:nvSpPr>
        <p:spPr>
          <a:xfrm rot="21232676">
            <a:off x="8286816" y="5401167"/>
            <a:ext cx="11632497" cy="6101187"/>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sp>
        <p:nvSpPr>
          <p:cNvPr id="37" name="object 37"/>
          <p:cNvSpPr/>
          <p:nvPr/>
        </p:nvSpPr>
        <p:spPr>
          <a:xfrm rot="21232676">
            <a:off x="16589328" y="-172403"/>
            <a:ext cx="3402169"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grpSp>
        <p:nvGrpSpPr>
          <p:cNvPr id="38" name="Group 37">
            <a:extLst>
              <a:ext uri="{FF2B5EF4-FFF2-40B4-BE49-F238E27FC236}">
                <a16:creationId xmlns:a16="http://schemas.microsoft.com/office/drawing/2014/main" id="{18E00546-D1EA-C970-B1FC-1E61BF57C7E4}"/>
              </a:ext>
            </a:extLst>
          </p:cNvPr>
          <p:cNvGrpSpPr/>
          <p:nvPr/>
        </p:nvGrpSpPr>
        <p:grpSpPr>
          <a:xfrm>
            <a:off x="8227981" y="9699934"/>
            <a:ext cx="3648138" cy="1476711"/>
            <a:chOff x="8950450" y="9581146"/>
            <a:chExt cx="3648138" cy="1476711"/>
          </a:xfrm>
        </p:grpSpPr>
        <p:pic>
          <p:nvPicPr>
            <p:cNvPr id="39" name="object 10">
              <a:extLst>
                <a:ext uri="{FF2B5EF4-FFF2-40B4-BE49-F238E27FC236}">
                  <a16:creationId xmlns:a16="http://schemas.microsoft.com/office/drawing/2014/main" id="{0D2B70F8-7E96-DB13-CBE7-37BECF79BF7B}"/>
                </a:ext>
              </a:extLst>
            </p:cNvPr>
            <p:cNvPicPr/>
            <p:nvPr/>
          </p:nvPicPr>
          <p:blipFill>
            <a:blip r:embed="rId4" cstate="print"/>
            <a:stretch>
              <a:fillRect/>
            </a:stretch>
          </p:blipFill>
          <p:spPr>
            <a:xfrm>
              <a:off x="8950450" y="9581146"/>
              <a:ext cx="1258564" cy="1476711"/>
            </a:xfrm>
            <a:prstGeom prst="rect">
              <a:avLst/>
            </a:prstGeom>
          </p:spPr>
        </p:pic>
        <p:sp>
          <p:nvSpPr>
            <p:cNvPr id="40" name="object 11">
              <a:extLst>
                <a:ext uri="{FF2B5EF4-FFF2-40B4-BE49-F238E27FC236}">
                  <a16:creationId xmlns:a16="http://schemas.microsoft.com/office/drawing/2014/main" id="{C2438721-8372-2DC2-B2F0-55F26A5E4DF8}"/>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1" name="object 12">
              <a:extLst>
                <a:ext uri="{FF2B5EF4-FFF2-40B4-BE49-F238E27FC236}">
                  <a16:creationId xmlns:a16="http://schemas.microsoft.com/office/drawing/2014/main" id="{8C915EFE-133E-3423-8F2F-2ABB400C652A}"/>
                </a:ext>
              </a:extLst>
            </p:cNvPr>
            <p:cNvPicPr/>
            <p:nvPr/>
          </p:nvPicPr>
          <p:blipFill>
            <a:blip r:embed="rId5" cstate="print"/>
            <a:stretch>
              <a:fillRect/>
            </a:stretch>
          </p:blipFill>
          <p:spPr>
            <a:xfrm>
              <a:off x="10618087" y="10219187"/>
              <a:ext cx="101344" cy="121043"/>
            </a:xfrm>
            <a:prstGeom prst="rect">
              <a:avLst/>
            </a:prstGeom>
          </p:spPr>
        </p:pic>
        <p:sp>
          <p:nvSpPr>
            <p:cNvPr id="42" name="object 13">
              <a:extLst>
                <a:ext uri="{FF2B5EF4-FFF2-40B4-BE49-F238E27FC236}">
                  <a16:creationId xmlns:a16="http://schemas.microsoft.com/office/drawing/2014/main" id="{871FFDE5-911F-28ED-0C2B-6BCEF37E2B85}"/>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3" name="object 14">
              <a:extLst>
                <a:ext uri="{FF2B5EF4-FFF2-40B4-BE49-F238E27FC236}">
                  <a16:creationId xmlns:a16="http://schemas.microsoft.com/office/drawing/2014/main" id="{1CBEB307-955E-EA83-A7E2-F6478793052B}"/>
                </a:ext>
              </a:extLst>
            </p:cNvPr>
            <p:cNvPicPr/>
            <p:nvPr/>
          </p:nvPicPr>
          <p:blipFill>
            <a:blip r:embed="rId6" cstate="print"/>
            <a:stretch>
              <a:fillRect/>
            </a:stretch>
          </p:blipFill>
          <p:spPr>
            <a:xfrm>
              <a:off x="11602845" y="10214488"/>
              <a:ext cx="253745" cy="135978"/>
            </a:xfrm>
            <a:prstGeom prst="rect">
              <a:avLst/>
            </a:prstGeom>
          </p:spPr>
        </p:pic>
        <p:sp>
          <p:nvSpPr>
            <p:cNvPr id="44" name="object 15">
              <a:extLst>
                <a:ext uri="{FF2B5EF4-FFF2-40B4-BE49-F238E27FC236}">
                  <a16:creationId xmlns:a16="http://schemas.microsoft.com/office/drawing/2014/main" id="{96AEDBA6-3062-A1CA-6C77-8705484DD074}"/>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5" name="object 16">
              <a:extLst>
                <a:ext uri="{FF2B5EF4-FFF2-40B4-BE49-F238E27FC236}">
                  <a16:creationId xmlns:a16="http://schemas.microsoft.com/office/drawing/2014/main" id="{8BAFB7B6-F9E6-066D-ADE4-EFE60393C6FA}"/>
                </a:ext>
              </a:extLst>
            </p:cNvPr>
            <p:cNvPicPr/>
            <p:nvPr/>
          </p:nvPicPr>
          <p:blipFill>
            <a:blip r:embed="rId7" cstate="print"/>
            <a:stretch>
              <a:fillRect/>
            </a:stretch>
          </p:blipFill>
          <p:spPr>
            <a:xfrm>
              <a:off x="11597638" y="10085545"/>
              <a:ext cx="222123" cy="122604"/>
            </a:xfrm>
            <a:prstGeom prst="rect">
              <a:avLst/>
            </a:prstGeom>
          </p:spPr>
        </p:pic>
        <p:pic>
          <p:nvPicPr>
            <p:cNvPr id="46" name="object 17">
              <a:extLst>
                <a:ext uri="{FF2B5EF4-FFF2-40B4-BE49-F238E27FC236}">
                  <a16:creationId xmlns:a16="http://schemas.microsoft.com/office/drawing/2014/main" id="{781E7214-E14D-5DB7-BE56-5E2DA409F5EA}"/>
                </a:ext>
              </a:extLst>
            </p:cNvPr>
            <p:cNvPicPr/>
            <p:nvPr/>
          </p:nvPicPr>
          <p:blipFill>
            <a:blip r:embed="rId8" cstate="print"/>
            <a:stretch>
              <a:fillRect/>
            </a:stretch>
          </p:blipFill>
          <p:spPr>
            <a:xfrm>
              <a:off x="11896039" y="10085545"/>
              <a:ext cx="181278" cy="266216"/>
            </a:xfrm>
            <a:prstGeom prst="rect">
              <a:avLst/>
            </a:prstGeom>
          </p:spPr>
        </p:pic>
        <p:sp>
          <p:nvSpPr>
            <p:cNvPr id="47" name="object 18">
              <a:extLst>
                <a:ext uri="{FF2B5EF4-FFF2-40B4-BE49-F238E27FC236}">
                  <a16:creationId xmlns:a16="http://schemas.microsoft.com/office/drawing/2014/main" id="{00FD2BAC-C300-D962-F63A-1E3D8A57370A}"/>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48" name="object 19">
              <a:extLst>
                <a:ext uri="{FF2B5EF4-FFF2-40B4-BE49-F238E27FC236}">
                  <a16:creationId xmlns:a16="http://schemas.microsoft.com/office/drawing/2014/main" id="{609F1351-B158-03A1-A919-1C63AAC1E928}"/>
                </a:ext>
              </a:extLst>
            </p:cNvPr>
            <p:cNvPicPr/>
            <p:nvPr/>
          </p:nvPicPr>
          <p:blipFill>
            <a:blip r:embed="rId9" cstate="print"/>
            <a:stretch>
              <a:fillRect/>
            </a:stretch>
          </p:blipFill>
          <p:spPr>
            <a:xfrm>
              <a:off x="12294360" y="10247025"/>
              <a:ext cx="101726" cy="103237"/>
            </a:xfrm>
            <a:prstGeom prst="rect">
              <a:avLst/>
            </a:prstGeom>
          </p:spPr>
        </p:pic>
        <p:sp>
          <p:nvSpPr>
            <p:cNvPr id="49" name="object 20">
              <a:extLst>
                <a:ext uri="{FF2B5EF4-FFF2-40B4-BE49-F238E27FC236}">
                  <a16:creationId xmlns:a16="http://schemas.microsoft.com/office/drawing/2014/main" id="{89047C02-B808-0F34-7FB8-AD1AA85320C9}"/>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0" name="object 21">
              <a:extLst>
                <a:ext uri="{FF2B5EF4-FFF2-40B4-BE49-F238E27FC236}">
                  <a16:creationId xmlns:a16="http://schemas.microsoft.com/office/drawing/2014/main" id="{2E554E36-3C0C-A6D5-C14E-6A92560BF83F}"/>
                </a:ext>
              </a:extLst>
            </p:cNvPr>
            <p:cNvPicPr/>
            <p:nvPr/>
          </p:nvPicPr>
          <p:blipFill>
            <a:blip r:embed="rId10" cstate="print"/>
            <a:stretch>
              <a:fillRect/>
            </a:stretch>
          </p:blipFill>
          <p:spPr>
            <a:xfrm>
              <a:off x="12254355" y="10132370"/>
              <a:ext cx="66800" cy="102120"/>
            </a:xfrm>
            <a:prstGeom prst="rect">
              <a:avLst/>
            </a:prstGeom>
          </p:spPr>
        </p:pic>
        <p:pic>
          <p:nvPicPr>
            <p:cNvPr id="51" name="object 22">
              <a:extLst>
                <a:ext uri="{FF2B5EF4-FFF2-40B4-BE49-F238E27FC236}">
                  <a16:creationId xmlns:a16="http://schemas.microsoft.com/office/drawing/2014/main" id="{6C987225-8517-028B-EDB4-632E3B020A44}"/>
                </a:ext>
              </a:extLst>
            </p:cNvPr>
            <p:cNvPicPr/>
            <p:nvPr/>
          </p:nvPicPr>
          <p:blipFill>
            <a:blip r:embed="rId11" cstate="print"/>
            <a:stretch>
              <a:fillRect/>
            </a:stretch>
          </p:blipFill>
          <p:spPr>
            <a:xfrm>
              <a:off x="11422378" y="10085576"/>
              <a:ext cx="89623" cy="266669"/>
            </a:xfrm>
            <a:prstGeom prst="rect">
              <a:avLst/>
            </a:prstGeom>
          </p:spPr>
        </p:pic>
        <p:pic>
          <p:nvPicPr>
            <p:cNvPr id="52" name="object 23">
              <a:extLst>
                <a:ext uri="{FF2B5EF4-FFF2-40B4-BE49-F238E27FC236}">
                  <a16:creationId xmlns:a16="http://schemas.microsoft.com/office/drawing/2014/main" id="{BEAB47A7-DF27-158D-ED89-D9240843C7CE}"/>
                </a:ext>
              </a:extLst>
            </p:cNvPr>
            <p:cNvPicPr/>
            <p:nvPr/>
          </p:nvPicPr>
          <p:blipFill>
            <a:blip r:embed="rId12" cstate="print"/>
            <a:stretch>
              <a:fillRect/>
            </a:stretch>
          </p:blipFill>
          <p:spPr>
            <a:xfrm>
              <a:off x="12458382" y="10289800"/>
              <a:ext cx="78612" cy="74117"/>
            </a:xfrm>
            <a:prstGeom prst="rect">
              <a:avLst/>
            </a:prstGeom>
          </p:spPr>
        </p:pic>
        <p:sp>
          <p:nvSpPr>
            <p:cNvPr id="53" name="object 24">
              <a:extLst>
                <a:ext uri="{FF2B5EF4-FFF2-40B4-BE49-F238E27FC236}">
                  <a16:creationId xmlns:a16="http://schemas.microsoft.com/office/drawing/2014/main" id="{F1AB82C0-41C3-A06F-14CB-6FCB59236DA3}"/>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54" name="object 25">
              <a:extLst>
                <a:ext uri="{FF2B5EF4-FFF2-40B4-BE49-F238E27FC236}">
                  <a16:creationId xmlns:a16="http://schemas.microsoft.com/office/drawing/2014/main" id="{40D7FAA9-6676-915A-E9DA-D88BEAABAAC7}"/>
                </a:ext>
              </a:extLst>
            </p:cNvPr>
            <p:cNvPicPr/>
            <p:nvPr/>
          </p:nvPicPr>
          <p:blipFill>
            <a:blip r:embed="rId13" cstate="print"/>
            <a:stretch>
              <a:fillRect/>
            </a:stretch>
          </p:blipFill>
          <p:spPr>
            <a:xfrm>
              <a:off x="10459211" y="10439135"/>
              <a:ext cx="120128" cy="115801"/>
            </a:xfrm>
            <a:prstGeom prst="rect">
              <a:avLst/>
            </a:prstGeom>
          </p:spPr>
        </p:pic>
        <p:pic>
          <p:nvPicPr>
            <p:cNvPr id="55" name="object 26">
              <a:extLst>
                <a:ext uri="{FF2B5EF4-FFF2-40B4-BE49-F238E27FC236}">
                  <a16:creationId xmlns:a16="http://schemas.microsoft.com/office/drawing/2014/main" id="{728FF8D3-19D2-B68D-1E6E-9040527D325E}"/>
                </a:ext>
              </a:extLst>
            </p:cNvPr>
            <p:cNvPicPr/>
            <p:nvPr/>
          </p:nvPicPr>
          <p:blipFill>
            <a:blip r:embed="rId14" cstate="print"/>
            <a:stretch>
              <a:fillRect/>
            </a:stretch>
          </p:blipFill>
          <p:spPr>
            <a:xfrm>
              <a:off x="10667998" y="10439135"/>
              <a:ext cx="115550" cy="118848"/>
            </a:xfrm>
            <a:prstGeom prst="rect">
              <a:avLst/>
            </a:prstGeom>
          </p:spPr>
        </p:pic>
        <p:pic>
          <p:nvPicPr>
            <p:cNvPr id="56" name="object 27">
              <a:extLst>
                <a:ext uri="{FF2B5EF4-FFF2-40B4-BE49-F238E27FC236}">
                  <a16:creationId xmlns:a16="http://schemas.microsoft.com/office/drawing/2014/main" id="{5DF7073B-AF1F-3746-3CC2-01696DC652D1}"/>
                </a:ext>
              </a:extLst>
            </p:cNvPr>
            <p:cNvPicPr/>
            <p:nvPr/>
          </p:nvPicPr>
          <p:blipFill>
            <a:blip r:embed="rId15" cstate="print"/>
            <a:stretch>
              <a:fillRect/>
            </a:stretch>
          </p:blipFill>
          <p:spPr>
            <a:xfrm>
              <a:off x="10873738" y="10439135"/>
              <a:ext cx="114019" cy="115801"/>
            </a:xfrm>
            <a:prstGeom prst="rect">
              <a:avLst/>
            </a:prstGeom>
          </p:spPr>
        </p:pic>
        <p:pic>
          <p:nvPicPr>
            <p:cNvPr id="57" name="object 28">
              <a:extLst>
                <a:ext uri="{FF2B5EF4-FFF2-40B4-BE49-F238E27FC236}">
                  <a16:creationId xmlns:a16="http://schemas.microsoft.com/office/drawing/2014/main" id="{403E0EFD-9772-0352-897F-243D37888A3F}"/>
                </a:ext>
              </a:extLst>
            </p:cNvPr>
            <p:cNvPicPr/>
            <p:nvPr/>
          </p:nvPicPr>
          <p:blipFill>
            <a:blip r:embed="rId16" cstate="print"/>
            <a:stretch>
              <a:fillRect/>
            </a:stretch>
          </p:blipFill>
          <p:spPr>
            <a:xfrm>
              <a:off x="11050522" y="10439135"/>
              <a:ext cx="115540" cy="118848"/>
            </a:xfrm>
            <a:prstGeom prst="rect">
              <a:avLst/>
            </a:prstGeom>
          </p:spPr>
        </p:pic>
        <p:pic>
          <p:nvPicPr>
            <p:cNvPr id="58" name="object 29">
              <a:extLst>
                <a:ext uri="{FF2B5EF4-FFF2-40B4-BE49-F238E27FC236}">
                  <a16:creationId xmlns:a16="http://schemas.microsoft.com/office/drawing/2014/main" id="{F81178F5-9761-E937-4BC2-05733CDCC923}"/>
                </a:ext>
              </a:extLst>
            </p:cNvPr>
            <p:cNvPicPr/>
            <p:nvPr/>
          </p:nvPicPr>
          <p:blipFill>
            <a:blip r:embed="rId17" cstate="print"/>
            <a:stretch>
              <a:fillRect/>
            </a:stretch>
          </p:blipFill>
          <p:spPr>
            <a:xfrm>
              <a:off x="11256262" y="10439135"/>
              <a:ext cx="114010" cy="115801"/>
            </a:xfrm>
            <a:prstGeom prst="rect">
              <a:avLst/>
            </a:prstGeom>
          </p:spPr>
        </p:pic>
        <p:pic>
          <p:nvPicPr>
            <p:cNvPr id="59" name="object 30">
              <a:extLst>
                <a:ext uri="{FF2B5EF4-FFF2-40B4-BE49-F238E27FC236}">
                  <a16:creationId xmlns:a16="http://schemas.microsoft.com/office/drawing/2014/main" id="{623FDF8F-9CA2-5ED4-8F67-6B12A7E1EB76}"/>
                </a:ext>
              </a:extLst>
            </p:cNvPr>
            <p:cNvPicPr/>
            <p:nvPr/>
          </p:nvPicPr>
          <p:blipFill>
            <a:blip r:embed="rId18" cstate="print"/>
            <a:stretch>
              <a:fillRect/>
            </a:stretch>
          </p:blipFill>
          <p:spPr>
            <a:xfrm>
              <a:off x="11562586" y="10439135"/>
              <a:ext cx="78953" cy="117325"/>
            </a:xfrm>
            <a:prstGeom prst="rect">
              <a:avLst/>
            </a:prstGeom>
          </p:spPr>
        </p:pic>
        <p:sp>
          <p:nvSpPr>
            <p:cNvPr id="60" name="object 31">
              <a:extLst>
                <a:ext uri="{FF2B5EF4-FFF2-40B4-BE49-F238E27FC236}">
                  <a16:creationId xmlns:a16="http://schemas.microsoft.com/office/drawing/2014/main" id="{2B2EB935-E8ED-BCAB-3C2C-97F1344DA52D}"/>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1" name="object 32">
              <a:extLst>
                <a:ext uri="{FF2B5EF4-FFF2-40B4-BE49-F238E27FC236}">
                  <a16:creationId xmlns:a16="http://schemas.microsoft.com/office/drawing/2014/main" id="{B777970E-DE0B-F130-9EA4-7A05BCE4C0B7}"/>
                </a:ext>
              </a:extLst>
            </p:cNvPr>
            <p:cNvPicPr/>
            <p:nvPr/>
          </p:nvPicPr>
          <p:blipFill>
            <a:blip r:embed="rId19" cstate="print"/>
            <a:stretch>
              <a:fillRect/>
            </a:stretch>
          </p:blipFill>
          <p:spPr>
            <a:xfrm>
              <a:off x="11934442" y="10439135"/>
              <a:ext cx="117042" cy="115801"/>
            </a:xfrm>
            <a:prstGeom prst="rect">
              <a:avLst/>
            </a:prstGeom>
          </p:spPr>
        </p:pic>
        <p:pic>
          <p:nvPicPr>
            <p:cNvPr id="62" name="object 33">
              <a:extLst>
                <a:ext uri="{FF2B5EF4-FFF2-40B4-BE49-F238E27FC236}">
                  <a16:creationId xmlns:a16="http://schemas.microsoft.com/office/drawing/2014/main" id="{38BC0C9B-E250-6B9D-2393-57331AD4CC0B}"/>
                </a:ext>
              </a:extLst>
            </p:cNvPr>
            <p:cNvPicPr/>
            <p:nvPr/>
          </p:nvPicPr>
          <p:blipFill>
            <a:blip r:embed="rId20" cstate="print"/>
            <a:stretch>
              <a:fillRect/>
            </a:stretch>
          </p:blipFill>
          <p:spPr>
            <a:xfrm>
              <a:off x="12118847" y="10436087"/>
              <a:ext cx="121609" cy="121897"/>
            </a:xfrm>
            <a:prstGeom prst="rect">
              <a:avLst/>
            </a:prstGeom>
          </p:spPr>
        </p:pic>
        <p:sp>
          <p:nvSpPr>
            <p:cNvPr id="63" name="object 34">
              <a:extLst>
                <a:ext uri="{FF2B5EF4-FFF2-40B4-BE49-F238E27FC236}">
                  <a16:creationId xmlns:a16="http://schemas.microsoft.com/office/drawing/2014/main" id="{A29EE2D3-2DD5-1FB5-7058-5365EB11390B}"/>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64" name="object 35">
              <a:extLst>
                <a:ext uri="{FF2B5EF4-FFF2-40B4-BE49-F238E27FC236}">
                  <a16:creationId xmlns:a16="http://schemas.microsoft.com/office/drawing/2014/main" id="{E60C16B0-5BD9-972C-0839-5FD0B46265FC}"/>
                </a:ext>
              </a:extLst>
            </p:cNvPr>
            <p:cNvPicPr/>
            <p:nvPr/>
          </p:nvPicPr>
          <p:blipFill>
            <a:blip r:embed="rId21" cstate="print"/>
            <a:stretch>
              <a:fillRect/>
            </a:stretch>
          </p:blipFill>
          <p:spPr>
            <a:xfrm>
              <a:off x="12483083" y="10439135"/>
              <a:ext cx="115505" cy="118848"/>
            </a:xfrm>
            <a:prstGeom prst="rect">
              <a:avLst/>
            </a:prstGeom>
          </p:spPr>
        </p:pic>
      </p:grpSp>
    </p:spTree>
    <p:extLst>
      <p:ext uri="{BB962C8B-B14F-4D97-AF65-F5344CB8AC3E}">
        <p14:creationId xmlns:p14="http://schemas.microsoft.com/office/powerpoint/2010/main" val="3831050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ECE3844-76DA-C501-6E25-1A02CAC75C4C}"/>
              </a:ext>
            </a:extLst>
          </p:cNvPr>
          <p:cNvCxnSpPr>
            <a:cxnSpLocks/>
          </p:cNvCxnSpPr>
          <p:nvPr/>
        </p:nvCxnSpPr>
        <p:spPr>
          <a:xfrm flipV="1">
            <a:off x="4559300" y="8131342"/>
            <a:ext cx="7551761" cy="318435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AA6C8B8-419A-5E5C-D370-253080CBB974}"/>
              </a:ext>
            </a:extLst>
          </p:cNvPr>
          <p:cNvCxnSpPr>
            <a:cxnSpLocks/>
          </p:cNvCxnSpPr>
          <p:nvPr/>
        </p:nvCxnSpPr>
        <p:spPr>
          <a:xfrm flipH="1" flipV="1">
            <a:off x="10509250" y="0"/>
            <a:ext cx="1371600" cy="809625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4" name="object 4"/>
          <p:cNvPicPr/>
          <p:nvPr/>
        </p:nvPicPr>
        <p:blipFill>
          <a:blip r:embed="rId3" cstate="print"/>
          <a:stretch>
            <a:fillRect/>
          </a:stretch>
        </p:blipFill>
        <p:spPr>
          <a:xfrm>
            <a:off x="11339751" y="0"/>
            <a:ext cx="8785683" cy="11348377"/>
          </a:xfrm>
          <a:prstGeom prst="rect">
            <a:avLst/>
          </a:prstGeom>
          <a:effectLst>
            <a:softEdge rad="152400"/>
          </a:effectLst>
        </p:spPr>
      </p:pic>
      <p:sp>
        <p:nvSpPr>
          <p:cNvPr id="9" name="object 9"/>
          <p:cNvSpPr txBox="1">
            <a:spLocks noGrp="1"/>
          </p:cNvSpPr>
          <p:nvPr>
            <p:ph type="title"/>
          </p:nvPr>
        </p:nvSpPr>
        <p:spPr>
          <a:xfrm>
            <a:off x="-319390" y="980605"/>
            <a:ext cx="10534677" cy="1486946"/>
          </a:xfrm>
          <a:prstGeom prst="rect">
            <a:avLst/>
          </a:prstGeom>
        </p:spPr>
        <p:txBody>
          <a:bodyPr vert="horz" wrap="square" lIns="0" tIns="9525" rIns="0" bIns="0" rtlCol="0">
            <a:spAutoFit/>
          </a:bodyPr>
          <a:lstStyle/>
          <a:p>
            <a:pPr marL="257810" marR="5080" indent="-245745" algn="ctr">
              <a:lnSpc>
                <a:spcPct val="100299"/>
              </a:lnSpc>
              <a:spcBef>
                <a:spcPts val="75"/>
              </a:spcBef>
            </a:pPr>
            <a:r>
              <a:rPr lang="en-GB" sz="4800" spc="-70" dirty="0">
                <a:solidFill>
                  <a:srgbClr val="FFFFFF"/>
                </a:solidFill>
                <a:effectLst>
                  <a:reflection blurRad="199513" stA="60000" endA="900" endPos="56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Process of </a:t>
            </a:r>
            <a:r>
              <a:rPr lang="en-GB" sz="4400" spc="-70" dirty="0">
                <a:solidFill>
                  <a:srgbClr val="FFFFFF"/>
                </a:solidFill>
                <a:effectLst>
                  <a:reflection blurRad="199513" stA="60000" endA="900" endPos="56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Appointing A</a:t>
            </a:r>
            <a:r>
              <a:rPr lang="en-GB" sz="4800" spc="-70" dirty="0">
                <a:solidFill>
                  <a:srgbClr val="FFFFFF"/>
                </a:solidFill>
                <a:effectLst>
                  <a:reflection blurRad="199513" stA="60000" endA="900" endPos="56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 Mediator and Impartiality</a:t>
            </a:r>
            <a:endParaRPr lang="en-GB" sz="4800" dirty="0">
              <a:effectLst>
                <a:reflection blurRad="199513" stA="60000" endA="900" endPos="56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a:spLocks noGrp="1"/>
          </p:cNvSpPr>
          <p:nvPr>
            <p:ph type="body" idx="1"/>
          </p:nvPr>
        </p:nvSpPr>
        <p:spPr>
          <a:xfrm>
            <a:off x="755650" y="3524250"/>
            <a:ext cx="10080736" cy="5679632"/>
          </a:xfrm>
          <a:prstGeom prst="rect">
            <a:avLst/>
          </a:prstGeom>
        </p:spPr>
        <p:txBody>
          <a:bodyPr vert="horz" wrap="square" lIns="0" tIns="16510" rIns="0" bIns="0" rtlCol="0">
            <a:spAutoFit/>
          </a:bodyPr>
          <a:lstStyle/>
          <a:p>
            <a:pPr marL="355600" marR="5715" indent="-342900" algn="just">
              <a:lnSpc>
                <a:spcPct val="109000"/>
              </a:lnSpc>
              <a:spcBef>
                <a:spcPts val="130"/>
              </a:spcBef>
              <a:buFont typeface="Wingdings" pitchFamily="2" charset="2"/>
              <a:buChar char="Ø"/>
            </a:pPr>
            <a:r>
              <a:rPr lang="en-GB" sz="2400" spc="-45" dirty="0">
                <a:latin typeface="Verdana" panose="020B0604030504040204" pitchFamily="34" charset="0"/>
                <a:ea typeface="Verdana" panose="020B0604030504040204" pitchFamily="34" charset="0"/>
                <a:cs typeface="Verdana" panose="020B0604030504040204" pitchFamily="34" charset="0"/>
              </a:rPr>
              <a:t>Mediator should not have an interest in the substance or outcome of the dispute and also any relationship with the parties of the dispute at stake. </a:t>
            </a:r>
          </a:p>
          <a:p>
            <a:pPr marL="355600" marR="5715" indent="-342900" algn="just">
              <a:lnSpc>
                <a:spcPct val="109000"/>
              </a:lnSpc>
              <a:spcBef>
                <a:spcPts val="130"/>
              </a:spcBef>
              <a:buFont typeface="Wingdings" pitchFamily="2" charset="2"/>
              <a:buChar char="Ø"/>
            </a:pPr>
            <a:endParaRPr lang="en-GB" sz="2400" spc="-45" dirty="0">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This entails refraining from any personal interest in the dispute's outcome and avoiding relationships that could compromise neutrality, while actively facilitating negotiations without favouring any party.</a:t>
            </a:r>
            <a:endPar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2700" marR="5715" algn="just">
              <a:lnSpc>
                <a:spcPct val="109000"/>
              </a:lnSpc>
              <a:spcBef>
                <a:spcPts val="130"/>
              </a:spcBef>
            </a:pPr>
            <a:endParaRPr lang="en-GB" sz="2400" spc="-45" dirty="0">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400" spc="-45" dirty="0">
                <a:latin typeface="Verdana" panose="020B0604030504040204" pitchFamily="34" charset="0"/>
                <a:ea typeface="Verdana" panose="020B0604030504040204" pitchFamily="34" charset="0"/>
                <a:cs typeface="Verdana" panose="020B0604030504040204" pitchFamily="34" charset="0"/>
              </a:rPr>
              <a:t>Through the course of negotiation process, mediator should serve as a facilitator not as a supporter of any party. Owing to that mediator shall remain impartial and keep his or her distance between the parties of the dispute. </a:t>
            </a:r>
          </a:p>
          <a:p>
            <a:pPr marL="355600" marR="5715" indent="-342900" algn="just">
              <a:lnSpc>
                <a:spcPct val="109000"/>
              </a:lnSpc>
              <a:spcBef>
                <a:spcPts val="130"/>
              </a:spcBef>
              <a:buFont typeface="Wingdings" pitchFamily="2" charset="2"/>
              <a:buChar char="Ø"/>
            </a:pPr>
            <a:endParaRPr lang="en-GB" sz="2400" spc="-45" dirty="0">
              <a:latin typeface="Verdana" panose="020B0604030504040204" pitchFamily="34" charset="0"/>
              <a:ea typeface="Verdana" panose="020B0604030504040204" pitchFamily="34" charset="0"/>
              <a:cs typeface="Verdana" panose="020B0604030504040204" pitchFamily="34" charset="0"/>
            </a:endParaRPr>
          </a:p>
        </p:txBody>
      </p:sp>
      <p:sp>
        <p:nvSpPr>
          <p:cNvPr id="11" name="object 11"/>
          <p:cNvSpPr/>
          <p:nvPr/>
        </p:nvSpPr>
        <p:spPr>
          <a:xfrm>
            <a:off x="0" y="0"/>
            <a:ext cx="11449671" cy="11348377"/>
          </a:xfrm>
          <a:custGeom>
            <a:avLst/>
            <a:gdLst/>
            <a:ahLst/>
            <a:cxnLst/>
            <a:rect l="l" t="t" r="r" b="b"/>
            <a:pathLst>
              <a:path w="11203940" h="11295380">
                <a:moveTo>
                  <a:pt x="0" y="6400765"/>
                </a:moveTo>
                <a:lnTo>
                  <a:pt x="7535354" y="11295219"/>
                </a:lnTo>
                <a:lnTo>
                  <a:pt x="11203783" y="5983327"/>
                </a:lnTo>
                <a:lnTo>
                  <a:pt x="9084588" y="0"/>
                </a:lnTo>
              </a:path>
            </a:pathLst>
          </a:custGeom>
          <a:ln w="13694">
            <a:solidFill>
              <a:srgbClr val="858286"/>
            </a:solidFill>
          </a:ln>
        </p:spPr>
        <p:txBody>
          <a:bodyPr wrap="square" lIns="0" tIns="0" rIns="0" bIns="0" rtlCol="0"/>
          <a:lstStyle/>
          <a:p>
            <a:endParaRPr sz="16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object 12"/>
          <p:cNvPicPr/>
          <p:nvPr/>
        </p:nvPicPr>
        <p:blipFill>
          <a:blip r:embed="rId4" cstate="print"/>
          <a:stretch>
            <a:fillRect/>
          </a:stretch>
        </p:blipFill>
        <p:spPr>
          <a:xfrm>
            <a:off x="17881092" y="376417"/>
            <a:ext cx="1326917" cy="1543535"/>
          </a:xfrm>
          <a:prstGeom prst="rect">
            <a:avLst/>
          </a:prstGeom>
        </p:spPr>
      </p:pic>
      <p:sp>
        <p:nvSpPr>
          <p:cNvPr id="13" name="object 13"/>
          <p:cNvSpPr/>
          <p:nvPr/>
        </p:nvSpPr>
        <p:spPr>
          <a:xfrm>
            <a:off x="17364012" y="2135069"/>
            <a:ext cx="263525" cy="304165"/>
          </a:xfrm>
          <a:custGeom>
            <a:avLst/>
            <a:gdLst/>
            <a:ahLst/>
            <a:cxnLst/>
            <a:rect l="l" t="t" r="r" b="b"/>
            <a:pathLst>
              <a:path w="263525" h="304164">
                <a:moveTo>
                  <a:pt x="168021" y="0"/>
                </a:moveTo>
                <a:lnTo>
                  <a:pt x="118237" y="4064"/>
                </a:lnTo>
                <a:lnTo>
                  <a:pt x="64770" y="24511"/>
                </a:lnTo>
                <a:lnTo>
                  <a:pt x="19431" y="73150"/>
                </a:lnTo>
                <a:lnTo>
                  <a:pt x="5207" y="109090"/>
                </a:lnTo>
                <a:lnTo>
                  <a:pt x="0" y="152143"/>
                </a:lnTo>
                <a:lnTo>
                  <a:pt x="3937" y="186940"/>
                </a:lnTo>
                <a:lnTo>
                  <a:pt x="28956" y="243580"/>
                </a:lnTo>
                <a:lnTo>
                  <a:pt x="80137" y="285108"/>
                </a:lnTo>
                <a:lnTo>
                  <a:pt x="147447" y="303015"/>
                </a:lnTo>
                <a:lnTo>
                  <a:pt x="173736" y="304158"/>
                </a:lnTo>
                <a:lnTo>
                  <a:pt x="192659" y="303396"/>
                </a:lnTo>
                <a:lnTo>
                  <a:pt x="214122" y="300475"/>
                </a:lnTo>
                <a:lnTo>
                  <a:pt x="235966" y="295014"/>
                </a:lnTo>
                <a:lnTo>
                  <a:pt x="254254" y="287521"/>
                </a:lnTo>
                <a:lnTo>
                  <a:pt x="176530" y="287521"/>
                </a:lnTo>
                <a:lnTo>
                  <a:pt x="149860" y="285235"/>
                </a:lnTo>
                <a:lnTo>
                  <a:pt x="98679" y="265170"/>
                </a:lnTo>
                <a:lnTo>
                  <a:pt x="62738" y="231388"/>
                </a:lnTo>
                <a:lnTo>
                  <a:pt x="38227" y="176526"/>
                </a:lnTo>
                <a:lnTo>
                  <a:pt x="33655" y="138554"/>
                </a:lnTo>
                <a:lnTo>
                  <a:pt x="36576" y="106550"/>
                </a:lnTo>
                <a:lnTo>
                  <a:pt x="56642" y="56513"/>
                </a:lnTo>
                <a:lnTo>
                  <a:pt x="94107" y="26162"/>
                </a:lnTo>
                <a:lnTo>
                  <a:pt x="136017" y="15113"/>
                </a:lnTo>
                <a:lnTo>
                  <a:pt x="155194" y="14351"/>
                </a:lnTo>
                <a:lnTo>
                  <a:pt x="263525" y="14351"/>
                </a:lnTo>
                <a:lnTo>
                  <a:pt x="263525" y="12446"/>
                </a:lnTo>
                <a:lnTo>
                  <a:pt x="262636" y="10922"/>
                </a:lnTo>
                <a:lnTo>
                  <a:pt x="258826" y="10414"/>
                </a:lnTo>
                <a:lnTo>
                  <a:pt x="250952" y="10033"/>
                </a:lnTo>
                <a:lnTo>
                  <a:pt x="242570" y="9144"/>
                </a:lnTo>
                <a:lnTo>
                  <a:pt x="234442" y="8001"/>
                </a:lnTo>
                <a:lnTo>
                  <a:pt x="218440" y="4953"/>
                </a:lnTo>
                <a:lnTo>
                  <a:pt x="204089" y="2667"/>
                </a:lnTo>
                <a:lnTo>
                  <a:pt x="186563" y="762"/>
                </a:lnTo>
                <a:lnTo>
                  <a:pt x="168021"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4" name="object 14"/>
          <p:cNvPicPr/>
          <p:nvPr/>
        </p:nvPicPr>
        <p:blipFill>
          <a:blip r:embed="rId5" cstate="print"/>
          <a:stretch>
            <a:fillRect/>
          </a:stretch>
        </p:blipFill>
        <p:spPr>
          <a:xfrm>
            <a:off x="17540985" y="2288127"/>
            <a:ext cx="112520" cy="134238"/>
          </a:xfrm>
          <a:prstGeom prst="rect">
            <a:avLst/>
          </a:prstGeom>
        </p:spPr>
      </p:pic>
      <p:sp>
        <p:nvSpPr>
          <p:cNvPr id="15" name="object 15"/>
          <p:cNvSpPr/>
          <p:nvPr/>
        </p:nvSpPr>
        <p:spPr>
          <a:xfrm>
            <a:off x="17519205" y="2138133"/>
            <a:ext cx="798830" cy="300355"/>
          </a:xfrm>
          <a:custGeom>
            <a:avLst/>
            <a:gdLst/>
            <a:ahLst/>
            <a:cxnLst/>
            <a:rect l="l" t="t" r="r" b="b"/>
            <a:pathLst>
              <a:path w="798830" h="300355">
                <a:moveTo>
                  <a:pt x="108318" y="11303"/>
                </a:moveTo>
                <a:lnTo>
                  <a:pt x="0" y="11303"/>
                </a:lnTo>
                <a:lnTo>
                  <a:pt x="34036" y="14097"/>
                </a:lnTo>
                <a:lnTo>
                  <a:pt x="60706" y="21463"/>
                </a:lnTo>
                <a:lnTo>
                  <a:pt x="94856" y="49911"/>
                </a:lnTo>
                <a:lnTo>
                  <a:pt x="100190" y="74168"/>
                </a:lnTo>
                <a:lnTo>
                  <a:pt x="104762" y="74168"/>
                </a:lnTo>
                <a:lnTo>
                  <a:pt x="105651" y="72136"/>
                </a:lnTo>
                <a:lnTo>
                  <a:pt x="105651" y="63373"/>
                </a:lnTo>
                <a:lnTo>
                  <a:pt x="106032" y="41783"/>
                </a:lnTo>
                <a:lnTo>
                  <a:pt x="106921" y="25908"/>
                </a:lnTo>
                <a:lnTo>
                  <a:pt x="108318" y="11303"/>
                </a:lnTo>
                <a:close/>
              </a:path>
              <a:path w="798830" h="300355">
                <a:moveTo>
                  <a:pt x="398894" y="243573"/>
                </a:moveTo>
                <a:lnTo>
                  <a:pt x="394703" y="243573"/>
                </a:lnTo>
                <a:lnTo>
                  <a:pt x="393941" y="244970"/>
                </a:lnTo>
                <a:lnTo>
                  <a:pt x="393179" y="249288"/>
                </a:lnTo>
                <a:lnTo>
                  <a:pt x="390766" y="259829"/>
                </a:lnTo>
                <a:lnTo>
                  <a:pt x="357492" y="280911"/>
                </a:lnTo>
                <a:lnTo>
                  <a:pt x="339077" y="281419"/>
                </a:lnTo>
                <a:lnTo>
                  <a:pt x="316344" y="280276"/>
                </a:lnTo>
                <a:lnTo>
                  <a:pt x="303136" y="275577"/>
                </a:lnTo>
                <a:lnTo>
                  <a:pt x="296659" y="265925"/>
                </a:lnTo>
                <a:lnTo>
                  <a:pt x="294500" y="249669"/>
                </a:lnTo>
                <a:lnTo>
                  <a:pt x="294500" y="147942"/>
                </a:lnTo>
                <a:lnTo>
                  <a:pt x="295262" y="146672"/>
                </a:lnTo>
                <a:lnTo>
                  <a:pt x="367144" y="150228"/>
                </a:lnTo>
                <a:lnTo>
                  <a:pt x="373621" y="176898"/>
                </a:lnTo>
                <a:lnTo>
                  <a:pt x="374383" y="178422"/>
                </a:lnTo>
                <a:lnTo>
                  <a:pt x="378955" y="178422"/>
                </a:lnTo>
                <a:lnTo>
                  <a:pt x="378955" y="167246"/>
                </a:lnTo>
                <a:lnTo>
                  <a:pt x="379717" y="154038"/>
                </a:lnTo>
                <a:lnTo>
                  <a:pt x="381876" y="132829"/>
                </a:lnTo>
                <a:lnTo>
                  <a:pt x="383654" y="126987"/>
                </a:lnTo>
                <a:lnTo>
                  <a:pt x="383654" y="122301"/>
                </a:lnTo>
                <a:lnTo>
                  <a:pt x="382765" y="121666"/>
                </a:lnTo>
                <a:lnTo>
                  <a:pt x="380098" y="121666"/>
                </a:lnTo>
                <a:lnTo>
                  <a:pt x="372478" y="130416"/>
                </a:lnTo>
                <a:lnTo>
                  <a:pt x="367144" y="131178"/>
                </a:lnTo>
                <a:lnTo>
                  <a:pt x="357873" y="131940"/>
                </a:lnTo>
                <a:lnTo>
                  <a:pt x="345300" y="132448"/>
                </a:lnTo>
                <a:lnTo>
                  <a:pt x="294881" y="132829"/>
                </a:lnTo>
                <a:lnTo>
                  <a:pt x="294627" y="131940"/>
                </a:lnTo>
                <a:lnTo>
                  <a:pt x="294500" y="19304"/>
                </a:lnTo>
                <a:lnTo>
                  <a:pt x="295262" y="18161"/>
                </a:lnTo>
                <a:lnTo>
                  <a:pt x="338950" y="18796"/>
                </a:lnTo>
                <a:lnTo>
                  <a:pt x="349364" y="19304"/>
                </a:lnTo>
                <a:lnTo>
                  <a:pt x="378955" y="49530"/>
                </a:lnTo>
                <a:lnTo>
                  <a:pt x="379717" y="51435"/>
                </a:lnTo>
                <a:lnTo>
                  <a:pt x="383654" y="51435"/>
                </a:lnTo>
                <a:lnTo>
                  <a:pt x="384416" y="49149"/>
                </a:lnTo>
                <a:lnTo>
                  <a:pt x="384797" y="47244"/>
                </a:lnTo>
                <a:lnTo>
                  <a:pt x="387083" y="18161"/>
                </a:lnTo>
                <a:lnTo>
                  <a:pt x="387845" y="10795"/>
                </a:lnTo>
                <a:lnTo>
                  <a:pt x="389750" y="6223"/>
                </a:lnTo>
                <a:lnTo>
                  <a:pt x="389750" y="1524"/>
                </a:lnTo>
                <a:lnTo>
                  <a:pt x="389369" y="0"/>
                </a:lnTo>
                <a:lnTo>
                  <a:pt x="386321" y="0"/>
                </a:lnTo>
                <a:lnTo>
                  <a:pt x="384797" y="1524"/>
                </a:lnTo>
                <a:lnTo>
                  <a:pt x="382765" y="1905"/>
                </a:lnTo>
                <a:lnTo>
                  <a:pt x="278371" y="4318"/>
                </a:lnTo>
                <a:lnTo>
                  <a:pt x="256019" y="3175"/>
                </a:lnTo>
                <a:lnTo>
                  <a:pt x="230746" y="3048"/>
                </a:lnTo>
                <a:lnTo>
                  <a:pt x="228841" y="3810"/>
                </a:lnTo>
                <a:lnTo>
                  <a:pt x="228841" y="7747"/>
                </a:lnTo>
                <a:lnTo>
                  <a:pt x="230365" y="8509"/>
                </a:lnTo>
                <a:lnTo>
                  <a:pt x="235318" y="8509"/>
                </a:lnTo>
                <a:lnTo>
                  <a:pt x="241795" y="8890"/>
                </a:lnTo>
                <a:lnTo>
                  <a:pt x="261861" y="41529"/>
                </a:lnTo>
                <a:lnTo>
                  <a:pt x="262115" y="218554"/>
                </a:lnTo>
                <a:lnTo>
                  <a:pt x="261988" y="233286"/>
                </a:lnTo>
                <a:lnTo>
                  <a:pt x="258813" y="278752"/>
                </a:lnTo>
                <a:lnTo>
                  <a:pt x="249161" y="288785"/>
                </a:lnTo>
                <a:lnTo>
                  <a:pt x="245732" y="289674"/>
                </a:lnTo>
                <a:lnTo>
                  <a:pt x="241160" y="290436"/>
                </a:lnTo>
                <a:lnTo>
                  <a:pt x="235318" y="290436"/>
                </a:lnTo>
                <a:lnTo>
                  <a:pt x="234556" y="291579"/>
                </a:lnTo>
                <a:lnTo>
                  <a:pt x="234556" y="295008"/>
                </a:lnTo>
                <a:lnTo>
                  <a:pt x="236461" y="295897"/>
                </a:lnTo>
                <a:lnTo>
                  <a:pt x="246621" y="295897"/>
                </a:lnTo>
                <a:lnTo>
                  <a:pt x="255384" y="295008"/>
                </a:lnTo>
                <a:lnTo>
                  <a:pt x="263004" y="295008"/>
                </a:lnTo>
                <a:lnTo>
                  <a:pt x="271005" y="294627"/>
                </a:lnTo>
                <a:lnTo>
                  <a:pt x="283324" y="294627"/>
                </a:lnTo>
                <a:lnTo>
                  <a:pt x="308216" y="295897"/>
                </a:lnTo>
                <a:lnTo>
                  <a:pt x="353047" y="296786"/>
                </a:lnTo>
                <a:lnTo>
                  <a:pt x="391401" y="296913"/>
                </a:lnTo>
                <a:lnTo>
                  <a:pt x="398386" y="255384"/>
                </a:lnTo>
                <a:lnTo>
                  <a:pt x="398894" y="249669"/>
                </a:lnTo>
                <a:lnTo>
                  <a:pt x="398894" y="243573"/>
                </a:lnTo>
                <a:close/>
              </a:path>
              <a:path w="798830" h="300355">
                <a:moveTo>
                  <a:pt x="798677" y="145910"/>
                </a:moveTo>
                <a:lnTo>
                  <a:pt x="795502" y="113792"/>
                </a:lnTo>
                <a:lnTo>
                  <a:pt x="787120" y="86868"/>
                </a:lnTo>
                <a:lnTo>
                  <a:pt x="775182" y="64770"/>
                </a:lnTo>
                <a:lnTo>
                  <a:pt x="763752" y="50673"/>
                </a:lnTo>
                <a:lnTo>
                  <a:pt x="763752" y="157848"/>
                </a:lnTo>
                <a:lnTo>
                  <a:pt x="761720" y="184645"/>
                </a:lnTo>
                <a:lnTo>
                  <a:pt x="746099" y="232778"/>
                </a:lnTo>
                <a:lnTo>
                  <a:pt x="713714" y="265925"/>
                </a:lnTo>
                <a:lnTo>
                  <a:pt x="666851" y="284340"/>
                </a:lnTo>
                <a:lnTo>
                  <a:pt x="640435" y="286753"/>
                </a:lnTo>
                <a:lnTo>
                  <a:pt x="611606" y="285356"/>
                </a:lnTo>
                <a:lnTo>
                  <a:pt x="574522" y="271259"/>
                </a:lnTo>
                <a:lnTo>
                  <a:pt x="569963" y="231254"/>
                </a:lnTo>
                <a:lnTo>
                  <a:pt x="569582" y="187058"/>
                </a:lnTo>
                <a:lnTo>
                  <a:pt x="569836" y="22479"/>
                </a:lnTo>
                <a:lnTo>
                  <a:pt x="571106" y="20574"/>
                </a:lnTo>
                <a:lnTo>
                  <a:pt x="577570" y="17399"/>
                </a:lnTo>
                <a:lnTo>
                  <a:pt x="591921" y="16256"/>
                </a:lnTo>
                <a:lnTo>
                  <a:pt x="599668" y="16256"/>
                </a:lnTo>
                <a:lnTo>
                  <a:pt x="666724" y="23749"/>
                </a:lnTo>
                <a:lnTo>
                  <a:pt x="726541" y="60198"/>
                </a:lnTo>
                <a:lnTo>
                  <a:pt x="751052" y="96774"/>
                </a:lnTo>
                <a:lnTo>
                  <a:pt x="763752" y="157848"/>
                </a:lnTo>
                <a:lnTo>
                  <a:pt x="763752" y="50673"/>
                </a:lnTo>
                <a:lnTo>
                  <a:pt x="761085" y="47371"/>
                </a:lnTo>
                <a:lnTo>
                  <a:pt x="722731" y="20193"/>
                </a:lnTo>
                <a:lnTo>
                  <a:pt x="709650" y="16256"/>
                </a:lnTo>
                <a:lnTo>
                  <a:pt x="680440" y="7239"/>
                </a:lnTo>
                <a:lnTo>
                  <a:pt x="650087" y="4318"/>
                </a:lnTo>
                <a:lnTo>
                  <a:pt x="639546" y="3302"/>
                </a:lnTo>
                <a:lnTo>
                  <a:pt x="605510" y="3048"/>
                </a:lnTo>
                <a:lnTo>
                  <a:pt x="588111" y="3302"/>
                </a:lnTo>
                <a:lnTo>
                  <a:pt x="553326" y="4318"/>
                </a:lnTo>
                <a:lnTo>
                  <a:pt x="523354" y="3302"/>
                </a:lnTo>
                <a:lnTo>
                  <a:pt x="509384" y="3048"/>
                </a:lnTo>
                <a:lnTo>
                  <a:pt x="505193" y="3048"/>
                </a:lnTo>
                <a:lnTo>
                  <a:pt x="503161" y="3937"/>
                </a:lnTo>
                <a:lnTo>
                  <a:pt x="503161" y="7747"/>
                </a:lnTo>
                <a:lnTo>
                  <a:pt x="504812" y="8509"/>
                </a:lnTo>
                <a:lnTo>
                  <a:pt x="509765" y="8509"/>
                </a:lnTo>
                <a:lnTo>
                  <a:pt x="516369" y="8890"/>
                </a:lnTo>
                <a:lnTo>
                  <a:pt x="536562" y="41656"/>
                </a:lnTo>
                <a:lnTo>
                  <a:pt x="536689" y="231254"/>
                </a:lnTo>
                <a:lnTo>
                  <a:pt x="533387" y="279387"/>
                </a:lnTo>
                <a:lnTo>
                  <a:pt x="523735" y="289420"/>
                </a:lnTo>
                <a:lnTo>
                  <a:pt x="520179" y="290309"/>
                </a:lnTo>
                <a:lnTo>
                  <a:pt x="515734" y="291071"/>
                </a:lnTo>
                <a:lnTo>
                  <a:pt x="509765" y="291071"/>
                </a:lnTo>
                <a:lnTo>
                  <a:pt x="509003" y="292214"/>
                </a:lnTo>
                <a:lnTo>
                  <a:pt x="509003" y="295643"/>
                </a:lnTo>
                <a:lnTo>
                  <a:pt x="510908" y="296532"/>
                </a:lnTo>
                <a:lnTo>
                  <a:pt x="520941" y="296532"/>
                </a:lnTo>
                <a:lnTo>
                  <a:pt x="529958" y="295643"/>
                </a:lnTo>
                <a:lnTo>
                  <a:pt x="537705" y="295643"/>
                </a:lnTo>
                <a:lnTo>
                  <a:pt x="545833" y="295262"/>
                </a:lnTo>
                <a:lnTo>
                  <a:pt x="568934" y="295262"/>
                </a:lnTo>
                <a:lnTo>
                  <a:pt x="568934" y="297700"/>
                </a:lnTo>
                <a:lnTo>
                  <a:pt x="597192" y="297700"/>
                </a:lnTo>
                <a:lnTo>
                  <a:pt x="597192" y="298970"/>
                </a:lnTo>
                <a:lnTo>
                  <a:pt x="626884" y="298970"/>
                </a:lnTo>
                <a:lnTo>
                  <a:pt x="626884" y="300240"/>
                </a:lnTo>
                <a:lnTo>
                  <a:pt x="642607" y="300240"/>
                </a:lnTo>
                <a:lnTo>
                  <a:pt x="642607" y="298970"/>
                </a:lnTo>
                <a:lnTo>
                  <a:pt x="654583" y="298970"/>
                </a:lnTo>
                <a:lnTo>
                  <a:pt x="654583" y="297700"/>
                </a:lnTo>
                <a:lnTo>
                  <a:pt x="672553" y="297700"/>
                </a:lnTo>
                <a:lnTo>
                  <a:pt x="672553" y="295262"/>
                </a:lnTo>
                <a:lnTo>
                  <a:pt x="683615" y="295262"/>
                </a:lnTo>
                <a:lnTo>
                  <a:pt x="708634" y="286753"/>
                </a:lnTo>
                <a:lnTo>
                  <a:pt x="756767" y="255384"/>
                </a:lnTo>
                <a:lnTo>
                  <a:pt x="785850" y="210426"/>
                </a:lnTo>
                <a:lnTo>
                  <a:pt x="798677" y="14591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6" name="object 16"/>
          <p:cNvPicPr/>
          <p:nvPr/>
        </p:nvPicPr>
        <p:blipFill>
          <a:blip r:embed="rId6" cstate="print"/>
          <a:stretch>
            <a:fillRect/>
          </a:stretch>
        </p:blipFill>
        <p:spPr>
          <a:xfrm>
            <a:off x="18627471" y="2283809"/>
            <a:ext cx="281940" cy="150749"/>
          </a:xfrm>
          <a:prstGeom prst="rect">
            <a:avLst/>
          </a:prstGeom>
        </p:spPr>
      </p:pic>
      <p:sp>
        <p:nvSpPr>
          <p:cNvPr id="17" name="object 17"/>
          <p:cNvSpPr/>
          <p:nvPr/>
        </p:nvSpPr>
        <p:spPr>
          <a:xfrm>
            <a:off x="18627889" y="2146626"/>
            <a:ext cx="100330" cy="283210"/>
          </a:xfrm>
          <a:custGeom>
            <a:avLst/>
            <a:gdLst/>
            <a:ahLst/>
            <a:cxnLst/>
            <a:rect l="l" t="t" r="r" b="b"/>
            <a:pathLst>
              <a:path w="100330" h="283210">
                <a:moveTo>
                  <a:pt x="80391" y="0"/>
                </a:moveTo>
                <a:lnTo>
                  <a:pt x="0" y="0"/>
                </a:lnTo>
                <a:lnTo>
                  <a:pt x="6603" y="380"/>
                </a:lnTo>
                <a:lnTo>
                  <a:pt x="9651" y="1142"/>
                </a:lnTo>
                <a:lnTo>
                  <a:pt x="26924" y="38860"/>
                </a:lnTo>
                <a:lnTo>
                  <a:pt x="26924" y="225418"/>
                </a:lnTo>
                <a:lnTo>
                  <a:pt x="23622" y="271010"/>
                </a:lnTo>
                <a:lnTo>
                  <a:pt x="13970" y="281043"/>
                </a:lnTo>
                <a:lnTo>
                  <a:pt x="10414" y="281932"/>
                </a:lnTo>
                <a:lnTo>
                  <a:pt x="5842" y="282694"/>
                </a:lnTo>
                <a:lnTo>
                  <a:pt x="86995" y="282694"/>
                </a:lnTo>
                <a:lnTo>
                  <a:pt x="75438" y="281043"/>
                </a:lnTo>
                <a:lnTo>
                  <a:pt x="59055" y="244976"/>
                </a:lnTo>
                <a:lnTo>
                  <a:pt x="58293" y="137410"/>
                </a:lnTo>
                <a:lnTo>
                  <a:pt x="99949" y="137410"/>
                </a:lnTo>
                <a:lnTo>
                  <a:pt x="93218" y="130425"/>
                </a:lnTo>
                <a:lnTo>
                  <a:pt x="58293" y="130425"/>
                </a:lnTo>
                <a:lnTo>
                  <a:pt x="58420" y="47115"/>
                </a:lnTo>
                <a:lnTo>
                  <a:pt x="62611" y="7874"/>
                </a:lnTo>
                <a:lnTo>
                  <a:pt x="78105" y="380"/>
                </a:lnTo>
                <a:lnTo>
                  <a:pt x="80391"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18" name="object 18"/>
          <p:cNvPicPr/>
          <p:nvPr/>
        </p:nvPicPr>
        <p:blipFill>
          <a:blip r:embed="rId7" cstate="print"/>
          <a:stretch>
            <a:fillRect/>
          </a:stretch>
        </p:blipFill>
        <p:spPr>
          <a:xfrm>
            <a:off x="18621755" y="2140934"/>
            <a:ext cx="246761" cy="135888"/>
          </a:xfrm>
          <a:prstGeom prst="rect">
            <a:avLst/>
          </a:prstGeom>
        </p:spPr>
      </p:pic>
      <p:pic>
        <p:nvPicPr>
          <p:cNvPr id="19" name="object 19"/>
          <p:cNvPicPr/>
          <p:nvPr/>
        </p:nvPicPr>
        <p:blipFill>
          <a:blip r:embed="rId8" cstate="print"/>
          <a:stretch>
            <a:fillRect/>
          </a:stretch>
        </p:blipFill>
        <p:spPr>
          <a:xfrm>
            <a:off x="18951981" y="2140934"/>
            <a:ext cx="201141" cy="294360"/>
          </a:xfrm>
          <a:prstGeom prst="rect">
            <a:avLst/>
          </a:prstGeom>
        </p:spPr>
      </p:pic>
      <p:sp>
        <p:nvSpPr>
          <p:cNvPr id="20" name="object 20"/>
          <p:cNvSpPr/>
          <p:nvPr/>
        </p:nvSpPr>
        <p:spPr>
          <a:xfrm>
            <a:off x="19209524" y="2428054"/>
            <a:ext cx="87630" cy="5715"/>
          </a:xfrm>
          <a:custGeom>
            <a:avLst/>
            <a:gdLst/>
            <a:ahLst/>
            <a:cxnLst/>
            <a:rect l="l" t="t" r="r" b="b"/>
            <a:pathLst>
              <a:path w="87630" h="5714">
                <a:moveTo>
                  <a:pt x="86105" y="0"/>
                </a:moveTo>
                <a:lnTo>
                  <a:pt x="1524" y="0"/>
                </a:lnTo>
                <a:lnTo>
                  <a:pt x="0" y="762"/>
                </a:lnTo>
                <a:lnTo>
                  <a:pt x="0" y="4700"/>
                </a:lnTo>
                <a:lnTo>
                  <a:pt x="2286" y="5462"/>
                </a:lnTo>
                <a:lnTo>
                  <a:pt x="21209" y="5335"/>
                </a:lnTo>
                <a:lnTo>
                  <a:pt x="51180" y="4192"/>
                </a:lnTo>
                <a:lnTo>
                  <a:pt x="73278" y="5335"/>
                </a:lnTo>
                <a:lnTo>
                  <a:pt x="84836" y="5462"/>
                </a:lnTo>
                <a:lnTo>
                  <a:pt x="87122" y="4700"/>
                </a:lnTo>
                <a:lnTo>
                  <a:pt x="87122" y="762"/>
                </a:lnTo>
                <a:lnTo>
                  <a:pt x="86105"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1" name="object 21"/>
          <p:cNvPicPr/>
          <p:nvPr/>
        </p:nvPicPr>
        <p:blipFill>
          <a:blip r:embed="rId9" cstate="print"/>
          <a:stretch>
            <a:fillRect/>
          </a:stretch>
        </p:blipFill>
        <p:spPr>
          <a:xfrm>
            <a:off x="19392646" y="2318861"/>
            <a:ext cx="112901" cy="114425"/>
          </a:xfrm>
          <a:prstGeom prst="rect">
            <a:avLst/>
          </a:prstGeom>
        </p:spPr>
      </p:pic>
      <p:sp>
        <p:nvSpPr>
          <p:cNvPr id="22" name="object 22"/>
          <p:cNvSpPr/>
          <p:nvPr/>
        </p:nvSpPr>
        <p:spPr>
          <a:xfrm>
            <a:off x="19215760" y="2135069"/>
            <a:ext cx="211454" cy="293370"/>
          </a:xfrm>
          <a:custGeom>
            <a:avLst/>
            <a:gdLst/>
            <a:ahLst/>
            <a:cxnLst/>
            <a:rect l="l" t="t" r="r" b="b"/>
            <a:pathLst>
              <a:path w="211455" h="293369">
                <a:moveTo>
                  <a:pt x="139814" y="0"/>
                </a:moveTo>
                <a:lnTo>
                  <a:pt x="135242" y="0"/>
                </a:lnTo>
                <a:lnTo>
                  <a:pt x="133718" y="2413"/>
                </a:lnTo>
                <a:lnTo>
                  <a:pt x="41021" y="255772"/>
                </a:lnTo>
                <a:lnTo>
                  <a:pt x="35560" y="269361"/>
                </a:lnTo>
                <a:lnTo>
                  <a:pt x="0" y="292982"/>
                </a:lnTo>
                <a:lnTo>
                  <a:pt x="66662" y="292982"/>
                </a:lnTo>
                <a:lnTo>
                  <a:pt x="58534" y="289553"/>
                </a:lnTo>
                <a:lnTo>
                  <a:pt x="58534" y="280409"/>
                </a:lnTo>
                <a:lnTo>
                  <a:pt x="58788" y="276091"/>
                </a:lnTo>
                <a:lnTo>
                  <a:pt x="87236" y="187194"/>
                </a:lnTo>
                <a:lnTo>
                  <a:pt x="89141" y="184019"/>
                </a:lnTo>
                <a:lnTo>
                  <a:pt x="211442" y="184019"/>
                </a:lnTo>
                <a:lnTo>
                  <a:pt x="206108" y="170176"/>
                </a:lnTo>
                <a:lnTo>
                  <a:pt x="94094" y="170176"/>
                </a:lnTo>
                <a:lnTo>
                  <a:pt x="93332" y="169414"/>
                </a:lnTo>
                <a:lnTo>
                  <a:pt x="128257" y="62736"/>
                </a:lnTo>
                <a:lnTo>
                  <a:pt x="130289" y="57021"/>
                </a:lnTo>
                <a:lnTo>
                  <a:pt x="162674" y="57021"/>
                </a:lnTo>
                <a:lnTo>
                  <a:pt x="141465" y="1905"/>
                </a:lnTo>
                <a:lnTo>
                  <a:pt x="139814"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3" name="object 23"/>
          <p:cNvPicPr/>
          <p:nvPr/>
        </p:nvPicPr>
        <p:blipFill>
          <a:blip r:embed="rId10" cstate="print"/>
          <a:stretch>
            <a:fillRect/>
          </a:stretch>
        </p:blipFill>
        <p:spPr>
          <a:xfrm>
            <a:off x="19348450" y="2191861"/>
            <a:ext cx="73912" cy="113155"/>
          </a:xfrm>
          <a:prstGeom prst="rect">
            <a:avLst/>
          </a:prstGeom>
        </p:spPr>
      </p:pic>
      <p:pic>
        <p:nvPicPr>
          <p:cNvPr id="24" name="object 24"/>
          <p:cNvPicPr/>
          <p:nvPr/>
        </p:nvPicPr>
        <p:blipFill>
          <a:blip r:embed="rId11" cstate="print"/>
          <a:stretch>
            <a:fillRect/>
          </a:stretch>
        </p:blipFill>
        <p:spPr>
          <a:xfrm>
            <a:off x="18428207" y="2142689"/>
            <a:ext cx="98589" cy="292375"/>
          </a:xfrm>
          <a:prstGeom prst="rect">
            <a:avLst/>
          </a:prstGeom>
        </p:spPr>
      </p:pic>
      <p:pic>
        <p:nvPicPr>
          <p:cNvPr id="25" name="object 25"/>
          <p:cNvPicPr/>
          <p:nvPr/>
        </p:nvPicPr>
        <p:blipFill>
          <a:blip r:embed="rId12" cstate="print"/>
          <a:stretch>
            <a:fillRect/>
          </a:stretch>
        </p:blipFill>
        <p:spPr>
          <a:xfrm>
            <a:off x="19572236" y="2366714"/>
            <a:ext cx="88379" cy="81787"/>
          </a:xfrm>
          <a:prstGeom prst="rect">
            <a:avLst/>
          </a:prstGeom>
        </p:spPr>
      </p:pic>
      <p:sp>
        <p:nvSpPr>
          <p:cNvPr id="26" name="object 26"/>
          <p:cNvSpPr/>
          <p:nvPr/>
        </p:nvSpPr>
        <p:spPr>
          <a:xfrm>
            <a:off x="19581380" y="2135079"/>
            <a:ext cx="139700" cy="297180"/>
          </a:xfrm>
          <a:custGeom>
            <a:avLst/>
            <a:gdLst/>
            <a:ahLst/>
            <a:cxnLst/>
            <a:rect l="l" t="t" r="r" b="b"/>
            <a:pathLst>
              <a:path w="139700" h="297180">
                <a:moveTo>
                  <a:pt x="80124" y="0"/>
                </a:moveTo>
                <a:lnTo>
                  <a:pt x="46850" y="5079"/>
                </a:lnTo>
                <a:lnTo>
                  <a:pt x="21577" y="19430"/>
                </a:lnTo>
                <a:lnTo>
                  <a:pt x="5588" y="41528"/>
                </a:lnTo>
                <a:lnTo>
                  <a:pt x="0" y="69976"/>
                </a:lnTo>
                <a:lnTo>
                  <a:pt x="2032" y="89535"/>
                </a:lnTo>
                <a:lnTo>
                  <a:pt x="9779" y="109474"/>
                </a:lnTo>
                <a:lnTo>
                  <a:pt x="25133" y="130670"/>
                </a:lnTo>
                <a:lnTo>
                  <a:pt x="50279" y="154419"/>
                </a:lnTo>
                <a:lnTo>
                  <a:pt x="67678" y="168770"/>
                </a:lnTo>
                <a:lnTo>
                  <a:pt x="88633" y="187566"/>
                </a:lnTo>
                <a:lnTo>
                  <a:pt x="102476" y="204076"/>
                </a:lnTo>
                <a:lnTo>
                  <a:pt x="109969" y="220459"/>
                </a:lnTo>
                <a:lnTo>
                  <a:pt x="112255" y="238747"/>
                </a:lnTo>
                <a:lnTo>
                  <a:pt x="110731" y="250939"/>
                </a:lnTo>
                <a:lnTo>
                  <a:pt x="106286" y="262750"/>
                </a:lnTo>
                <a:lnTo>
                  <a:pt x="98920" y="273291"/>
                </a:lnTo>
                <a:lnTo>
                  <a:pt x="88506" y="281927"/>
                </a:lnTo>
                <a:lnTo>
                  <a:pt x="90157" y="285737"/>
                </a:lnTo>
                <a:lnTo>
                  <a:pt x="91046" y="290055"/>
                </a:lnTo>
                <a:lnTo>
                  <a:pt x="91046" y="295389"/>
                </a:lnTo>
                <a:lnTo>
                  <a:pt x="90792" y="297040"/>
                </a:lnTo>
                <a:lnTo>
                  <a:pt x="96380" y="294627"/>
                </a:lnTo>
                <a:lnTo>
                  <a:pt x="133210" y="255130"/>
                </a:lnTo>
                <a:lnTo>
                  <a:pt x="139687" y="224015"/>
                </a:lnTo>
                <a:lnTo>
                  <a:pt x="128511" y="180200"/>
                </a:lnTo>
                <a:lnTo>
                  <a:pt x="83172" y="132575"/>
                </a:lnTo>
                <a:lnTo>
                  <a:pt x="72377" y="124078"/>
                </a:lnTo>
                <a:lnTo>
                  <a:pt x="49390" y="104648"/>
                </a:lnTo>
                <a:lnTo>
                  <a:pt x="34785" y="88773"/>
                </a:lnTo>
                <a:lnTo>
                  <a:pt x="27292" y="74168"/>
                </a:lnTo>
                <a:lnTo>
                  <a:pt x="25133" y="58674"/>
                </a:lnTo>
                <a:lnTo>
                  <a:pt x="28816" y="39750"/>
                </a:lnTo>
                <a:lnTo>
                  <a:pt x="38976" y="25526"/>
                </a:lnTo>
                <a:lnTo>
                  <a:pt x="54089" y="16764"/>
                </a:lnTo>
                <a:lnTo>
                  <a:pt x="72758" y="13716"/>
                </a:lnTo>
                <a:lnTo>
                  <a:pt x="94983" y="16255"/>
                </a:lnTo>
                <a:lnTo>
                  <a:pt x="109461" y="22351"/>
                </a:lnTo>
                <a:lnTo>
                  <a:pt x="126225" y="53721"/>
                </a:lnTo>
                <a:lnTo>
                  <a:pt x="126987" y="58674"/>
                </a:lnTo>
                <a:lnTo>
                  <a:pt x="131178" y="58674"/>
                </a:lnTo>
                <a:lnTo>
                  <a:pt x="131940" y="56007"/>
                </a:lnTo>
                <a:lnTo>
                  <a:pt x="132194" y="32512"/>
                </a:lnTo>
                <a:lnTo>
                  <a:pt x="132702" y="19939"/>
                </a:lnTo>
                <a:lnTo>
                  <a:pt x="133591" y="6730"/>
                </a:lnTo>
                <a:lnTo>
                  <a:pt x="132702" y="5969"/>
                </a:lnTo>
                <a:lnTo>
                  <a:pt x="126606" y="5969"/>
                </a:lnTo>
                <a:lnTo>
                  <a:pt x="123431" y="5461"/>
                </a:lnTo>
                <a:lnTo>
                  <a:pt x="108572" y="2286"/>
                </a:lnTo>
                <a:lnTo>
                  <a:pt x="100190" y="1016"/>
                </a:lnTo>
                <a:lnTo>
                  <a:pt x="90792" y="253"/>
                </a:lnTo>
                <a:lnTo>
                  <a:pt x="80124"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27" name="object 27"/>
          <p:cNvPicPr/>
          <p:nvPr/>
        </p:nvPicPr>
        <p:blipFill>
          <a:blip r:embed="rId13" cstate="print"/>
          <a:stretch>
            <a:fillRect/>
          </a:stretch>
        </p:blipFill>
        <p:spPr>
          <a:xfrm>
            <a:off x="17364455" y="2531300"/>
            <a:ext cx="133667" cy="129316"/>
          </a:xfrm>
          <a:prstGeom prst="rect">
            <a:avLst/>
          </a:prstGeom>
        </p:spPr>
      </p:pic>
      <p:pic>
        <p:nvPicPr>
          <p:cNvPr id="28" name="object 28"/>
          <p:cNvPicPr/>
          <p:nvPr/>
        </p:nvPicPr>
        <p:blipFill>
          <a:blip r:embed="rId14" cstate="print"/>
          <a:stretch>
            <a:fillRect/>
          </a:stretch>
        </p:blipFill>
        <p:spPr>
          <a:xfrm>
            <a:off x="17823179" y="2531300"/>
            <a:ext cx="126034" cy="129316"/>
          </a:xfrm>
          <a:prstGeom prst="rect">
            <a:avLst/>
          </a:prstGeom>
        </p:spPr>
      </p:pic>
      <p:pic>
        <p:nvPicPr>
          <p:cNvPr id="29" name="object 29"/>
          <p:cNvPicPr/>
          <p:nvPr/>
        </p:nvPicPr>
        <p:blipFill>
          <a:blip r:embed="rId15" cstate="print"/>
          <a:stretch>
            <a:fillRect/>
          </a:stretch>
        </p:blipFill>
        <p:spPr>
          <a:xfrm>
            <a:off x="17594579" y="2531300"/>
            <a:ext cx="127567" cy="130840"/>
          </a:xfrm>
          <a:prstGeom prst="rect">
            <a:avLst/>
          </a:prstGeom>
        </p:spPr>
      </p:pic>
      <p:pic>
        <p:nvPicPr>
          <p:cNvPr id="30" name="object 30"/>
          <p:cNvPicPr/>
          <p:nvPr/>
        </p:nvPicPr>
        <p:blipFill>
          <a:blip r:embed="rId16" cstate="print"/>
          <a:stretch>
            <a:fillRect/>
          </a:stretch>
        </p:blipFill>
        <p:spPr>
          <a:xfrm>
            <a:off x="18018252" y="2531300"/>
            <a:ext cx="127557" cy="130840"/>
          </a:xfrm>
          <a:prstGeom prst="rect">
            <a:avLst/>
          </a:prstGeom>
        </p:spPr>
      </p:pic>
      <p:pic>
        <p:nvPicPr>
          <p:cNvPr id="31" name="object 31"/>
          <p:cNvPicPr/>
          <p:nvPr/>
        </p:nvPicPr>
        <p:blipFill>
          <a:blip r:embed="rId17" cstate="print"/>
          <a:stretch>
            <a:fillRect/>
          </a:stretch>
        </p:blipFill>
        <p:spPr>
          <a:xfrm>
            <a:off x="18245328" y="2531300"/>
            <a:ext cx="126022" cy="129316"/>
          </a:xfrm>
          <a:prstGeom prst="rect">
            <a:avLst/>
          </a:prstGeom>
        </p:spPr>
      </p:pic>
      <p:pic>
        <p:nvPicPr>
          <p:cNvPr id="32" name="object 32"/>
          <p:cNvPicPr/>
          <p:nvPr/>
        </p:nvPicPr>
        <p:blipFill>
          <a:blip r:embed="rId18" cstate="print"/>
          <a:stretch>
            <a:fillRect/>
          </a:stretch>
        </p:blipFill>
        <p:spPr>
          <a:xfrm>
            <a:off x="18583655" y="2531300"/>
            <a:ext cx="86395" cy="129316"/>
          </a:xfrm>
          <a:prstGeom prst="rect">
            <a:avLst/>
          </a:prstGeom>
        </p:spPr>
      </p:pic>
      <p:sp>
        <p:nvSpPr>
          <p:cNvPr id="33" name="object 33"/>
          <p:cNvSpPr/>
          <p:nvPr/>
        </p:nvSpPr>
        <p:spPr>
          <a:xfrm>
            <a:off x="18766053" y="2531305"/>
            <a:ext cx="127635" cy="130810"/>
          </a:xfrm>
          <a:custGeom>
            <a:avLst/>
            <a:gdLst/>
            <a:ahLst/>
            <a:cxnLst/>
            <a:rect l="l" t="t" r="r" b="b"/>
            <a:pathLst>
              <a:path w="127634" h="130810">
                <a:moveTo>
                  <a:pt x="126619" y="0"/>
                </a:moveTo>
                <a:lnTo>
                  <a:pt x="119760" y="0"/>
                </a:lnTo>
                <a:lnTo>
                  <a:pt x="109473" y="508"/>
                </a:lnTo>
                <a:lnTo>
                  <a:pt x="100075" y="0"/>
                </a:lnTo>
                <a:lnTo>
                  <a:pt x="90677" y="0"/>
                </a:lnTo>
                <a:lnTo>
                  <a:pt x="89788" y="254"/>
                </a:lnTo>
                <a:lnTo>
                  <a:pt x="89788" y="2032"/>
                </a:lnTo>
                <a:lnTo>
                  <a:pt x="90423" y="2286"/>
                </a:lnTo>
                <a:lnTo>
                  <a:pt x="95503" y="2540"/>
                </a:lnTo>
                <a:lnTo>
                  <a:pt x="96900" y="2921"/>
                </a:lnTo>
                <a:lnTo>
                  <a:pt x="104394" y="74041"/>
                </a:lnTo>
                <a:lnTo>
                  <a:pt x="104013" y="83058"/>
                </a:lnTo>
                <a:lnTo>
                  <a:pt x="82930" y="120904"/>
                </a:lnTo>
                <a:lnTo>
                  <a:pt x="67944" y="124333"/>
                </a:lnTo>
                <a:lnTo>
                  <a:pt x="61086" y="123951"/>
                </a:lnTo>
                <a:lnTo>
                  <a:pt x="30479" y="88900"/>
                </a:lnTo>
                <a:lnTo>
                  <a:pt x="29590" y="74041"/>
                </a:lnTo>
                <a:lnTo>
                  <a:pt x="29844" y="12573"/>
                </a:lnTo>
                <a:lnTo>
                  <a:pt x="30352" y="6604"/>
                </a:lnTo>
                <a:lnTo>
                  <a:pt x="31623" y="3556"/>
                </a:lnTo>
                <a:lnTo>
                  <a:pt x="39242" y="2286"/>
                </a:lnTo>
                <a:lnTo>
                  <a:pt x="41148" y="2286"/>
                </a:lnTo>
                <a:lnTo>
                  <a:pt x="41782" y="2032"/>
                </a:lnTo>
                <a:lnTo>
                  <a:pt x="41782" y="254"/>
                </a:lnTo>
                <a:lnTo>
                  <a:pt x="41021" y="0"/>
                </a:lnTo>
                <a:lnTo>
                  <a:pt x="34035" y="0"/>
                </a:lnTo>
                <a:lnTo>
                  <a:pt x="20700" y="508"/>
                </a:lnTo>
                <a:lnTo>
                  <a:pt x="10413" y="0"/>
                </a:lnTo>
                <a:lnTo>
                  <a:pt x="761" y="0"/>
                </a:lnTo>
                <a:lnTo>
                  <a:pt x="0" y="254"/>
                </a:lnTo>
                <a:lnTo>
                  <a:pt x="0" y="2032"/>
                </a:lnTo>
                <a:lnTo>
                  <a:pt x="761" y="2286"/>
                </a:lnTo>
                <a:lnTo>
                  <a:pt x="5842" y="2540"/>
                </a:lnTo>
                <a:lnTo>
                  <a:pt x="7111" y="2921"/>
                </a:lnTo>
                <a:lnTo>
                  <a:pt x="14858" y="74041"/>
                </a:lnTo>
                <a:lnTo>
                  <a:pt x="15875" y="90424"/>
                </a:lnTo>
                <a:lnTo>
                  <a:pt x="39369" y="125349"/>
                </a:lnTo>
                <a:lnTo>
                  <a:pt x="64515" y="130810"/>
                </a:lnTo>
                <a:lnTo>
                  <a:pt x="72517" y="130301"/>
                </a:lnTo>
                <a:lnTo>
                  <a:pt x="81279" y="128524"/>
                </a:lnTo>
                <a:lnTo>
                  <a:pt x="91058" y="124333"/>
                </a:lnTo>
                <a:lnTo>
                  <a:pt x="114807" y="81407"/>
                </a:lnTo>
                <a:lnTo>
                  <a:pt x="115442" y="16764"/>
                </a:lnTo>
                <a:lnTo>
                  <a:pt x="123951" y="2540"/>
                </a:lnTo>
                <a:lnTo>
                  <a:pt x="124967" y="2286"/>
                </a:lnTo>
                <a:lnTo>
                  <a:pt x="126873" y="2286"/>
                </a:lnTo>
                <a:lnTo>
                  <a:pt x="127507" y="2032"/>
                </a:lnTo>
                <a:lnTo>
                  <a:pt x="127507" y="254"/>
                </a:lnTo>
                <a:lnTo>
                  <a:pt x="126619"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pic>
        <p:nvPicPr>
          <p:cNvPr id="34" name="object 34"/>
          <p:cNvPicPr/>
          <p:nvPr/>
        </p:nvPicPr>
        <p:blipFill>
          <a:blip r:embed="rId19" cstate="print"/>
          <a:stretch>
            <a:fillRect/>
          </a:stretch>
        </p:blipFill>
        <p:spPr>
          <a:xfrm>
            <a:off x="19197828" y="2528252"/>
            <a:ext cx="133616" cy="133888"/>
          </a:xfrm>
          <a:prstGeom prst="rect">
            <a:avLst/>
          </a:prstGeom>
        </p:spPr>
      </p:pic>
      <p:pic>
        <p:nvPicPr>
          <p:cNvPr id="35" name="object 35"/>
          <p:cNvPicPr/>
          <p:nvPr/>
        </p:nvPicPr>
        <p:blipFill>
          <a:blip r:embed="rId20" cstate="print"/>
          <a:stretch>
            <a:fillRect/>
          </a:stretch>
        </p:blipFill>
        <p:spPr>
          <a:xfrm>
            <a:off x="18995135" y="2531300"/>
            <a:ext cx="127532" cy="129316"/>
          </a:xfrm>
          <a:prstGeom prst="rect">
            <a:avLst/>
          </a:prstGeom>
        </p:spPr>
      </p:pic>
      <p:pic>
        <p:nvPicPr>
          <p:cNvPr id="36" name="object 36"/>
          <p:cNvPicPr/>
          <p:nvPr/>
        </p:nvPicPr>
        <p:blipFill>
          <a:blip r:embed="rId21" cstate="print"/>
          <a:stretch>
            <a:fillRect/>
          </a:stretch>
        </p:blipFill>
        <p:spPr>
          <a:xfrm>
            <a:off x="19437096" y="2528252"/>
            <a:ext cx="65036" cy="133888"/>
          </a:xfrm>
          <a:prstGeom prst="rect">
            <a:avLst/>
          </a:prstGeom>
        </p:spPr>
      </p:pic>
      <p:pic>
        <p:nvPicPr>
          <p:cNvPr id="37" name="object 37"/>
          <p:cNvPicPr/>
          <p:nvPr/>
        </p:nvPicPr>
        <p:blipFill>
          <a:blip r:embed="rId22" cstate="print"/>
          <a:stretch>
            <a:fillRect/>
          </a:stretch>
        </p:blipFill>
        <p:spPr>
          <a:xfrm>
            <a:off x="19598639" y="2531300"/>
            <a:ext cx="127517" cy="130840"/>
          </a:xfrm>
          <a:prstGeom prst="rect">
            <a:avLst/>
          </a:prstGeom>
        </p:spPr>
      </p:pic>
      <p:sp>
        <p:nvSpPr>
          <p:cNvPr id="38" name="object 38"/>
          <p:cNvSpPr/>
          <p:nvPr/>
        </p:nvSpPr>
        <p:spPr>
          <a:xfrm>
            <a:off x="18819405" y="2528251"/>
            <a:ext cx="22860" cy="22860"/>
          </a:xfrm>
          <a:custGeom>
            <a:avLst/>
            <a:gdLst/>
            <a:ahLst/>
            <a:cxnLst/>
            <a:rect l="l" t="t" r="r" b="b"/>
            <a:pathLst>
              <a:path w="22859" h="22860">
                <a:moveTo>
                  <a:pt x="17513" y="0"/>
                </a:moveTo>
                <a:lnTo>
                  <a:pt x="5079" y="0"/>
                </a:lnTo>
                <a:lnTo>
                  <a:pt x="0" y="5080"/>
                </a:lnTo>
                <a:lnTo>
                  <a:pt x="0" y="17525"/>
                </a:lnTo>
                <a:lnTo>
                  <a:pt x="5079" y="22606"/>
                </a:lnTo>
                <a:lnTo>
                  <a:pt x="17513" y="22606"/>
                </a:lnTo>
                <a:lnTo>
                  <a:pt x="22593" y="17525"/>
                </a:lnTo>
                <a:lnTo>
                  <a:pt x="22593" y="5080"/>
                </a:lnTo>
                <a:lnTo>
                  <a:pt x="17513" y="0"/>
                </a:lnTo>
                <a:close/>
              </a:path>
            </a:pathLst>
          </a:custGeom>
          <a:solidFill>
            <a:srgbClr val="202022"/>
          </a:solidFill>
        </p:spPr>
        <p:txBody>
          <a:bodyPr wrap="square" lIns="0" tIns="0" rIns="0" bIns="0" rtlCol="0"/>
          <a:lstStyle/>
          <a:p>
            <a:endParaRPr sz="1600">
              <a:latin typeface="Verdana" panose="020B0604030504040204" pitchFamily="34" charset="0"/>
              <a:ea typeface="Verdana" panose="020B0604030504040204" pitchFamily="34" charset="0"/>
              <a:cs typeface="Verdana" panose="020B0604030504040204" pitchFamily="34" charset="0"/>
            </a:endParaRPr>
          </a:p>
        </p:txBody>
      </p:sp>
      <p:cxnSp>
        <p:nvCxnSpPr>
          <p:cNvPr id="42" name="Straight Connector 41">
            <a:extLst>
              <a:ext uri="{FF2B5EF4-FFF2-40B4-BE49-F238E27FC236}">
                <a16:creationId xmlns:a16="http://schemas.microsoft.com/office/drawing/2014/main" id="{7B5C3C41-3576-3CAE-8C5B-0AF031FA1E84}"/>
              </a:ext>
            </a:extLst>
          </p:cNvPr>
          <p:cNvCxnSpPr>
            <a:cxnSpLocks/>
          </p:cNvCxnSpPr>
          <p:nvPr/>
        </p:nvCxnSpPr>
        <p:spPr>
          <a:xfrm>
            <a:off x="0" y="8705850"/>
            <a:ext cx="4559300" cy="260985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521208" y="9140721"/>
            <a:ext cx="1258778" cy="1476701"/>
          </a:xfrm>
          <a:prstGeom prst="rect">
            <a:avLst/>
          </a:prstGeom>
        </p:spPr>
      </p:pic>
      <p:grpSp>
        <p:nvGrpSpPr>
          <p:cNvPr id="4" name="object 4"/>
          <p:cNvGrpSpPr/>
          <p:nvPr/>
        </p:nvGrpSpPr>
        <p:grpSpPr>
          <a:xfrm>
            <a:off x="2029917" y="9640578"/>
            <a:ext cx="260350" cy="276225"/>
            <a:chOff x="2029917" y="9640578"/>
            <a:chExt cx="260350" cy="276225"/>
          </a:xfrm>
        </p:grpSpPr>
        <p:sp>
          <p:nvSpPr>
            <p:cNvPr id="5" name="object 5"/>
            <p:cNvSpPr/>
            <p:nvPr/>
          </p:nvSpPr>
          <p:spPr>
            <a:xfrm>
              <a:off x="2029917" y="9640578"/>
              <a:ext cx="237490" cy="276225"/>
            </a:xfrm>
            <a:custGeom>
              <a:avLst/>
              <a:gdLst/>
              <a:ahLst/>
              <a:cxnLst/>
              <a:rect l="l" t="t" r="r" b="b"/>
              <a:pathLst>
                <a:path w="237489" h="276225">
                  <a:moveTo>
                    <a:pt x="151251" y="0"/>
                  </a:moveTo>
                  <a:lnTo>
                    <a:pt x="106423" y="3683"/>
                  </a:lnTo>
                  <a:lnTo>
                    <a:pt x="58290" y="22223"/>
                  </a:lnTo>
                  <a:lnTo>
                    <a:pt x="17524" y="66291"/>
                  </a:lnTo>
                  <a:lnTo>
                    <a:pt x="0" y="137918"/>
                  </a:lnTo>
                  <a:lnTo>
                    <a:pt x="3554" y="169539"/>
                  </a:lnTo>
                  <a:lnTo>
                    <a:pt x="26033" y="220846"/>
                  </a:lnTo>
                  <a:lnTo>
                    <a:pt x="72133" y="258437"/>
                  </a:lnTo>
                  <a:lnTo>
                    <a:pt x="132711" y="274693"/>
                  </a:lnTo>
                  <a:lnTo>
                    <a:pt x="156458" y="275836"/>
                  </a:lnTo>
                  <a:lnTo>
                    <a:pt x="173349" y="274947"/>
                  </a:lnTo>
                  <a:lnTo>
                    <a:pt x="192653" y="272407"/>
                  </a:lnTo>
                  <a:lnTo>
                    <a:pt x="212338" y="267454"/>
                  </a:lnTo>
                  <a:lnTo>
                    <a:pt x="228847" y="260723"/>
                  </a:lnTo>
                  <a:lnTo>
                    <a:pt x="158871" y="260723"/>
                  </a:lnTo>
                  <a:lnTo>
                    <a:pt x="134870" y="258564"/>
                  </a:lnTo>
                  <a:lnTo>
                    <a:pt x="88770" y="240404"/>
                  </a:lnTo>
                  <a:lnTo>
                    <a:pt x="56385" y="209797"/>
                  </a:lnTo>
                  <a:lnTo>
                    <a:pt x="34414" y="160016"/>
                  </a:lnTo>
                  <a:lnTo>
                    <a:pt x="30350" y="125599"/>
                  </a:lnTo>
                  <a:lnTo>
                    <a:pt x="32890" y="96516"/>
                  </a:lnTo>
                  <a:lnTo>
                    <a:pt x="50924" y="51305"/>
                  </a:lnTo>
                  <a:lnTo>
                    <a:pt x="84706" y="23747"/>
                  </a:lnTo>
                  <a:lnTo>
                    <a:pt x="122424" y="13714"/>
                  </a:lnTo>
                  <a:lnTo>
                    <a:pt x="139696" y="12952"/>
                  </a:lnTo>
                  <a:lnTo>
                    <a:pt x="237102" y="12952"/>
                  </a:lnTo>
                  <a:lnTo>
                    <a:pt x="237102" y="11301"/>
                  </a:lnTo>
                  <a:lnTo>
                    <a:pt x="236467" y="9904"/>
                  </a:lnTo>
                  <a:lnTo>
                    <a:pt x="218307" y="8253"/>
                  </a:lnTo>
                  <a:lnTo>
                    <a:pt x="210941" y="7237"/>
                  </a:lnTo>
                  <a:lnTo>
                    <a:pt x="196590" y="4445"/>
                  </a:lnTo>
                  <a:lnTo>
                    <a:pt x="183763" y="2413"/>
                  </a:lnTo>
                  <a:lnTo>
                    <a:pt x="168015" y="762"/>
                  </a:lnTo>
                  <a:lnTo>
                    <a:pt x="151251" y="0"/>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2188843" y="9779475"/>
              <a:ext cx="101345" cy="121791"/>
            </a:xfrm>
            <a:prstGeom prst="rect">
              <a:avLst/>
            </a:prstGeom>
          </p:spPr>
        </p:pic>
        <p:sp>
          <p:nvSpPr>
            <p:cNvPr id="7" name="object 7"/>
            <p:cNvSpPr/>
            <p:nvPr/>
          </p:nvSpPr>
          <p:spPr>
            <a:xfrm>
              <a:off x="2169604" y="9653541"/>
              <a:ext cx="97790" cy="57150"/>
            </a:xfrm>
            <a:custGeom>
              <a:avLst/>
              <a:gdLst/>
              <a:ahLst/>
              <a:cxnLst/>
              <a:rect l="l" t="t" r="r" b="b"/>
              <a:pathLst>
                <a:path w="97789" h="57150">
                  <a:moveTo>
                    <a:pt x="97408" y="0"/>
                  </a:moveTo>
                  <a:lnTo>
                    <a:pt x="0" y="0"/>
                  </a:lnTo>
                  <a:lnTo>
                    <a:pt x="30606" y="2667"/>
                  </a:lnTo>
                  <a:lnTo>
                    <a:pt x="54609" y="9271"/>
                  </a:lnTo>
                  <a:lnTo>
                    <a:pt x="87249" y="36957"/>
                  </a:lnTo>
                  <a:lnTo>
                    <a:pt x="90169" y="57150"/>
                  </a:lnTo>
                  <a:lnTo>
                    <a:pt x="94360" y="57150"/>
                  </a:lnTo>
                  <a:lnTo>
                    <a:pt x="94995" y="55245"/>
                  </a:lnTo>
                  <a:lnTo>
                    <a:pt x="95376" y="27686"/>
                  </a:lnTo>
                  <a:lnTo>
                    <a:pt x="96265" y="13335"/>
                  </a:lnTo>
                  <a:lnTo>
                    <a:pt x="97408" y="0"/>
                  </a:lnTo>
                  <a:close/>
                </a:path>
              </a:pathLst>
            </a:custGeom>
            <a:solidFill>
              <a:srgbClr val="FFFFFF"/>
            </a:solidFill>
          </p:spPr>
          <p:txBody>
            <a:bodyPr wrap="square" lIns="0" tIns="0" rIns="0" bIns="0" rtlCol="0"/>
            <a:lstStyle/>
            <a:p>
              <a:endParaRPr/>
            </a:p>
          </p:txBody>
        </p:sp>
      </p:grpSp>
      <p:sp>
        <p:nvSpPr>
          <p:cNvPr id="8" name="object 8"/>
          <p:cNvSpPr/>
          <p:nvPr/>
        </p:nvSpPr>
        <p:spPr>
          <a:xfrm>
            <a:off x="2377376" y="9643635"/>
            <a:ext cx="155575" cy="267970"/>
          </a:xfrm>
          <a:custGeom>
            <a:avLst/>
            <a:gdLst/>
            <a:ahLst/>
            <a:cxnLst/>
            <a:rect l="l" t="t" r="r" b="b"/>
            <a:pathLst>
              <a:path w="155575" h="267970">
                <a:moveTo>
                  <a:pt x="146418" y="0"/>
                </a:moveTo>
                <a:lnTo>
                  <a:pt x="143624" y="0"/>
                </a:lnTo>
                <a:lnTo>
                  <a:pt x="142227" y="1396"/>
                </a:lnTo>
                <a:lnTo>
                  <a:pt x="140449" y="1650"/>
                </a:lnTo>
                <a:lnTo>
                  <a:pt x="45212" y="3809"/>
                </a:lnTo>
                <a:lnTo>
                  <a:pt x="23113" y="2793"/>
                </a:lnTo>
                <a:lnTo>
                  <a:pt x="1778" y="2793"/>
                </a:lnTo>
                <a:lnTo>
                  <a:pt x="0" y="3428"/>
                </a:lnTo>
                <a:lnTo>
                  <a:pt x="0" y="6984"/>
                </a:lnTo>
                <a:lnTo>
                  <a:pt x="1397" y="7619"/>
                </a:lnTo>
                <a:lnTo>
                  <a:pt x="5968" y="7619"/>
                </a:lnTo>
                <a:lnTo>
                  <a:pt x="11811" y="8000"/>
                </a:lnTo>
                <a:lnTo>
                  <a:pt x="14605" y="8762"/>
                </a:lnTo>
                <a:lnTo>
                  <a:pt x="26288" y="11175"/>
                </a:lnTo>
                <a:lnTo>
                  <a:pt x="29083" y="16636"/>
                </a:lnTo>
                <a:lnTo>
                  <a:pt x="30353" y="197091"/>
                </a:lnTo>
                <a:lnTo>
                  <a:pt x="30225" y="210553"/>
                </a:lnTo>
                <a:lnTo>
                  <a:pt x="27305" y="251447"/>
                </a:lnTo>
                <a:lnTo>
                  <a:pt x="18542" y="260591"/>
                </a:lnTo>
                <a:lnTo>
                  <a:pt x="11175" y="261988"/>
                </a:lnTo>
                <a:lnTo>
                  <a:pt x="5968" y="261988"/>
                </a:lnTo>
                <a:lnTo>
                  <a:pt x="5206" y="263004"/>
                </a:lnTo>
                <a:lnTo>
                  <a:pt x="5206" y="266179"/>
                </a:lnTo>
                <a:lnTo>
                  <a:pt x="6985" y="266941"/>
                </a:lnTo>
                <a:lnTo>
                  <a:pt x="16129" y="266941"/>
                </a:lnTo>
                <a:lnTo>
                  <a:pt x="24130" y="266179"/>
                </a:lnTo>
                <a:lnTo>
                  <a:pt x="31242" y="266179"/>
                </a:lnTo>
                <a:lnTo>
                  <a:pt x="38481" y="265798"/>
                </a:lnTo>
                <a:lnTo>
                  <a:pt x="49784" y="265798"/>
                </a:lnTo>
                <a:lnTo>
                  <a:pt x="72517" y="266941"/>
                </a:lnTo>
                <a:lnTo>
                  <a:pt x="113284" y="267830"/>
                </a:lnTo>
                <a:lnTo>
                  <a:pt x="148196" y="267957"/>
                </a:lnTo>
                <a:lnTo>
                  <a:pt x="150609" y="258813"/>
                </a:lnTo>
                <a:lnTo>
                  <a:pt x="152133" y="250812"/>
                </a:lnTo>
                <a:lnTo>
                  <a:pt x="155181" y="225285"/>
                </a:lnTo>
                <a:lnTo>
                  <a:pt x="155181" y="219697"/>
                </a:lnTo>
                <a:lnTo>
                  <a:pt x="151371" y="219697"/>
                </a:lnTo>
                <a:lnTo>
                  <a:pt x="150609" y="221094"/>
                </a:lnTo>
                <a:lnTo>
                  <a:pt x="149974" y="224904"/>
                </a:lnTo>
                <a:lnTo>
                  <a:pt x="147688" y="234302"/>
                </a:lnTo>
                <a:lnTo>
                  <a:pt x="108331" y="253860"/>
                </a:lnTo>
                <a:lnTo>
                  <a:pt x="100584" y="253987"/>
                </a:lnTo>
                <a:lnTo>
                  <a:pt x="79883" y="252844"/>
                </a:lnTo>
                <a:lnTo>
                  <a:pt x="67691" y="248653"/>
                </a:lnTo>
                <a:lnTo>
                  <a:pt x="61849" y="239890"/>
                </a:lnTo>
                <a:lnTo>
                  <a:pt x="59943" y="225285"/>
                </a:lnTo>
                <a:lnTo>
                  <a:pt x="59943" y="133349"/>
                </a:lnTo>
                <a:lnTo>
                  <a:pt x="60579" y="132333"/>
                </a:lnTo>
                <a:lnTo>
                  <a:pt x="126237" y="135508"/>
                </a:lnTo>
                <a:lnTo>
                  <a:pt x="132080" y="159626"/>
                </a:lnTo>
                <a:lnTo>
                  <a:pt x="132715" y="161023"/>
                </a:lnTo>
                <a:lnTo>
                  <a:pt x="136893" y="161023"/>
                </a:lnTo>
                <a:lnTo>
                  <a:pt x="137020" y="150875"/>
                </a:lnTo>
                <a:lnTo>
                  <a:pt x="137655" y="139064"/>
                </a:lnTo>
                <a:lnTo>
                  <a:pt x="139560" y="119760"/>
                </a:lnTo>
                <a:lnTo>
                  <a:pt x="141211" y="114553"/>
                </a:lnTo>
                <a:lnTo>
                  <a:pt x="141211" y="110362"/>
                </a:lnTo>
                <a:lnTo>
                  <a:pt x="140449" y="109727"/>
                </a:lnTo>
                <a:lnTo>
                  <a:pt x="138036" y="109727"/>
                </a:lnTo>
                <a:lnTo>
                  <a:pt x="131063" y="117728"/>
                </a:lnTo>
                <a:lnTo>
                  <a:pt x="126237" y="118363"/>
                </a:lnTo>
                <a:lnTo>
                  <a:pt x="117729" y="118998"/>
                </a:lnTo>
                <a:lnTo>
                  <a:pt x="106299" y="119506"/>
                </a:lnTo>
                <a:lnTo>
                  <a:pt x="60325" y="119760"/>
                </a:lnTo>
                <a:lnTo>
                  <a:pt x="59943" y="118998"/>
                </a:lnTo>
                <a:lnTo>
                  <a:pt x="59943" y="17398"/>
                </a:lnTo>
                <a:lnTo>
                  <a:pt x="60579" y="16382"/>
                </a:lnTo>
                <a:lnTo>
                  <a:pt x="100456" y="17017"/>
                </a:lnTo>
                <a:lnTo>
                  <a:pt x="109981" y="17398"/>
                </a:lnTo>
                <a:lnTo>
                  <a:pt x="136893" y="44703"/>
                </a:lnTo>
                <a:lnTo>
                  <a:pt x="137655" y="46481"/>
                </a:lnTo>
                <a:lnTo>
                  <a:pt x="141211" y="46481"/>
                </a:lnTo>
                <a:lnTo>
                  <a:pt x="142227" y="42544"/>
                </a:lnTo>
                <a:lnTo>
                  <a:pt x="142862" y="38353"/>
                </a:lnTo>
                <a:lnTo>
                  <a:pt x="143624" y="22986"/>
                </a:lnTo>
                <a:lnTo>
                  <a:pt x="145021" y="9778"/>
                </a:lnTo>
                <a:lnTo>
                  <a:pt x="146799" y="5587"/>
                </a:lnTo>
                <a:lnTo>
                  <a:pt x="146799" y="1396"/>
                </a:lnTo>
                <a:lnTo>
                  <a:pt x="146418" y="0"/>
                </a:lnTo>
                <a:close/>
              </a:path>
            </a:pathLst>
          </a:custGeom>
          <a:solidFill>
            <a:srgbClr val="FFFFFF"/>
          </a:solidFill>
        </p:spPr>
        <p:txBody>
          <a:bodyPr wrap="square" lIns="0" tIns="0" rIns="0" bIns="0" rtlCol="0"/>
          <a:lstStyle/>
          <a:p>
            <a:endParaRPr/>
          </a:p>
        </p:txBody>
      </p:sp>
      <p:sp>
        <p:nvSpPr>
          <p:cNvPr id="9" name="object 9"/>
          <p:cNvSpPr/>
          <p:nvPr/>
        </p:nvSpPr>
        <p:spPr>
          <a:xfrm>
            <a:off x="2625775" y="9645160"/>
            <a:ext cx="266700" cy="269240"/>
          </a:xfrm>
          <a:custGeom>
            <a:avLst/>
            <a:gdLst/>
            <a:ahLst/>
            <a:cxnLst/>
            <a:rect l="l" t="t" r="r" b="b"/>
            <a:pathLst>
              <a:path w="266700" h="269240">
                <a:moveTo>
                  <a:pt x="162814" y="265163"/>
                </a:moveTo>
                <a:lnTo>
                  <a:pt x="45212" y="265163"/>
                </a:lnTo>
                <a:lnTo>
                  <a:pt x="85979" y="268084"/>
                </a:lnTo>
                <a:lnTo>
                  <a:pt x="110998" y="269227"/>
                </a:lnTo>
                <a:lnTo>
                  <a:pt x="162814" y="265163"/>
                </a:lnTo>
                <a:close/>
              </a:path>
              <a:path w="266700" h="269240">
                <a:moveTo>
                  <a:pt x="5587" y="0"/>
                </a:moveTo>
                <a:lnTo>
                  <a:pt x="1778" y="0"/>
                </a:lnTo>
                <a:lnTo>
                  <a:pt x="0" y="761"/>
                </a:lnTo>
                <a:lnTo>
                  <a:pt x="0" y="4317"/>
                </a:lnTo>
                <a:lnTo>
                  <a:pt x="1397" y="4952"/>
                </a:lnTo>
                <a:lnTo>
                  <a:pt x="5968" y="4952"/>
                </a:lnTo>
                <a:lnTo>
                  <a:pt x="11937" y="5333"/>
                </a:lnTo>
                <a:lnTo>
                  <a:pt x="14731" y="6095"/>
                </a:lnTo>
                <a:lnTo>
                  <a:pt x="26289" y="8508"/>
                </a:lnTo>
                <a:lnTo>
                  <a:pt x="28956" y="14096"/>
                </a:lnTo>
                <a:lnTo>
                  <a:pt x="30099" y="34416"/>
                </a:lnTo>
                <a:lnTo>
                  <a:pt x="30353" y="47751"/>
                </a:lnTo>
                <a:lnTo>
                  <a:pt x="30480" y="189852"/>
                </a:lnTo>
                <a:lnTo>
                  <a:pt x="30225" y="207124"/>
                </a:lnTo>
                <a:lnTo>
                  <a:pt x="27305" y="250685"/>
                </a:lnTo>
                <a:lnTo>
                  <a:pt x="18542" y="259956"/>
                </a:lnTo>
                <a:lnTo>
                  <a:pt x="11303" y="261353"/>
                </a:lnTo>
                <a:lnTo>
                  <a:pt x="5968" y="261353"/>
                </a:lnTo>
                <a:lnTo>
                  <a:pt x="5334" y="262369"/>
                </a:lnTo>
                <a:lnTo>
                  <a:pt x="5334" y="265544"/>
                </a:lnTo>
                <a:lnTo>
                  <a:pt x="6985" y="266306"/>
                </a:lnTo>
                <a:lnTo>
                  <a:pt x="16129" y="266306"/>
                </a:lnTo>
                <a:lnTo>
                  <a:pt x="24130" y="265544"/>
                </a:lnTo>
                <a:lnTo>
                  <a:pt x="31115" y="265544"/>
                </a:lnTo>
                <a:lnTo>
                  <a:pt x="38481" y="265163"/>
                </a:lnTo>
                <a:lnTo>
                  <a:pt x="162814" y="265163"/>
                </a:lnTo>
                <a:lnTo>
                  <a:pt x="176717" y="257543"/>
                </a:lnTo>
                <a:lnTo>
                  <a:pt x="123825" y="257543"/>
                </a:lnTo>
                <a:lnTo>
                  <a:pt x="97790" y="256273"/>
                </a:lnTo>
                <a:lnTo>
                  <a:pt x="62737" y="238747"/>
                </a:lnTo>
                <a:lnTo>
                  <a:pt x="60071" y="188074"/>
                </a:lnTo>
                <a:lnTo>
                  <a:pt x="59947" y="164833"/>
                </a:lnTo>
                <a:lnTo>
                  <a:pt x="60198" y="17652"/>
                </a:lnTo>
                <a:lnTo>
                  <a:pt x="61341" y="15874"/>
                </a:lnTo>
                <a:lnTo>
                  <a:pt x="67183" y="13080"/>
                </a:lnTo>
                <a:lnTo>
                  <a:pt x="80137" y="11937"/>
                </a:lnTo>
                <a:lnTo>
                  <a:pt x="186199" y="11937"/>
                </a:lnTo>
                <a:lnTo>
                  <a:pt x="159893" y="3809"/>
                </a:lnTo>
                <a:lnTo>
                  <a:pt x="132715" y="1142"/>
                </a:lnTo>
                <a:lnTo>
                  <a:pt x="45212" y="1142"/>
                </a:lnTo>
                <a:lnTo>
                  <a:pt x="18287" y="126"/>
                </a:lnTo>
                <a:lnTo>
                  <a:pt x="5587" y="0"/>
                </a:lnTo>
                <a:close/>
              </a:path>
              <a:path w="266700" h="269240">
                <a:moveTo>
                  <a:pt x="235204" y="43179"/>
                </a:moveTo>
                <a:lnTo>
                  <a:pt x="235204" y="140461"/>
                </a:lnTo>
                <a:lnTo>
                  <a:pt x="233299" y="164833"/>
                </a:lnTo>
                <a:lnTo>
                  <a:pt x="219202" y="208521"/>
                </a:lnTo>
                <a:lnTo>
                  <a:pt x="189992" y="238620"/>
                </a:lnTo>
                <a:lnTo>
                  <a:pt x="147700" y="255257"/>
                </a:lnTo>
                <a:lnTo>
                  <a:pt x="123825" y="257543"/>
                </a:lnTo>
                <a:lnTo>
                  <a:pt x="176717" y="257543"/>
                </a:lnTo>
                <a:lnTo>
                  <a:pt x="228854" y="228968"/>
                </a:lnTo>
                <a:lnTo>
                  <a:pt x="255143" y="188074"/>
                </a:lnTo>
                <a:lnTo>
                  <a:pt x="266573" y="129666"/>
                </a:lnTo>
                <a:lnTo>
                  <a:pt x="263779" y="100456"/>
                </a:lnTo>
                <a:lnTo>
                  <a:pt x="256286" y="76072"/>
                </a:lnTo>
                <a:lnTo>
                  <a:pt x="245364" y="56006"/>
                </a:lnTo>
                <a:lnTo>
                  <a:pt x="235204" y="43179"/>
                </a:lnTo>
                <a:close/>
              </a:path>
              <a:path w="266700" h="269240">
                <a:moveTo>
                  <a:pt x="186199" y="11937"/>
                </a:moveTo>
                <a:lnTo>
                  <a:pt x="87122" y="11937"/>
                </a:lnTo>
                <a:lnTo>
                  <a:pt x="147574" y="18795"/>
                </a:lnTo>
                <a:lnTo>
                  <a:pt x="201549" y="51815"/>
                </a:lnTo>
                <a:lnTo>
                  <a:pt x="223774" y="85089"/>
                </a:lnTo>
                <a:lnTo>
                  <a:pt x="235204" y="140461"/>
                </a:lnTo>
                <a:lnTo>
                  <a:pt x="235204" y="43179"/>
                </a:lnTo>
                <a:lnTo>
                  <a:pt x="198120" y="15620"/>
                </a:lnTo>
                <a:lnTo>
                  <a:pt x="186199" y="11937"/>
                </a:lnTo>
                <a:close/>
              </a:path>
              <a:path w="266700" h="269240">
                <a:moveTo>
                  <a:pt x="92456" y="0"/>
                </a:moveTo>
                <a:lnTo>
                  <a:pt x="76708" y="126"/>
                </a:lnTo>
                <a:lnTo>
                  <a:pt x="45212" y="1142"/>
                </a:lnTo>
                <a:lnTo>
                  <a:pt x="132715" y="1142"/>
                </a:lnTo>
                <a:lnTo>
                  <a:pt x="123062" y="126"/>
                </a:lnTo>
                <a:lnTo>
                  <a:pt x="92456" y="0"/>
                </a:lnTo>
                <a:close/>
              </a:path>
            </a:pathLst>
          </a:custGeom>
          <a:solidFill>
            <a:srgbClr val="FFFFFF"/>
          </a:solidFill>
        </p:spPr>
        <p:txBody>
          <a:bodyPr wrap="square" lIns="0" tIns="0" rIns="0" bIns="0" rtlCol="0"/>
          <a:lstStyle/>
          <a:p>
            <a:endParaRPr/>
          </a:p>
        </p:txBody>
      </p:sp>
      <p:grpSp>
        <p:nvGrpSpPr>
          <p:cNvPr id="10" name="object 10"/>
          <p:cNvGrpSpPr/>
          <p:nvPr/>
        </p:nvGrpSpPr>
        <p:grpSpPr>
          <a:xfrm>
            <a:off x="3168395" y="9645110"/>
            <a:ext cx="480059" cy="266700"/>
            <a:chOff x="3168395" y="9645110"/>
            <a:chExt cx="480059" cy="266700"/>
          </a:xfrm>
        </p:grpSpPr>
        <p:pic>
          <p:nvPicPr>
            <p:cNvPr id="11" name="object 11"/>
            <p:cNvPicPr/>
            <p:nvPr/>
          </p:nvPicPr>
          <p:blipFill>
            <a:blip r:embed="rId5" cstate="print"/>
            <a:stretch>
              <a:fillRect/>
            </a:stretch>
          </p:blipFill>
          <p:spPr>
            <a:xfrm>
              <a:off x="3173602" y="9774776"/>
              <a:ext cx="255270" cy="136777"/>
            </a:xfrm>
            <a:prstGeom prst="rect">
              <a:avLst/>
            </a:prstGeom>
          </p:spPr>
        </p:pic>
        <p:sp>
          <p:nvSpPr>
            <p:cNvPr id="12" name="object 12"/>
            <p:cNvSpPr/>
            <p:nvPr/>
          </p:nvSpPr>
          <p:spPr>
            <a:xfrm>
              <a:off x="3174284" y="9650102"/>
              <a:ext cx="90805" cy="256540"/>
            </a:xfrm>
            <a:custGeom>
              <a:avLst/>
              <a:gdLst/>
              <a:ahLst/>
              <a:cxnLst/>
              <a:rect l="l" t="t" r="r" b="b"/>
              <a:pathLst>
                <a:path w="90804" h="256540">
                  <a:moveTo>
                    <a:pt x="72895" y="0"/>
                  </a:moveTo>
                  <a:lnTo>
                    <a:pt x="0" y="0"/>
                  </a:lnTo>
                  <a:lnTo>
                    <a:pt x="5967" y="381"/>
                  </a:lnTo>
                  <a:lnTo>
                    <a:pt x="8761" y="1143"/>
                  </a:lnTo>
                  <a:lnTo>
                    <a:pt x="24509" y="192020"/>
                  </a:lnTo>
                  <a:lnTo>
                    <a:pt x="24382" y="204591"/>
                  </a:lnTo>
                  <a:lnTo>
                    <a:pt x="21461" y="245865"/>
                  </a:lnTo>
                  <a:lnTo>
                    <a:pt x="12698" y="255136"/>
                  </a:lnTo>
                  <a:lnTo>
                    <a:pt x="5205" y="256533"/>
                  </a:lnTo>
                  <a:lnTo>
                    <a:pt x="78864" y="256533"/>
                  </a:lnTo>
                  <a:lnTo>
                    <a:pt x="68324" y="255136"/>
                  </a:lnTo>
                  <a:lnTo>
                    <a:pt x="52957" y="204591"/>
                  </a:lnTo>
                  <a:lnTo>
                    <a:pt x="52830" y="124711"/>
                  </a:lnTo>
                  <a:lnTo>
                    <a:pt x="90421" y="124711"/>
                  </a:lnTo>
                  <a:lnTo>
                    <a:pt x="84452" y="118361"/>
                  </a:lnTo>
                  <a:lnTo>
                    <a:pt x="52830" y="118361"/>
                  </a:lnTo>
                  <a:lnTo>
                    <a:pt x="52830" y="42797"/>
                  </a:lnTo>
                  <a:lnTo>
                    <a:pt x="57021" y="2794"/>
                  </a:lnTo>
                  <a:lnTo>
                    <a:pt x="72895" y="0"/>
                  </a:lnTo>
                  <a:close/>
                </a:path>
              </a:pathLst>
            </a:custGeom>
            <a:solidFill>
              <a:srgbClr val="FFFFFF"/>
            </a:solidFill>
          </p:spPr>
          <p:txBody>
            <a:bodyPr wrap="square" lIns="0" tIns="0" rIns="0" bIns="0" rtlCol="0"/>
            <a:lstStyle/>
            <a:p>
              <a:endParaRPr/>
            </a:p>
          </p:txBody>
        </p:sp>
        <p:pic>
          <p:nvPicPr>
            <p:cNvPr id="13" name="object 13"/>
            <p:cNvPicPr/>
            <p:nvPr/>
          </p:nvPicPr>
          <p:blipFill>
            <a:blip r:embed="rId6" cstate="print"/>
            <a:stretch>
              <a:fillRect/>
            </a:stretch>
          </p:blipFill>
          <p:spPr>
            <a:xfrm>
              <a:off x="3168395" y="9645110"/>
              <a:ext cx="223393" cy="123315"/>
            </a:xfrm>
            <a:prstGeom prst="rect">
              <a:avLst/>
            </a:prstGeom>
          </p:spPr>
        </p:pic>
        <p:pic>
          <p:nvPicPr>
            <p:cNvPr id="14" name="object 14"/>
            <p:cNvPicPr/>
            <p:nvPr/>
          </p:nvPicPr>
          <p:blipFill>
            <a:blip r:embed="rId7" cstate="print"/>
            <a:stretch>
              <a:fillRect/>
            </a:stretch>
          </p:blipFill>
          <p:spPr>
            <a:xfrm>
              <a:off x="3467011" y="9645110"/>
              <a:ext cx="181061" cy="266228"/>
            </a:xfrm>
            <a:prstGeom prst="rect">
              <a:avLst/>
            </a:prstGeom>
          </p:spPr>
        </p:pic>
      </p:grpSp>
      <p:grpSp>
        <p:nvGrpSpPr>
          <p:cNvPr id="15" name="object 15"/>
          <p:cNvGrpSpPr/>
          <p:nvPr/>
        </p:nvGrpSpPr>
        <p:grpSpPr>
          <a:xfrm>
            <a:off x="3700170" y="9640578"/>
            <a:ext cx="268605" cy="271145"/>
            <a:chOff x="3700170" y="9640578"/>
            <a:chExt cx="268605" cy="271145"/>
          </a:xfrm>
        </p:grpSpPr>
        <p:sp>
          <p:nvSpPr>
            <p:cNvPr id="16" name="object 16"/>
            <p:cNvSpPr/>
            <p:nvPr/>
          </p:nvSpPr>
          <p:spPr>
            <a:xfrm>
              <a:off x="3700170" y="9906387"/>
              <a:ext cx="79375" cy="5080"/>
            </a:xfrm>
            <a:custGeom>
              <a:avLst/>
              <a:gdLst/>
              <a:ahLst/>
              <a:cxnLst/>
              <a:rect l="l" t="t" r="r" b="b"/>
              <a:pathLst>
                <a:path w="79375" h="5079">
                  <a:moveTo>
                    <a:pt x="78105" y="0"/>
                  </a:moveTo>
                  <a:lnTo>
                    <a:pt x="1397" y="0"/>
                  </a:lnTo>
                  <a:lnTo>
                    <a:pt x="0" y="762"/>
                  </a:lnTo>
                  <a:lnTo>
                    <a:pt x="0" y="4318"/>
                  </a:lnTo>
                  <a:lnTo>
                    <a:pt x="2159" y="4953"/>
                  </a:lnTo>
                  <a:lnTo>
                    <a:pt x="19304" y="4826"/>
                  </a:lnTo>
                  <a:lnTo>
                    <a:pt x="46482" y="3937"/>
                  </a:lnTo>
                  <a:lnTo>
                    <a:pt x="51181" y="4064"/>
                  </a:lnTo>
                  <a:lnTo>
                    <a:pt x="66548" y="4826"/>
                  </a:lnTo>
                  <a:lnTo>
                    <a:pt x="77089" y="4953"/>
                  </a:lnTo>
                  <a:lnTo>
                    <a:pt x="79121" y="4318"/>
                  </a:lnTo>
                  <a:lnTo>
                    <a:pt x="79121" y="762"/>
                  </a:lnTo>
                  <a:lnTo>
                    <a:pt x="78105" y="0"/>
                  </a:lnTo>
                  <a:close/>
                </a:path>
              </a:pathLst>
            </a:custGeom>
            <a:solidFill>
              <a:srgbClr val="FFFFFF"/>
            </a:solidFill>
          </p:spPr>
          <p:txBody>
            <a:bodyPr wrap="square" lIns="0" tIns="0" rIns="0" bIns="0" rtlCol="0"/>
            <a:lstStyle/>
            <a:p>
              <a:endParaRPr/>
            </a:p>
          </p:txBody>
        </p:sp>
        <p:pic>
          <p:nvPicPr>
            <p:cNvPr id="17" name="object 17"/>
            <p:cNvPicPr/>
            <p:nvPr/>
          </p:nvPicPr>
          <p:blipFill>
            <a:blip r:embed="rId8" cstate="print"/>
            <a:stretch>
              <a:fillRect/>
            </a:stretch>
          </p:blipFill>
          <p:spPr>
            <a:xfrm>
              <a:off x="3866005" y="9807542"/>
              <a:ext cx="102362" cy="103759"/>
            </a:xfrm>
            <a:prstGeom prst="rect">
              <a:avLst/>
            </a:prstGeom>
          </p:spPr>
        </p:pic>
        <p:sp>
          <p:nvSpPr>
            <p:cNvPr id="18" name="object 18"/>
            <p:cNvSpPr/>
            <p:nvPr/>
          </p:nvSpPr>
          <p:spPr>
            <a:xfrm>
              <a:off x="3705765" y="9640578"/>
              <a:ext cx="192405" cy="266065"/>
            </a:xfrm>
            <a:custGeom>
              <a:avLst/>
              <a:gdLst/>
              <a:ahLst/>
              <a:cxnLst/>
              <a:rect l="l" t="t" r="r" b="b"/>
              <a:pathLst>
                <a:path w="192404" h="266065">
                  <a:moveTo>
                    <a:pt x="126996" y="0"/>
                  </a:moveTo>
                  <a:lnTo>
                    <a:pt x="122805" y="0"/>
                  </a:lnTo>
                  <a:lnTo>
                    <a:pt x="121408" y="2159"/>
                  </a:lnTo>
                  <a:lnTo>
                    <a:pt x="37336" y="232149"/>
                  </a:lnTo>
                  <a:lnTo>
                    <a:pt x="32255" y="244340"/>
                  </a:lnTo>
                  <a:lnTo>
                    <a:pt x="0" y="265803"/>
                  </a:lnTo>
                  <a:lnTo>
                    <a:pt x="60576" y="265803"/>
                  </a:lnTo>
                  <a:lnTo>
                    <a:pt x="53084" y="262755"/>
                  </a:lnTo>
                  <a:lnTo>
                    <a:pt x="53084" y="249293"/>
                  </a:lnTo>
                  <a:lnTo>
                    <a:pt x="54861" y="240912"/>
                  </a:lnTo>
                  <a:lnTo>
                    <a:pt x="58036" y="232149"/>
                  </a:lnTo>
                  <a:lnTo>
                    <a:pt x="79880" y="168142"/>
                  </a:lnTo>
                  <a:lnTo>
                    <a:pt x="80896" y="166999"/>
                  </a:lnTo>
                  <a:lnTo>
                    <a:pt x="192018" y="166999"/>
                  </a:lnTo>
                  <a:lnTo>
                    <a:pt x="187065" y="154428"/>
                  </a:lnTo>
                  <a:lnTo>
                    <a:pt x="85468" y="154428"/>
                  </a:lnTo>
                  <a:lnTo>
                    <a:pt x="84833" y="153793"/>
                  </a:lnTo>
                  <a:lnTo>
                    <a:pt x="118233" y="51686"/>
                  </a:lnTo>
                  <a:lnTo>
                    <a:pt x="147697" y="51686"/>
                  </a:lnTo>
                  <a:lnTo>
                    <a:pt x="128520" y="1778"/>
                  </a:lnTo>
                  <a:lnTo>
                    <a:pt x="126996" y="0"/>
                  </a:lnTo>
                  <a:close/>
                </a:path>
              </a:pathLst>
            </a:custGeom>
            <a:solidFill>
              <a:srgbClr val="FFFFFF"/>
            </a:solidFill>
          </p:spPr>
          <p:txBody>
            <a:bodyPr wrap="square" lIns="0" tIns="0" rIns="0" bIns="0" rtlCol="0"/>
            <a:lstStyle/>
            <a:p>
              <a:endParaRPr/>
            </a:p>
          </p:txBody>
        </p:sp>
        <p:pic>
          <p:nvPicPr>
            <p:cNvPr id="19" name="object 19"/>
            <p:cNvPicPr/>
            <p:nvPr/>
          </p:nvPicPr>
          <p:blipFill>
            <a:blip r:embed="rId9" cstate="print"/>
            <a:stretch>
              <a:fillRect/>
            </a:stretch>
          </p:blipFill>
          <p:spPr>
            <a:xfrm>
              <a:off x="3825873" y="9692226"/>
              <a:ext cx="67054" cy="102743"/>
            </a:xfrm>
            <a:prstGeom prst="rect">
              <a:avLst/>
            </a:prstGeom>
          </p:spPr>
        </p:pic>
      </p:grpSp>
      <p:pic>
        <p:nvPicPr>
          <p:cNvPr id="20" name="object 20"/>
          <p:cNvPicPr/>
          <p:nvPr/>
        </p:nvPicPr>
        <p:blipFill>
          <a:blip r:embed="rId10" cstate="print"/>
          <a:stretch>
            <a:fillRect/>
          </a:stretch>
        </p:blipFill>
        <p:spPr>
          <a:xfrm>
            <a:off x="2993135" y="9646676"/>
            <a:ext cx="89837" cy="265132"/>
          </a:xfrm>
          <a:prstGeom prst="rect">
            <a:avLst/>
          </a:prstGeom>
        </p:spPr>
      </p:pic>
      <p:grpSp>
        <p:nvGrpSpPr>
          <p:cNvPr id="21" name="object 21"/>
          <p:cNvGrpSpPr/>
          <p:nvPr/>
        </p:nvGrpSpPr>
        <p:grpSpPr>
          <a:xfrm>
            <a:off x="4029340" y="9640589"/>
            <a:ext cx="133985" cy="284480"/>
            <a:chOff x="4029340" y="9640589"/>
            <a:chExt cx="133985" cy="284480"/>
          </a:xfrm>
        </p:grpSpPr>
        <p:pic>
          <p:nvPicPr>
            <p:cNvPr id="22" name="object 22"/>
            <p:cNvPicPr/>
            <p:nvPr/>
          </p:nvPicPr>
          <p:blipFill>
            <a:blip r:embed="rId11" cstate="print"/>
            <a:stretch>
              <a:fillRect/>
            </a:stretch>
          </p:blipFill>
          <p:spPr>
            <a:xfrm>
              <a:off x="4029340" y="9850888"/>
              <a:ext cx="78612" cy="74168"/>
            </a:xfrm>
            <a:prstGeom prst="rect">
              <a:avLst/>
            </a:prstGeom>
          </p:spPr>
        </p:pic>
        <p:sp>
          <p:nvSpPr>
            <p:cNvPr id="23" name="object 23"/>
            <p:cNvSpPr/>
            <p:nvPr/>
          </p:nvSpPr>
          <p:spPr>
            <a:xfrm>
              <a:off x="4036960" y="9640589"/>
              <a:ext cx="126364" cy="268605"/>
            </a:xfrm>
            <a:custGeom>
              <a:avLst/>
              <a:gdLst/>
              <a:ahLst/>
              <a:cxnLst/>
              <a:rect l="l" t="t" r="r" b="b"/>
              <a:pathLst>
                <a:path w="126364" h="268604">
                  <a:moveTo>
                    <a:pt x="72389" y="0"/>
                  </a:moveTo>
                  <a:lnTo>
                    <a:pt x="42290" y="4572"/>
                  </a:lnTo>
                  <a:lnTo>
                    <a:pt x="19558" y="17526"/>
                  </a:lnTo>
                  <a:lnTo>
                    <a:pt x="5079" y="37465"/>
                  </a:lnTo>
                  <a:lnTo>
                    <a:pt x="0" y="63119"/>
                  </a:lnTo>
                  <a:lnTo>
                    <a:pt x="1904" y="80772"/>
                  </a:lnTo>
                  <a:lnTo>
                    <a:pt x="8889" y="98679"/>
                  </a:lnTo>
                  <a:lnTo>
                    <a:pt x="22733" y="117856"/>
                  </a:lnTo>
                  <a:lnTo>
                    <a:pt x="45465" y="139319"/>
                  </a:lnTo>
                  <a:lnTo>
                    <a:pt x="61087" y="152273"/>
                  </a:lnTo>
                  <a:lnTo>
                    <a:pt x="80137" y="169278"/>
                  </a:lnTo>
                  <a:lnTo>
                    <a:pt x="92455" y="184137"/>
                  </a:lnTo>
                  <a:lnTo>
                    <a:pt x="99313" y="198869"/>
                  </a:lnTo>
                  <a:lnTo>
                    <a:pt x="101346" y="215506"/>
                  </a:lnTo>
                  <a:lnTo>
                    <a:pt x="99949" y="226555"/>
                  </a:lnTo>
                  <a:lnTo>
                    <a:pt x="96012" y="237096"/>
                  </a:lnTo>
                  <a:lnTo>
                    <a:pt x="89280" y="246621"/>
                  </a:lnTo>
                  <a:lnTo>
                    <a:pt x="79883" y="254495"/>
                  </a:lnTo>
                  <a:lnTo>
                    <a:pt x="81406" y="257924"/>
                  </a:lnTo>
                  <a:lnTo>
                    <a:pt x="82296" y="261861"/>
                  </a:lnTo>
                  <a:lnTo>
                    <a:pt x="82296" y="266687"/>
                  </a:lnTo>
                  <a:lnTo>
                    <a:pt x="82041" y="268084"/>
                  </a:lnTo>
                  <a:lnTo>
                    <a:pt x="87122" y="265925"/>
                  </a:lnTo>
                  <a:lnTo>
                    <a:pt x="120268" y="230238"/>
                  </a:lnTo>
                  <a:lnTo>
                    <a:pt x="126111" y="202171"/>
                  </a:lnTo>
                  <a:lnTo>
                    <a:pt x="116077" y="162674"/>
                  </a:lnTo>
                  <a:lnTo>
                    <a:pt x="75056" y="119634"/>
                  </a:lnTo>
                  <a:lnTo>
                    <a:pt x="65404" y="112014"/>
                  </a:lnTo>
                  <a:lnTo>
                    <a:pt x="44576" y="94488"/>
                  </a:lnTo>
                  <a:lnTo>
                    <a:pt x="31496" y="80137"/>
                  </a:lnTo>
                  <a:lnTo>
                    <a:pt x="24637" y="66929"/>
                  </a:lnTo>
                  <a:lnTo>
                    <a:pt x="22733" y="52959"/>
                  </a:lnTo>
                  <a:lnTo>
                    <a:pt x="26035" y="35814"/>
                  </a:lnTo>
                  <a:lnTo>
                    <a:pt x="35178" y="23114"/>
                  </a:lnTo>
                  <a:lnTo>
                    <a:pt x="48767" y="15113"/>
                  </a:lnTo>
                  <a:lnTo>
                    <a:pt x="65659" y="12318"/>
                  </a:lnTo>
                  <a:lnTo>
                    <a:pt x="85725" y="14732"/>
                  </a:lnTo>
                  <a:lnTo>
                    <a:pt x="98805" y="20193"/>
                  </a:lnTo>
                  <a:lnTo>
                    <a:pt x="113918" y="48387"/>
                  </a:lnTo>
                  <a:lnTo>
                    <a:pt x="114680" y="52959"/>
                  </a:lnTo>
                  <a:lnTo>
                    <a:pt x="118490" y="52959"/>
                  </a:lnTo>
                  <a:lnTo>
                    <a:pt x="119125" y="50546"/>
                  </a:lnTo>
                  <a:lnTo>
                    <a:pt x="119379" y="29337"/>
                  </a:lnTo>
                  <a:lnTo>
                    <a:pt x="120523" y="5968"/>
                  </a:lnTo>
                  <a:lnTo>
                    <a:pt x="119887" y="5334"/>
                  </a:lnTo>
                  <a:lnTo>
                    <a:pt x="114300" y="5334"/>
                  </a:lnTo>
                  <a:lnTo>
                    <a:pt x="111378" y="4953"/>
                  </a:lnTo>
                  <a:lnTo>
                    <a:pt x="98043" y="2032"/>
                  </a:lnTo>
                  <a:lnTo>
                    <a:pt x="90424" y="1016"/>
                  </a:lnTo>
                  <a:lnTo>
                    <a:pt x="81914" y="254"/>
                  </a:lnTo>
                  <a:lnTo>
                    <a:pt x="72389" y="0"/>
                  </a:lnTo>
                  <a:close/>
                </a:path>
              </a:pathLst>
            </a:custGeom>
            <a:solidFill>
              <a:srgbClr val="FFFFFF"/>
            </a:solidFill>
          </p:spPr>
          <p:txBody>
            <a:bodyPr wrap="square" lIns="0" tIns="0" rIns="0" bIns="0" rtlCol="0"/>
            <a:lstStyle/>
            <a:p>
              <a:endParaRPr/>
            </a:p>
          </p:txBody>
        </p:sp>
      </p:grpSp>
      <p:pic>
        <p:nvPicPr>
          <p:cNvPr id="24" name="object 24"/>
          <p:cNvPicPr/>
          <p:nvPr/>
        </p:nvPicPr>
        <p:blipFill>
          <a:blip r:embed="rId12" cstate="print"/>
          <a:stretch>
            <a:fillRect/>
          </a:stretch>
        </p:blipFill>
        <p:spPr>
          <a:xfrm>
            <a:off x="2029967" y="9998711"/>
            <a:ext cx="121864" cy="117313"/>
          </a:xfrm>
          <a:prstGeom prst="rect">
            <a:avLst/>
          </a:prstGeom>
        </p:spPr>
      </p:pic>
      <p:pic>
        <p:nvPicPr>
          <p:cNvPr id="25" name="object 25"/>
          <p:cNvPicPr/>
          <p:nvPr/>
        </p:nvPicPr>
        <p:blipFill>
          <a:blip r:embed="rId13" cstate="print"/>
          <a:stretch>
            <a:fillRect/>
          </a:stretch>
        </p:blipFill>
        <p:spPr>
          <a:xfrm>
            <a:off x="2238755" y="9998711"/>
            <a:ext cx="115763" cy="118837"/>
          </a:xfrm>
          <a:prstGeom prst="rect">
            <a:avLst/>
          </a:prstGeom>
        </p:spPr>
      </p:pic>
      <p:pic>
        <p:nvPicPr>
          <p:cNvPr id="26" name="object 26"/>
          <p:cNvPicPr/>
          <p:nvPr/>
        </p:nvPicPr>
        <p:blipFill>
          <a:blip r:embed="rId14" cstate="print"/>
          <a:stretch>
            <a:fillRect/>
          </a:stretch>
        </p:blipFill>
        <p:spPr>
          <a:xfrm>
            <a:off x="2444495" y="9998711"/>
            <a:ext cx="114235" cy="117313"/>
          </a:xfrm>
          <a:prstGeom prst="rect">
            <a:avLst/>
          </a:prstGeom>
        </p:spPr>
      </p:pic>
      <p:pic>
        <p:nvPicPr>
          <p:cNvPr id="27" name="object 27"/>
          <p:cNvPicPr/>
          <p:nvPr/>
        </p:nvPicPr>
        <p:blipFill>
          <a:blip r:embed="rId15" cstate="print"/>
          <a:stretch>
            <a:fillRect/>
          </a:stretch>
        </p:blipFill>
        <p:spPr>
          <a:xfrm>
            <a:off x="2621279" y="9998711"/>
            <a:ext cx="115753" cy="118837"/>
          </a:xfrm>
          <a:prstGeom prst="rect">
            <a:avLst/>
          </a:prstGeom>
        </p:spPr>
      </p:pic>
      <p:pic>
        <p:nvPicPr>
          <p:cNvPr id="28" name="object 28"/>
          <p:cNvPicPr/>
          <p:nvPr/>
        </p:nvPicPr>
        <p:blipFill>
          <a:blip r:embed="rId16" cstate="print"/>
          <a:stretch>
            <a:fillRect/>
          </a:stretch>
        </p:blipFill>
        <p:spPr>
          <a:xfrm>
            <a:off x="2828542" y="9998711"/>
            <a:ext cx="114224" cy="117313"/>
          </a:xfrm>
          <a:prstGeom prst="rect">
            <a:avLst/>
          </a:prstGeom>
        </p:spPr>
      </p:pic>
      <p:pic>
        <p:nvPicPr>
          <p:cNvPr id="29" name="object 29"/>
          <p:cNvPicPr/>
          <p:nvPr/>
        </p:nvPicPr>
        <p:blipFill>
          <a:blip r:embed="rId17" cstate="print"/>
          <a:stretch>
            <a:fillRect/>
          </a:stretch>
        </p:blipFill>
        <p:spPr>
          <a:xfrm>
            <a:off x="3133342" y="9998711"/>
            <a:ext cx="79165" cy="117313"/>
          </a:xfrm>
          <a:prstGeom prst="rect">
            <a:avLst/>
          </a:prstGeom>
        </p:spPr>
      </p:pic>
      <p:pic>
        <p:nvPicPr>
          <p:cNvPr id="30" name="object 30"/>
          <p:cNvPicPr/>
          <p:nvPr/>
        </p:nvPicPr>
        <p:blipFill>
          <a:blip r:embed="rId18" cstate="print"/>
          <a:stretch>
            <a:fillRect/>
          </a:stretch>
        </p:blipFill>
        <p:spPr>
          <a:xfrm>
            <a:off x="3506723" y="9998711"/>
            <a:ext cx="115731" cy="117313"/>
          </a:xfrm>
          <a:prstGeom prst="rect">
            <a:avLst/>
          </a:prstGeom>
        </p:spPr>
      </p:pic>
      <p:pic>
        <p:nvPicPr>
          <p:cNvPr id="31" name="object 31"/>
          <p:cNvPicPr/>
          <p:nvPr/>
        </p:nvPicPr>
        <p:blipFill>
          <a:blip r:embed="rId19" cstate="print"/>
          <a:stretch>
            <a:fillRect/>
          </a:stretch>
        </p:blipFill>
        <p:spPr>
          <a:xfrm>
            <a:off x="3689602" y="9997187"/>
            <a:ext cx="121822" cy="120361"/>
          </a:xfrm>
          <a:prstGeom prst="rect">
            <a:avLst/>
          </a:prstGeom>
        </p:spPr>
      </p:pic>
      <p:sp>
        <p:nvSpPr>
          <p:cNvPr id="32" name="object 32"/>
          <p:cNvSpPr/>
          <p:nvPr/>
        </p:nvSpPr>
        <p:spPr>
          <a:xfrm>
            <a:off x="3905910" y="9997192"/>
            <a:ext cx="59055" cy="120650"/>
          </a:xfrm>
          <a:custGeom>
            <a:avLst/>
            <a:gdLst/>
            <a:ahLst/>
            <a:cxnLst/>
            <a:rect l="l" t="t" r="r" b="b"/>
            <a:pathLst>
              <a:path w="59054" h="120650">
                <a:moveTo>
                  <a:pt x="41401" y="0"/>
                </a:moveTo>
                <a:lnTo>
                  <a:pt x="35432" y="0"/>
                </a:lnTo>
                <a:lnTo>
                  <a:pt x="22097" y="2032"/>
                </a:lnTo>
                <a:lnTo>
                  <a:pt x="12064" y="7620"/>
                </a:lnTo>
                <a:lnTo>
                  <a:pt x="5714" y="16383"/>
                </a:lnTo>
                <a:lnTo>
                  <a:pt x="3555" y="27559"/>
                </a:lnTo>
                <a:lnTo>
                  <a:pt x="4317" y="35306"/>
                </a:lnTo>
                <a:lnTo>
                  <a:pt x="7365" y="43077"/>
                </a:lnTo>
                <a:lnTo>
                  <a:pt x="13588" y="51459"/>
                </a:lnTo>
                <a:lnTo>
                  <a:pt x="23494" y="60832"/>
                </a:lnTo>
                <a:lnTo>
                  <a:pt x="30479" y="66483"/>
                </a:lnTo>
                <a:lnTo>
                  <a:pt x="38734" y="73900"/>
                </a:lnTo>
                <a:lnTo>
                  <a:pt x="44195" y="80402"/>
                </a:lnTo>
                <a:lnTo>
                  <a:pt x="47116" y="86841"/>
                </a:lnTo>
                <a:lnTo>
                  <a:pt x="48005" y="94080"/>
                </a:lnTo>
                <a:lnTo>
                  <a:pt x="46736" y="101370"/>
                </a:lnTo>
                <a:lnTo>
                  <a:pt x="42671" y="107910"/>
                </a:lnTo>
                <a:lnTo>
                  <a:pt x="35813" y="112609"/>
                </a:lnTo>
                <a:lnTo>
                  <a:pt x="26162" y="114413"/>
                </a:lnTo>
                <a:lnTo>
                  <a:pt x="18541" y="113562"/>
                </a:lnTo>
                <a:lnTo>
                  <a:pt x="2793" y="91451"/>
                </a:lnTo>
                <a:lnTo>
                  <a:pt x="1142" y="91451"/>
                </a:lnTo>
                <a:lnTo>
                  <a:pt x="762" y="92201"/>
                </a:lnTo>
                <a:lnTo>
                  <a:pt x="126" y="100494"/>
                </a:lnTo>
                <a:lnTo>
                  <a:pt x="0" y="114883"/>
                </a:lnTo>
                <a:lnTo>
                  <a:pt x="8508" y="118998"/>
                </a:lnTo>
                <a:lnTo>
                  <a:pt x="15493" y="120064"/>
                </a:lnTo>
                <a:lnTo>
                  <a:pt x="30987" y="120064"/>
                </a:lnTo>
                <a:lnTo>
                  <a:pt x="39369" y="118248"/>
                </a:lnTo>
                <a:lnTo>
                  <a:pt x="44957" y="114413"/>
                </a:lnTo>
                <a:lnTo>
                  <a:pt x="58927" y="88200"/>
                </a:lnTo>
                <a:lnTo>
                  <a:pt x="36575" y="52234"/>
                </a:lnTo>
                <a:lnTo>
                  <a:pt x="32257" y="48881"/>
                </a:lnTo>
                <a:lnTo>
                  <a:pt x="23113" y="41275"/>
                </a:lnTo>
                <a:lnTo>
                  <a:pt x="17271" y="34925"/>
                </a:lnTo>
                <a:lnTo>
                  <a:pt x="14350" y="29210"/>
                </a:lnTo>
                <a:lnTo>
                  <a:pt x="13462" y="23114"/>
                </a:lnTo>
                <a:lnTo>
                  <a:pt x="14986" y="15621"/>
                </a:lnTo>
                <a:lnTo>
                  <a:pt x="18922" y="10033"/>
                </a:lnTo>
                <a:lnTo>
                  <a:pt x="25018" y="6604"/>
                </a:lnTo>
                <a:lnTo>
                  <a:pt x="32384" y="5334"/>
                </a:lnTo>
                <a:lnTo>
                  <a:pt x="46608" y="5334"/>
                </a:lnTo>
                <a:lnTo>
                  <a:pt x="52577" y="15113"/>
                </a:lnTo>
                <a:lnTo>
                  <a:pt x="53466" y="19304"/>
                </a:lnTo>
                <a:lnTo>
                  <a:pt x="53975" y="23114"/>
                </a:lnTo>
                <a:lnTo>
                  <a:pt x="55625" y="23114"/>
                </a:lnTo>
                <a:lnTo>
                  <a:pt x="55879" y="22352"/>
                </a:lnTo>
                <a:lnTo>
                  <a:pt x="55879" y="9271"/>
                </a:lnTo>
                <a:lnTo>
                  <a:pt x="56387" y="5334"/>
                </a:lnTo>
                <a:lnTo>
                  <a:pt x="56514" y="2667"/>
                </a:lnTo>
                <a:lnTo>
                  <a:pt x="56261" y="2286"/>
                </a:lnTo>
                <a:lnTo>
                  <a:pt x="52577" y="2159"/>
                </a:lnTo>
                <a:lnTo>
                  <a:pt x="45846" y="635"/>
                </a:lnTo>
                <a:lnTo>
                  <a:pt x="41401"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stretch>
            <a:fillRect/>
          </a:stretch>
        </p:blipFill>
        <p:spPr>
          <a:xfrm>
            <a:off x="4053840" y="9998711"/>
            <a:ext cx="115717" cy="118837"/>
          </a:xfrm>
          <a:prstGeom prst="rect">
            <a:avLst/>
          </a:prstGeom>
        </p:spPr>
      </p:pic>
      <p:sp>
        <p:nvSpPr>
          <p:cNvPr id="34" name="object 34"/>
          <p:cNvSpPr/>
          <p:nvPr/>
        </p:nvSpPr>
        <p:spPr>
          <a:xfrm>
            <a:off x="3299371" y="9997198"/>
            <a:ext cx="115570" cy="120650"/>
          </a:xfrm>
          <a:custGeom>
            <a:avLst/>
            <a:gdLst/>
            <a:ahLst/>
            <a:cxnLst/>
            <a:rect l="l" t="t" r="r" b="b"/>
            <a:pathLst>
              <a:path w="115570" h="120650">
                <a:moveTo>
                  <a:pt x="68072" y="4318"/>
                </a:moveTo>
                <a:lnTo>
                  <a:pt x="63500" y="0"/>
                </a:lnTo>
                <a:lnTo>
                  <a:pt x="51943" y="0"/>
                </a:lnTo>
                <a:lnTo>
                  <a:pt x="47244" y="4318"/>
                </a:lnTo>
                <a:lnTo>
                  <a:pt x="47244" y="14986"/>
                </a:lnTo>
                <a:lnTo>
                  <a:pt x="51943" y="19304"/>
                </a:lnTo>
                <a:lnTo>
                  <a:pt x="63500" y="19304"/>
                </a:lnTo>
                <a:lnTo>
                  <a:pt x="68072" y="14986"/>
                </a:lnTo>
                <a:lnTo>
                  <a:pt x="68072" y="4318"/>
                </a:lnTo>
                <a:close/>
              </a:path>
              <a:path w="115570" h="120650">
                <a:moveTo>
                  <a:pt x="115316" y="1778"/>
                </a:moveTo>
                <a:lnTo>
                  <a:pt x="114554" y="1524"/>
                </a:lnTo>
                <a:lnTo>
                  <a:pt x="108331" y="1524"/>
                </a:lnTo>
                <a:lnTo>
                  <a:pt x="99060" y="1905"/>
                </a:lnTo>
                <a:lnTo>
                  <a:pt x="90551" y="1524"/>
                </a:lnTo>
                <a:lnTo>
                  <a:pt x="81915" y="1524"/>
                </a:lnTo>
                <a:lnTo>
                  <a:pt x="81153" y="1778"/>
                </a:lnTo>
                <a:lnTo>
                  <a:pt x="81153" y="3302"/>
                </a:lnTo>
                <a:lnTo>
                  <a:pt x="81788" y="3556"/>
                </a:lnTo>
                <a:lnTo>
                  <a:pt x="86360" y="3810"/>
                </a:lnTo>
                <a:lnTo>
                  <a:pt x="87630" y="4191"/>
                </a:lnTo>
                <a:lnTo>
                  <a:pt x="94361" y="68834"/>
                </a:lnTo>
                <a:lnTo>
                  <a:pt x="94107" y="76987"/>
                </a:lnTo>
                <a:lnTo>
                  <a:pt x="75057" y="111467"/>
                </a:lnTo>
                <a:lnTo>
                  <a:pt x="61468" y="114528"/>
                </a:lnTo>
                <a:lnTo>
                  <a:pt x="52705" y="114528"/>
                </a:lnTo>
                <a:lnTo>
                  <a:pt x="45847" y="113131"/>
                </a:lnTo>
                <a:lnTo>
                  <a:pt x="26797" y="68834"/>
                </a:lnTo>
                <a:lnTo>
                  <a:pt x="26797" y="16764"/>
                </a:lnTo>
                <a:lnTo>
                  <a:pt x="27419" y="7493"/>
                </a:lnTo>
                <a:lnTo>
                  <a:pt x="28575" y="4699"/>
                </a:lnTo>
                <a:lnTo>
                  <a:pt x="35433" y="3556"/>
                </a:lnTo>
                <a:lnTo>
                  <a:pt x="37211" y="3556"/>
                </a:lnTo>
                <a:lnTo>
                  <a:pt x="37719" y="3302"/>
                </a:lnTo>
                <a:lnTo>
                  <a:pt x="37719" y="1778"/>
                </a:lnTo>
                <a:lnTo>
                  <a:pt x="37084" y="1524"/>
                </a:lnTo>
                <a:lnTo>
                  <a:pt x="30734" y="1524"/>
                </a:lnTo>
                <a:lnTo>
                  <a:pt x="18656" y="1905"/>
                </a:lnTo>
                <a:lnTo>
                  <a:pt x="9398" y="1524"/>
                </a:lnTo>
                <a:lnTo>
                  <a:pt x="762" y="1524"/>
                </a:lnTo>
                <a:lnTo>
                  <a:pt x="0" y="1778"/>
                </a:lnTo>
                <a:lnTo>
                  <a:pt x="0" y="3302"/>
                </a:lnTo>
                <a:lnTo>
                  <a:pt x="635" y="3556"/>
                </a:lnTo>
                <a:lnTo>
                  <a:pt x="5194" y="3810"/>
                </a:lnTo>
                <a:lnTo>
                  <a:pt x="6477" y="4191"/>
                </a:lnTo>
                <a:lnTo>
                  <a:pt x="13335" y="68834"/>
                </a:lnTo>
                <a:lnTo>
                  <a:pt x="14351" y="83667"/>
                </a:lnTo>
                <a:lnTo>
                  <a:pt x="35560" y="115506"/>
                </a:lnTo>
                <a:lnTo>
                  <a:pt x="58420" y="120383"/>
                </a:lnTo>
                <a:lnTo>
                  <a:pt x="65659" y="119989"/>
                </a:lnTo>
                <a:lnTo>
                  <a:pt x="73533" y="118376"/>
                </a:lnTo>
                <a:lnTo>
                  <a:pt x="81788" y="114922"/>
                </a:lnTo>
                <a:lnTo>
                  <a:pt x="82296" y="114528"/>
                </a:lnTo>
                <a:lnTo>
                  <a:pt x="103759" y="75476"/>
                </a:lnTo>
                <a:lnTo>
                  <a:pt x="104394" y="16764"/>
                </a:lnTo>
                <a:lnTo>
                  <a:pt x="112141" y="3810"/>
                </a:lnTo>
                <a:lnTo>
                  <a:pt x="113030" y="3556"/>
                </a:lnTo>
                <a:lnTo>
                  <a:pt x="114681" y="3556"/>
                </a:lnTo>
                <a:lnTo>
                  <a:pt x="115316" y="3302"/>
                </a:lnTo>
                <a:lnTo>
                  <a:pt x="115316" y="1778"/>
                </a:lnTo>
                <a:close/>
              </a:path>
            </a:pathLst>
          </a:custGeom>
          <a:solidFill>
            <a:srgbClr val="FFFFFF"/>
          </a:solidFill>
        </p:spPr>
        <p:txBody>
          <a:bodyPr wrap="square" lIns="0" tIns="0" rIns="0" bIns="0" rtlCol="0"/>
          <a:lstStyle/>
          <a:p>
            <a:endParaRPr/>
          </a:p>
        </p:txBody>
      </p:sp>
      <p:sp>
        <p:nvSpPr>
          <p:cNvPr id="35" name="object 35"/>
          <p:cNvSpPr/>
          <p:nvPr/>
        </p:nvSpPr>
        <p:spPr>
          <a:xfrm>
            <a:off x="6722955" y="761"/>
            <a:ext cx="5810885" cy="11308080"/>
          </a:xfrm>
          <a:custGeom>
            <a:avLst/>
            <a:gdLst/>
            <a:ahLst/>
            <a:cxnLst/>
            <a:rect l="l" t="t" r="r" b="b"/>
            <a:pathLst>
              <a:path w="5810884" h="11308080">
                <a:moveTo>
                  <a:pt x="5810738" y="0"/>
                </a:moveTo>
                <a:lnTo>
                  <a:pt x="0" y="11307634"/>
                </a:lnTo>
              </a:path>
            </a:pathLst>
          </a:custGeom>
          <a:ln w="10469">
            <a:solidFill>
              <a:srgbClr val="FFFFFF"/>
            </a:solidFill>
          </a:ln>
        </p:spPr>
        <p:txBody>
          <a:bodyPr wrap="square" lIns="0" tIns="0" rIns="0" bIns="0" rtlCol="0"/>
          <a:lstStyle/>
          <a:p>
            <a:endParaRPr/>
          </a:p>
        </p:txBody>
      </p:sp>
      <p:pic>
        <p:nvPicPr>
          <p:cNvPr id="36" name="object 36"/>
          <p:cNvPicPr/>
          <p:nvPr/>
        </p:nvPicPr>
        <p:blipFill>
          <a:blip r:embed="rId21" cstate="print"/>
          <a:stretch>
            <a:fillRect/>
          </a:stretch>
        </p:blipFill>
        <p:spPr>
          <a:xfrm>
            <a:off x="7202423" y="0"/>
            <a:ext cx="12901676" cy="11307787"/>
          </a:xfrm>
          <a:prstGeom prst="rect">
            <a:avLst/>
          </a:prstGeom>
        </p:spPr>
      </p:pic>
      <p:sp>
        <p:nvSpPr>
          <p:cNvPr id="38" name="TextBox 37">
            <a:extLst>
              <a:ext uri="{FF2B5EF4-FFF2-40B4-BE49-F238E27FC236}">
                <a16:creationId xmlns:a16="http://schemas.microsoft.com/office/drawing/2014/main" id="{E741DBFE-7236-F455-30D7-7215517A9FD4}"/>
              </a:ext>
            </a:extLst>
          </p:cNvPr>
          <p:cNvSpPr txBox="1"/>
          <p:nvPr/>
        </p:nvSpPr>
        <p:spPr>
          <a:xfrm>
            <a:off x="831850" y="766577"/>
            <a:ext cx="9525000" cy="4784580"/>
          </a:xfrm>
          <a:prstGeom prst="rect">
            <a:avLst/>
          </a:prstGeom>
          <a:noFill/>
        </p:spPr>
        <p:txBody>
          <a:bodyPr wrap="square">
            <a:spAutoFit/>
          </a:bodyPr>
          <a:lstStyle/>
          <a:p>
            <a:pPr marL="355600" marR="5715" indent="-342900" algn="just">
              <a:lnSpc>
                <a:spcPct val="109000"/>
              </a:lnSpc>
              <a:spcBef>
                <a:spcPts val="130"/>
              </a:spcBef>
              <a:buFont typeface="Wingdings" pitchFamily="2" charset="2"/>
              <a:buChar char="Ø"/>
            </a:pPr>
            <a:r>
              <a:rPr lang="en-GB" sz="2800" spc="-45" dirty="0">
                <a:solidFill>
                  <a:schemeClr val="bg1"/>
                </a:solidFill>
                <a:latin typeface="Verdana" panose="020B0604030504040204" pitchFamily="34" charset="0"/>
                <a:ea typeface="Verdana" panose="020B0604030504040204" pitchFamily="34" charset="0"/>
                <a:cs typeface="Verdana" panose="020B0604030504040204" pitchFamily="34" charset="0"/>
              </a:rPr>
              <a:t>The appointment of the mediator can be critical to the success of the mediation.</a:t>
            </a:r>
          </a:p>
          <a:p>
            <a:pPr marL="355600" marR="5715" indent="-342900" algn="just">
              <a:lnSpc>
                <a:spcPct val="109000"/>
              </a:lnSpc>
              <a:spcBef>
                <a:spcPts val="130"/>
              </a:spcBef>
              <a:buFont typeface="Wingdings" pitchFamily="2" charset="2"/>
              <a:buChar char="Ø"/>
            </a:pPr>
            <a:endParaRPr lang="en-GB" sz="2800" spc="-45"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55600" marR="5715" indent="-342900" algn="just">
              <a:lnSpc>
                <a:spcPct val="109000"/>
              </a:lnSpc>
              <a:spcBef>
                <a:spcPts val="130"/>
              </a:spcBef>
              <a:buFont typeface="Wingdings" pitchFamily="2" charset="2"/>
              <a:buChar char="Ø"/>
            </a:pPr>
            <a:r>
              <a:rPr lang="en-GB" sz="2800" spc="-45" dirty="0">
                <a:solidFill>
                  <a:schemeClr val="bg1"/>
                </a:solidFill>
                <a:latin typeface="Verdana" panose="020B0604030504040204" pitchFamily="34" charset="0"/>
                <a:ea typeface="Verdana" panose="020B0604030504040204" pitchFamily="34" charset="0"/>
                <a:cs typeface="Verdana" panose="020B0604030504040204" pitchFamily="34" charset="0"/>
              </a:rPr>
              <a:t> If there is a mediation clause in the contract this will often provide the method for appointment</a:t>
            </a:r>
            <a:r>
              <a:rPr lang="en-GB" sz="2800" b="1" spc="-45" dirty="0">
                <a:solidFill>
                  <a:schemeClr val="bg1"/>
                </a:solidFill>
                <a:latin typeface="Verdana" panose="020B0604030504040204" pitchFamily="34" charset="0"/>
                <a:ea typeface="Verdana" panose="020B0604030504040204" pitchFamily="34" charset="0"/>
                <a:cs typeface="Verdana" panose="020B0604030504040204" pitchFamily="34" charset="0"/>
              </a:rPr>
              <a:t>. Most mediators of commercial disputes are lawyers but legal training is not a necessary qualification and other professionals</a:t>
            </a:r>
            <a:r>
              <a:rPr lang="en-GB" sz="2800" spc="-45" dirty="0">
                <a:solidFill>
                  <a:schemeClr val="bg1"/>
                </a:solidFill>
                <a:latin typeface="Verdana" panose="020B0604030504040204" pitchFamily="34" charset="0"/>
                <a:ea typeface="Verdana" panose="020B0604030504040204" pitchFamily="34" charset="0"/>
                <a:cs typeface="Verdana" panose="020B0604030504040204" pitchFamily="34" charset="0"/>
              </a:rPr>
              <a:t>, such as engineers or architects, often act as mediator.</a:t>
            </a:r>
          </a:p>
          <a:p>
            <a:pPr marL="12700" marR="5715" algn="just">
              <a:lnSpc>
                <a:spcPct val="109000"/>
              </a:lnSpc>
              <a:spcBef>
                <a:spcPts val="130"/>
              </a:spcBef>
            </a:pPr>
            <a:endParaRPr lang="en-GB" sz="2800" spc="-45"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2" name="TextBox 41">
            <a:extLst>
              <a:ext uri="{FF2B5EF4-FFF2-40B4-BE49-F238E27FC236}">
                <a16:creationId xmlns:a16="http://schemas.microsoft.com/office/drawing/2014/main" id="{5939DEA2-EF2E-037B-B6D8-E35A86185EE0}"/>
              </a:ext>
            </a:extLst>
          </p:cNvPr>
          <p:cNvSpPr txBox="1"/>
          <p:nvPr/>
        </p:nvSpPr>
        <p:spPr>
          <a:xfrm>
            <a:off x="521208" y="5488773"/>
            <a:ext cx="8144961" cy="1928028"/>
          </a:xfrm>
          <a:prstGeom prst="rect">
            <a:avLst/>
          </a:prstGeom>
          <a:noFill/>
        </p:spPr>
        <p:txBody>
          <a:bodyPr wrap="square">
            <a:spAutoFit/>
          </a:bodyPr>
          <a:lstStyle/>
          <a:p>
            <a:pPr marL="355600" marR="5715" indent="-342900" algn="just">
              <a:lnSpc>
                <a:spcPct val="109000"/>
              </a:lnSpc>
              <a:spcBef>
                <a:spcPts val="130"/>
              </a:spcBef>
              <a:buFont typeface="Wingdings" pitchFamily="2" charset="2"/>
              <a:buChar char="Ø"/>
            </a:pPr>
            <a:r>
              <a:rPr lang="en-GB" sz="2800" spc="-45" dirty="0">
                <a:solidFill>
                  <a:schemeClr val="bg1"/>
                </a:solidFill>
                <a:latin typeface="Verdana" panose="020B0604030504040204" pitchFamily="34" charset="0"/>
                <a:ea typeface="Verdana" panose="020B0604030504040204" pitchFamily="34" charset="0"/>
                <a:cs typeface="Verdana" panose="020B0604030504040204" pitchFamily="34" charset="0"/>
              </a:rPr>
              <a:t>They can be appointed via mediation services providers (who often have panels of accredited mediators) or parties can elect to agree on a mediator.</a:t>
            </a:r>
          </a:p>
        </p:txBody>
      </p:sp>
    </p:spTree>
    <p:extLst>
      <p:ext uri="{BB962C8B-B14F-4D97-AF65-F5344CB8AC3E}">
        <p14:creationId xmlns:p14="http://schemas.microsoft.com/office/powerpoint/2010/main" val="200432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rotWithShape="1">
          <a:blip r:embed="rId2" cstate="print"/>
          <a:srcRect l="5654"/>
          <a:stretch/>
        </p:blipFill>
        <p:spPr>
          <a:xfrm>
            <a:off x="-79018" y="0"/>
            <a:ext cx="20183117" cy="11307790"/>
          </a:xfrm>
          <a:prstGeom prst="rect">
            <a:avLst/>
          </a:prstGeom>
        </p:spPr>
      </p:pic>
      <p:sp>
        <p:nvSpPr>
          <p:cNvPr id="3" name="object 3"/>
          <p:cNvSpPr txBox="1"/>
          <p:nvPr/>
        </p:nvSpPr>
        <p:spPr>
          <a:xfrm>
            <a:off x="9213850" y="3646823"/>
            <a:ext cx="10356324" cy="4139595"/>
          </a:xfrm>
          <a:prstGeom prst="rect">
            <a:avLst/>
          </a:prstGeom>
        </p:spPr>
        <p:txBody>
          <a:bodyPr vert="horz" wrap="square" lIns="0" tIns="12700" rIns="0" bIns="0" rtlCol="0">
            <a:spAutoFit/>
          </a:bodyPr>
          <a:lstStyle/>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After receiving consent of relevant parties to proceed with mediation, the mediator will send an agreement to mediate which is a formal document and demonstrates the expectations of the parties and mediator. </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In many jurisdictions and formal mediation settings, it is customary and often mandatory to sign a mediation agreement before the process commences. </a:t>
            </a: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69900" marR="5080" indent="-457200" algn="just">
              <a:lnSpc>
                <a:spcPct val="100000"/>
              </a:lnSpc>
              <a:spcBef>
                <a:spcPts val="100"/>
              </a:spcBef>
              <a:buFont typeface="Wingdings" pitchFamily="2" charset="2"/>
              <a:buChar char="Ø"/>
            </a:pP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bject 8"/>
          <p:cNvSpPr txBox="1">
            <a:spLocks noGrp="1"/>
          </p:cNvSpPr>
          <p:nvPr>
            <p:ph type="title"/>
          </p:nvPr>
        </p:nvSpPr>
        <p:spPr>
          <a:xfrm>
            <a:off x="7994650" y="1377318"/>
            <a:ext cx="10899648" cy="1025281"/>
          </a:xfrm>
          <a:prstGeom prst="rect">
            <a:avLst/>
          </a:prstGeom>
        </p:spPr>
        <p:txBody>
          <a:bodyPr vert="horz" wrap="square" lIns="0" tIns="9525" rIns="0" bIns="0" rtlCol="0">
            <a:spAutoFit/>
          </a:bodyPr>
          <a:lstStyle/>
          <a:p>
            <a:pPr marL="12700" marR="5080" algn="ctr">
              <a:lnSpc>
                <a:spcPct val="100299"/>
              </a:lnSpc>
              <a:spcBef>
                <a:spcPts val="75"/>
              </a:spcBef>
            </a:pPr>
            <a:r>
              <a:rPr lang="en-GB" sz="6600" spc="-145" dirty="0">
                <a:solidFill>
                  <a:srgbClr val="FFFFFF"/>
                </a:solidFill>
                <a:effectLst>
                  <a:reflection blurRad="270580" stA="60000" endA="900" endPos="69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rPr>
              <a:t>Mediation Agreement</a:t>
            </a:r>
            <a:endParaRPr sz="6600" dirty="0">
              <a:effectLst>
                <a:reflection blurRad="270580" stA="60000" endA="900" endPos="69000" dist="29997" dir="5400000" sy="-100000" algn="bl"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p:nvPr/>
        </p:nvSpPr>
        <p:spPr>
          <a:xfrm rot="21232676">
            <a:off x="8276413" y="5319199"/>
            <a:ext cx="11750748" cy="5912403"/>
          </a:xfrm>
          <a:custGeom>
            <a:avLst/>
            <a:gdLst/>
            <a:ahLst/>
            <a:cxnLst/>
            <a:rect l="l" t="t" r="r" b="b"/>
            <a:pathLst>
              <a:path w="11402060" h="11308080">
                <a:moveTo>
                  <a:pt x="0" y="0"/>
                </a:moveTo>
                <a:lnTo>
                  <a:pt x="2073856" y="7726866"/>
                </a:lnTo>
                <a:lnTo>
                  <a:pt x="9045980" y="11307634"/>
                </a:lnTo>
                <a:lnTo>
                  <a:pt x="11401770" y="9171709"/>
                </a:lnTo>
              </a:path>
            </a:pathLst>
          </a:custGeom>
          <a:ln w="10469">
            <a:solidFill>
              <a:srgbClr val="FFFFFF"/>
            </a:solidFill>
          </a:ln>
        </p:spPr>
        <p:txBody>
          <a:bodyPr wrap="square" lIns="0" tIns="0" rIns="0" bIns="0" rtlCol="0"/>
          <a:lstStyle/>
          <a:p>
            <a:endParaRPr/>
          </a:p>
        </p:txBody>
      </p:sp>
      <p:sp>
        <p:nvSpPr>
          <p:cNvPr id="37" name="object 37"/>
          <p:cNvSpPr/>
          <p:nvPr/>
        </p:nvSpPr>
        <p:spPr>
          <a:xfrm rot="21232676">
            <a:off x="16589328" y="-172403"/>
            <a:ext cx="3402169" cy="2293620"/>
          </a:xfrm>
          <a:custGeom>
            <a:avLst/>
            <a:gdLst/>
            <a:ahLst/>
            <a:cxnLst/>
            <a:rect l="l" t="t" r="r" b="b"/>
            <a:pathLst>
              <a:path w="3204844" h="2293620">
                <a:moveTo>
                  <a:pt x="0" y="0"/>
                </a:moveTo>
                <a:lnTo>
                  <a:pt x="3204764" y="2293054"/>
                </a:lnTo>
              </a:path>
            </a:pathLst>
          </a:custGeom>
          <a:ln w="10469">
            <a:solidFill>
              <a:srgbClr val="FFFFFF"/>
            </a:solidFill>
          </a:ln>
        </p:spPr>
        <p:txBody>
          <a:bodyPr wrap="square" lIns="0" tIns="0" rIns="0" bIns="0" rtlCol="0"/>
          <a:lstStyle/>
          <a:p>
            <a:endParaRPr/>
          </a:p>
        </p:txBody>
      </p:sp>
      <p:grpSp>
        <p:nvGrpSpPr>
          <p:cNvPr id="4" name="Group 3">
            <a:extLst>
              <a:ext uri="{FF2B5EF4-FFF2-40B4-BE49-F238E27FC236}">
                <a16:creationId xmlns:a16="http://schemas.microsoft.com/office/drawing/2014/main" id="{3425D358-3B0A-3ACA-66DA-013B1C021773}"/>
              </a:ext>
            </a:extLst>
          </p:cNvPr>
          <p:cNvGrpSpPr/>
          <p:nvPr/>
        </p:nvGrpSpPr>
        <p:grpSpPr>
          <a:xfrm>
            <a:off x="8227981" y="9699934"/>
            <a:ext cx="3648138" cy="1476711"/>
            <a:chOff x="8950450" y="9581146"/>
            <a:chExt cx="3648138" cy="1476711"/>
          </a:xfrm>
        </p:grpSpPr>
        <p:pic>
          <p:nvPicPr>
            <p:cNvPr id="5" name="object 10">
              <a:extLst>
                <a:ext uri="{FF2B5EF4-FFF2-40B4-BE49-F238E27FC236}">
                  <a16:creationId xmlns:a16="http://schemas.microsoft.com/office/drawing/2014/main" id="{598C40DD-F769-38B9-8373-914BC8F5F1A0}"/>
                </a:ext>
              </a:extLst>
            </p:cNvPr>
            <p:cNvPicPr/>
            <p:nvPr/>
          </p:nvPicPr>
          <p:blipFill>
            <a:blip r:embed="rId3" cstate="print"/>
            <a:stretch>
              <a:fillRect/>
            </a:stretch>
          </p:blipFill>
          <p:spPr>
            <a:xfrm>
              <a:off x="8950450" y="9581146"/>
              <a:ext cx="1258564" cy="1476711"/>
            </a:xfrm>
            <a:prstGeom prst="rect">
              <a:avLst/>
            </a:prstGeom>
          </p:spPr>
        </p:pic>
        <p:sp>
          <p:nvSpPr>
            <p:cNvPr id="6" name="object 11">
              <a:extLst>
                <a:ext uri="{FF2B5EF4-FFF2-40B4-BE49-F238E27FC236}">
                  <a16:creationId xmlns:a16="http://schemas.microsoft.com/office/drawing/2014/main" id="{0456FDB4-925E-4B23-3452-4315A1CEF485}"/>
                </a:ext>
              </a:extLst>
            </p:cNvPr>
            <p:cNvSpPr/>
            <p:nvPr/>
          </p:nvSpPr>
          <p:spPr>
            <a:xfrm>
              <a:off x="10458946" y="10081004"/>
              <a:ext cx="237490" cy="274320"/>
            </a:xfrm>
            <a:custGeom>
              <a:avLst/>
              <a:gdLst/>
              <a:ahLst/>
              <a:cxnLst/>
              <a:rect l="l" t="t" r="r" b="b"/>
              <a:pathLst>
                <a:path w="237490" h="274320">
                  <a:moveTo>
                    <a:pt x="151251" y="0"/>
                  </a:moveTo>
                  <a:lnTo>
                    <a:pt x="106422" y="3681"/>
                  </a:lnTo>
                  <a:lnTo>
                    <a:pt x="58291" y="22033"/>
                  </a:lnTo>
                  <a:lnTo>
                    <a:pt x="17525" y="65935"/>
                  </a:lnTo>
                  <a:lnTo>
                    <a:pt x="0" y="137194"/>
                  </a:lnTo>
                  <a:lnTo>
                    <a:pt x="3556" y="168599"/>
                  </a:lnTo>
                  <a:lnTo>
                    <a:pt x="26035" y="219628"/>
                  </a:lnTo>
                  <a:lnTo>
                    <a:pt x="72133" y="257054"/>
                  </a:lnTo>
                  <a:lnTo>
                    <a:pt x="132711" y="273207"/>
                  </a:lnTo>
                  <a:lnTo>
                    <a:pt x="156458" y="274275"/>
                  </a:lnTo>
                  <a:lnTo>
                    <a:pt x="173349" y="273487"/>
                  </a:lnTo>
                  <a:lnTo>
                    <a:pt x="192653" y="270871"/>
                  </a:lnTo>
                  <a:lnTo>
                    <a:pt x="212338" y="266031"/>
                  </a:lnTo>
                  <a:lnTo>
                    <a:pt x="228847" y="259251"/>
                  </a:lnTo>
                  <a:lnTo>
                    <a:pt x="158871" y="259251"/>
                  </a:lnTo>
                  <a:lnTo>
                    <a:pt x="134870" y="257193"/>
                  </a:lnTo>
                  <a:lnTo>
                    <a:pt x="88770" y="239046"/>
                  </a:lnTo>
                  <a:lnTo>
                    <a:pt x="56386" y="208592"/>
                  </a:lnTo>
                  <a:lnTo>
                    <a:pt x="34415" y="159190"/>
                  </a:lnTo>
                  <a:lnTo>
                    <a:pt x="30351" y="124901"/>
                  </a:lnTo>
                  <a:lnTo>
                    <a:pt x="32891" y="96022"/>
                  </a:lnTo>
                  <a:lnTo>
                    <a:pt x="50925" y="50976"/>
                  </a:lnTo>
                  <a:lnTo>
                    <a:pt x="84706" y="23608"/>
                  </a:lnTo>
                  <a:lnTo>
                    <a:pt x="122424" y="13587"/>
                  </a:lnTo>
                  <a:lnTo>
                    <a:pt x="139696" y="12928"/>
                  </a:lnTo>
                  <a:lnTo>
                    <a:pt x="237102" y="12928"/>
                  </a:lnTo>
                  <a:lnTo>
                    <a:pt x="237102" y="11213"/>
                  </a:lnTo>
                  <a:lnTo>
                    <a:pt x="236340" y="9816"/>
                  </a:lnTo>
                  <a:lnTo>
                    <a:pt x="218307" y="8253"/>
                  </a:lnTo>
                  <a:lnTo>
                    <a:pt x="210941" y="7226"/>
                  </a:lnTo>
                  <a:lnTo>
                    <a:pt x="196590" y="4457"/>
                  </a:lnTo>
                  <a:lnTo>
                    <a:pt x="183763" y="2451"/>
                  </a:lnTo>
                  <a:lnTo>
                    <a:pt x="168015" y="736"/>
                  </a:lnTo>
                  <a:lnTo>
                    <a:pt x="151251" y="0"/>
                  </a:lnTo>
                  <a:close/>
                </a:path>
              </a:pathLst>
            </a:custGeom>
            <a:solidFill>
              <a:srgbClr val="FFFFFF"/>
            </a:solidFill>
          </p:spPr>
          <p:txBody>
            <a:bodyPr wrap="square" lIns="0" tIns="0" rIns="0" bIns="0" rtlCol="0"/>
            <a:lstStyle/>
            <a:p>
              <a:endParaRPr/>
            </a:p>
          </p:txBody>
        </p:sp>
        <p:pic>
          <p:nvPicPr>
            <p:cNvPr id="7" name="object 12">
              <a:extLst>
                <a:ext uri="{FF2B5EF4-FFF2-40B4-BE49-F238E27FC236}">
                  <a16:creationId xmlns:a16="http://schemas.microsoft.com/office/drawing/2014/main" id="{71F33771-F13C-13C5-BBFB-3227FFEB8C95}"/>
                </a:ext>
              </a:extLst>
            </p:cNvPr>
            <p:cNvPicPr/>
            <p:nvPr/>
          </p:nvPicPr>
          <p:blipFill>
            <a:blip r:embed="rId4" cstate="print"/>
            <a:stretch>
              <a:fillRect/>
            </a:stretch>
          </p:blipFill>
          <p:spPr>
            <a:xfrm>
              <a:off x="10618087" y="10219187"/>
              <a:ext cx="101344" cy="121043"/>
            </a:xfrm>
            <a:prstGeom prst="rect">
              <a:avLst/>
            </a:prstGeom>
          </p:spPr>
        </p:pic>
        <p:sp>
          <p:nvSpPr>
            <p:cNvPr id="9" name="object 13">
              <a:extLst>
                <a:ext uri="{FF2B5EF4-FFF2-40B4-BE49-F238E27FC236}">
                  <a16:creationId xmlns:a16="http://schemas.microsoft.com/office/drawing/2014/main" id="{3AE77EDE-803A-11DA-47D4-1BF1613C9545}"/>
                </a:ext>
              </a:extLst>
            </p:cNvPr>
            <p:cNvSpPr/>
            <p:nvPr/>
          </p:nvSpPr>
          <p:spPr>
            <a:xfrm>
              <a:off x="10598620" y="10082542"/>
              <a:ext cx="723265" cy="270510"/>
            </a:xfrm>
            <a:custGeom>
              <a:avLst/>
              <a:gdLst/>
              <a:ahLst/>
              <a:cxnLst/>
              <a:rect l="l" t="t" r="r" b="b"/>
              <a:pathLst>
                <a:path w="723265" h="270509">
                  <a:moveTo>
                    <a:pt x="97409" y="11404"/>
                  </a:moveTo>
                  <a:lnTo>
                    <a:pt x="0" y="11404"/>
                  </a:lnTo>
                  <a:lnTo>
                    <a:pt x="30607" y="13970"/>
                  </a:lnTo>
                  <a:lnTo>
                    <a:pt x="54610" y="20599"/>
                  </a:lnTo>
                  <a:lnTo>
                    <a:pt x="87249" y="48133"/>
                  </a:lnTo>
                  <a:lnTo>
                    <a:pt x="90170" y="68148"/>
                  </a:lnTo>
                  <a:lnTo>
                    <a:pt x="94361" y="68148"/>
                  </a:lnTo>
                  <a:lnTo>
                    <a:pt x="94996" y="66319"/>
                  </a:lnTo>
                  <a:lnTo>
                    <a:pt x="95377" y="38887"/>
                  </a:lnTo>
                  <a:lnTo>
                    <a:pt x="96266" y="24625"/>
                  </a:lnTo>
                  <a:lnTo>
                    <a:pt x="97409" y="11404"/>
                  </a:lnTo>
                  <a:close/>
                </a:path>
                <a:path w="723265" h="270509">
                  <a:moveTo>
                    <a:pt x="361442" y="220967"/>
                  </a:moveTo>
                  <a:lnTo>
                    <a:pt x="357632" y="220967"/>
                  </a:lnTo>
                  <a:lnTo>
                    <a:pt x="356870" y="222300"/>
                  </a:lnTo>
                  <a:lnTo>
                    <a:pt x="356235" y="226187"/>
                  </a:lnTo>
                  <a:lnTo>
                    <a:pt x="353949" y="235686"/>
                  </a:lnTo>
                  <a:lnTo>
                    <a:pt x="314579" y="255320"/>
                  </a:lnTo>
                  <a:lnTo>
                    <a:pt x="306832" y="255384"/>
                  </a:lnTo>
                  <a:lnTo>
                    <a:pt x="286131" y="254292"/>
                  </a:lnTo>
                  <a:lnTo>
                    <a:pt x="273939" y="250075"/>
                  </a:lnTo>
                  <a:lnTo>
                    <a:pt x="268097" y="241312"/>
                  </a:lnTo>
                  <a:lnTo>
                    <a:pt x="266192" y="226568"/>
                  </a:lnTo>
                  <a:lnTo>
                    <a:pt x="266192" y="134150"/>
                  </a:lnTo>
                  <a:lnTo>
                    <a:pt x="266827" y="133134"/>
                  </a:lnTo>
                  <a:lnTo>
                    <a:pt x="332359" y="136258"/>
                  </a:lnTo>
                  <a:lnTo>
                    <a:pt x="338328" y="160489"/>
                  </a:lnTo>
                  <a:lnTo>
                    <a:pt x="338963" y="161937"/>
                  </a:lnTo>
                  <a:lnTo>
                    <a:pt x="343154" y="161937"/>
                  </a:lnTo>
                  <a:lnTo>
                    <a:pt x="343281" y="151714"/>
                  </a:lnTo>
                  <a:lnTo>
                    <a:pt x="343916" y="139801"/>
                  </a:lnTo>
                  <a:lnTo>
                    <a:pt x="345821" y="120472"/>
                  </a:lnTo>
                  <a:lnTo>
                    <a:pt x="347472" y="115201"/>
                  </a:lnTo>
                  <a:lnTo>
                    <a:pt x="347472" y="110947"/>
                  </a:lnTo>
                  <a:lnTo>
                    <a:pt x="346710" y="110350"/>
                  </a:lnTo>
                  <a:lnTo>
                    <a:pt x="344297" y="110350"/>
                  </a:lnTo>
                  <a:lnTo>
                    <a:pt x="337312" y="118376"/>
                  </a:lnTo>
                  <a:lnTo>
                    <a:pt x="332359" y="119075"/>
                  </a:lnTo>
                  <a:lnTo>
                    <a:pt x="323977" y="119722"/>
                  </a:lnTo>
                  <a:lnTo>
                    <a:pt x="312547" y="120154"/>
                  </a:lnTo>
                  <a:lnTo>
                    <a:pt x="266573" y="120472"/>
                  </a:lnTo>
                  <a:lnTo>
                    <a:pt x="266192" y="119722"/>
                  </a:lnTo>
                  <a:lnTo>
                    <a:pt x="266192" y="17564"/>
                  </a:lnTo>
                  <a:lnTo>
                    <a:pt x="266827" y="16535"/>
                  </a:lnTo>
                  <a:lnTo>
                    <a:pt x="306705" y="17106"/>
                  </a:lnTo>
                  <a:lnTo>
                    <a:pt x="316230" y="17564"/>
                  </a:lnTo>
                  <a:lnTo>
                    <a:pt x="343154" y="44970"/>
                  </a:lnTo>
                  <a:lnTo>
                    <a:pt x="343916" y="46697"/>
                  </a:lnTo>
                  <a:lnTo>
                    <a:pt x="347472" y="46697"/>
                  </a:lnTo>
                  <a:lnTo>
                    <a:pt x="348488" y="42811"/>
                  </a:lnTo>
                  <a:lnTo>
                    <a:pt x="349123" y="38608"/>
                  </a:lnTo>
                  <a:lnTo>
                    <a:pt x="349885" y="23152"/>
                  </a:lnTo>
                  <a:lnTo>
                    <a:pt x="351282" y="9791"/>
                  </a:lnTo>
                  <a:lnTo>
                    <a:pt x="353060" y="5600"/>
                  </a:lnTo>
                  <a:lnTo>
                    <a:pt x="353060" y="1346"/>
                  </a:lnTo>
                  <a:lnTo>
                    <a:pt x="352679" y="0"/>
                  </a:lnTo>
                  <a:lnTo>
                    <a:pt x="349885" y="0"/>
                  </a:lnTo>
                  <a:lnTo>
                    <a:pt x="348488" y="1346"/>
                  </a:lnTo>
                  <a:lnTo>
                    <a:pt x="346710" y="1714"/>
                  </a:lnTo>
                  <a:lnTo>
                    <a:pt x="251460" y="3886"/>
                  </a:lnTo>
                  <a:lnTo>
                    <a:pt x="229362" y="2743"/>
                  </a:lnTo>
                  <a:lnTo>
                    <a:pt x="208026" y="2743"/>
                  </a:lnTo>
                  <a:lnTo>
                    <a:pt x="206248" y="3505"/>
                  </a:lnTo>
                  <a:lnTo>
                    <a:pt x="206248" y="7010"/>
                  </a:lnTo>
                  <a:lnTo>
                    <a:pt x="207645" y="7696"/>
                  </a:lnTo>
                  <a:lnTo>
                    <a:pt x="212217" y="7696"/>
                  </a:lnTo>
                  <a:lnTo>
                    <a:pt x="218059" y="8077"/>
                  </a:lnTo>
                  <a:lnTo>
                    <a:pt x="232537" y="11201"/>
                  </a:lnTo>
                  <a:lnTo>
                    <a:pt x="235331" y="16776"/>
                  </a:lnTo>
                  <a:lnTo>
                    <a:pt x="236601" y="198272"/>
                  </a:lnTo>
                  <a:lnTo>
                    <a:pt x="236474" y="211709"/>
                  </a:lnTo>
                  <a:lnTo>
                    <a:pt x="233553" y="252895"/>
                  </a:lnTo>
                  <a:lnTo>
                    <a:pt x="224790" y="262051"/>
                  </a:lnTo>
                  <a:lnTo>
                    <a:pt x="217424" y="263461"/>
                  </a:lnTo>
                  <a:lnTo>
                    <a:pt x="212217" y="263461"/>
                  </a:lnTo>
                  <a:lnTo>
                    <a:pt x="211455" y="264528"/>
                  </a:lnTo>
                  <a:lnTo>
                    <a:pt x="211455" y="267652"/>
                  </a:lnTo>
                  <a:lnTo>
                    <a:pt x="213233" y="268414"/>
                  </a:lnTo>
                  <a:lnTo>
                    <a:pt x="222377" y="268414"/>
                  </a:lnTo>
                  <a:lnTo>
                    <a:pt x="230378" y="267652"/>
                  </a:lnTo>
                  <a:lnTo>
                    <a:pt x="237490" y="267652"/>
                  </a:lnTo>
                  <a:lnTo>
                    <a:pt x="244729" y="267271"/>
                  </a:lnTo>
                  <a:lnTo>
                    <a:pt x="252412" y="267271"/>
                  </a:lnTo>
                  <a:lnTo>
                    <a:pt x="252412" y="267931"/>
                  </a:lnTo>
                  <a:lnTo>
                    <a:pt x="285711" y="267931"/>
                  </a:lnTo>
                  <a:lnTo>
                    <a:pt x="285711" y="269201"/>
                  </a:lnTo>
                  <a:lnTo>
                    <a:pt x="354711" y="269201"/>
                  </a:lnTo>
                  <a:lnTo>
                    <a:pt x="354711" y="267931"/>
                  </a:lnTo>
                  <a:lnTo>
                    <a:pt x="355079" y="267931"/>
                  </a:lnTo>
                  <a:lnTo>
                    <a:pt x="355079" y="267271"/>
                  </a:lnTo>
                  <a:lnTo>
                    <a:pt x="356870" y="260337"/>
                  </a:lnTo>
                  <a:lnTo>
                    <a:pt x="358394" y="252260"/>
                  </a:lnTo>
                  <a:lnTo>
                    <a:pt x="361442" y="226568"/>
                  </a:lnTo>
                  <a:lnTo>
                    <a:pt x="361442" y="220967"/>
                  </a:lnTo>
                  <a:close/>
                </a:path>
                <a:path w="723265" h="270509">
                  <a:moveTo>
                    <a:pt x="722744" y="131927"/>
                  </a:moveTo>
                  <a:lnTo>
                    <a:pt x="719950" y="102997"/>
                  </a:lnTo>
                  <a:lnTo>
                    <a:pt x="712457" y="78638"/>
                  </a:lnTo>
                  <a:lnTo>
                    <a:pt x="701535" y="58686"/>
                  </a:lnTo>
                  <a:lnTo>
                    <a:pt x="691375" y="45999"/>
                  </a:lnTo>
                  <a:lnTo>
                    <a:pt x="691375" y="142773"/>
                  </a:lnTo>
                  <a:lnTo>
                    <a:pt x="689470" y="166954"/>
                  </a:lnTo>
                  <a:lnTo>
                    <a:pt x="675373" y="210400"/>
                  </a:lnTo>
                  <a:lnTo>
                    <a:pt x="646163" y="240296"/>
                  </a:lnTo>
                  <a:lnTo>
                    <a:pt x="603872" y="256895"/>
                  </a:lnTo>
                  <a:lnTo>
                    <a:pt x="579996" y="259080"/>
                  </a:lnTo>
                  <a:lnTo>
                    <a:pt x="553961" y="257822"/>
                  </a:lnTo>
                  <a:lnTo>
                    <a:pt x="518909" y="240461"/>
                  </a:lnTo>
                  <a:lnTo>
                    <a:pt x="516343" y="191884"/>
                  </a:lnTo>
                  <a:lnTo>
                    <a:pt x="516369" y="20535"/>
                  </a:lnTo>
                  <a:lnTo>
                    <a:pt x="517512" y="18821"/>
                  </a:lnTo>
                  <a:lnTo>
                    <a:pt x="523354" y="16027"/>
                  </a:lnTo>
                  <a:lnTo>
                    <a:pt x="536308" y="14960"/>
                  </a:lnTo>
                  <a:lnTo>
                    <a:pt x="543293" y="14960"/>
                  </a:lnTo>
                  <a:lnTo>
                    <a:pt x="603745" y="21767"/>
                  </a:lnTo>
                  <a:lnTo>
                    <a:pt x="657720" y="54571"/>
                  </a:lnTo>
                  <a:lnTo>
                    <a:pt x="679945" y="87642"/>
                  </a:lnTo>
                  <a:lnTo>
                    <a:pt x="691375" y="142773"/>
                  </a:lnTo>
                  <a:lnTo>
                    <a:pt x="691375" y="45999"/>
                  </a:lnTo>
                  <a:lnTo>
                    <a:pt x="654291" y="18554"/>
                  </a:lnTo>
                  <a:lnTo>
                    <a:pt x="616064" y="6845"/>
                  </a:lnTo>
                  <a:lnTo>
                    <a:pt x="548627" y="3048"/>
                  </a:lnTo>
                  <a:lnTo>
                    <a:pt x="532879" y="3225"/>
                  </a:lnTo>
                  <a:lnTo>
                    <a:pt x="501383" y="4178"/>
                  </a:lnTo>
                  <a:lnTo>
                    <a:pt x="474459" y="3225"/>
                  </a:lnTo>
                  <a:lnTo>
                    <a:pt x="461759" y="3048"/>
                  </a:lnTo>
                  <a:lnTo>
                    <a:pt x="457962" y="3048"/>
                  </a:lnTo>
                  <a:lnTo>
                    <a:pt x="456184" y="3797"/>
                  </a:lnTo>
                  <a:lnTo>
                    <a:pt x="456184" y="7289"/>
                  </a:lnTo>
                  <a:lnTo>
                    <a:pt x="457581" y="7988"/>
                  </a:lnTo>
                  <a:lnTo>
                    <a:pt x="462140" y="7988"/>
                  </a:lnTo>
                  <a:lnTo>
                    <a:pt x="468109" y="8356"/>
                  </a:lnTo>
                  <a:lnTo>
                    <a:pt x="486524" y="50520"/>
                  </a:lnTo>
                  <a:lnTo>
                    <a:pt x="486651" y="191884"/>
                  </a:lnTo>
                  <a:lnTo>
                    <a:pt x="486397" y="208978"/>
                  </a:lnTo>
                  <a:lnTo>
                    <a:pt x="483476" y="252374"/>
                  </a:lnTo>
                  <a:lnTo>
                    <a:pt x="474713" y="261493"/>
                  </a:lnTo>
                  <a:lnTo>
                    <a:pt x="467474" y="262902"/>
                  </a:lnTo>
                  <a:lnTo>
                    <a:pt x="462140" y="262902"/>
                  </a:lnTo>
                  <a:lnTo>
                    <a:pt x="461505" y="263969"/>
                  </a:lnTo>
                  <a:lnTo>
                    <a:pt x="461505" y="267081"/>
                  </a:lnTo>
                  <a:lnTo>
                    <a:pt x="463156" y="267830"/>
                  </a:lnTo>
                  <a:lnTo>
                    <a:pt x="472300" y="267830"/>
                  </a:lnTo>
                  <a:lnTo>
                    <a:pt x="480301" y="267081"/>
                  </a:lnTo>
                  <a:lnTo>
                    <a:pt x="487286" y="267081"/>
                  </a:lnTo>
                  <a:lnTo>
                    <a:pt x="494652" y="266700"/>
                  </a:lnTo>
                  <a:lnTo>
                    <a:pt x="518668" y="266700"/>
                  </a:lnTo>
                  <a:lnTo>
                    <a:pt x="518668" y="269201"/>
                  </a:lnTo>
                  <a:lnTo>
                    <a:pt x="547128" y="269201"/>
                  </a:lnTo>
                  <a:lnTo>
                    <a:pt x="547128" y="270471"/>
                  </a:lnTo>
                  <a:lnTo>
                    <a:pt x="589800" y="270471"/>
                  </a:lnTo>
                  <a:lnTo>
                    <a:pt x="589800" y="269201"/>
                  </a:lnTo>
                  <a:lnTo>
                    <a:pt x="608253" y="269201"/>
                  </a:lnTo>
                  <a:lnTo>
                    <a:pt x="608253" y="266700"/>
                  </a:lnTo>
                  <a:lnTo>
                    <a:pt x="618985" y="266700"/>
                  </a:lnTo>
                  <a:lnTo>
                    <a:pt x="641591" y="259080"/>
                  </a:lnTo>
                  <a:lnTo>
                    <a:pt x="685025" y="230682"/>
                  </a:lnTo>
                  <a:lnTo>
                    <a:pt x="711314" y="190030"/>
                  </a:lnTo>
                  <a:lnTo>
                    <a:pt x="722744" y="131927"/>
                  </a:lnTo>
                  <a:close/>
                </a:path>
              </a:pathLst>
            </a:custGeom>
            <a:solidFill>
              <a:srgbClr val="FFFFFF"/>
            </a:solidFill>
          </p:spPr>
          <p:txBody>
            <a:bodyPr wrap="square" lIns="0" tIns="0" rIns="0" bIns="0" rtlCol="0"/>
            <a:lstStyle/>
            <a:p>
              <a:endParaRPr/>
            </a:p>
          </p:txBody>
        </p:sp>
        <p:pic>
          <p:nvPicPr>
            <p:cNvPr id="10" name="object 14">
              <a:extLst>
                <a:ext uri="{FF2B5EF4-FFF2-40B4-BE49-F238E27FC236}">
                  <a16:creationId xmlns:a16="http://schemas.microsoft.com/office/drawing/2014/main" id="{1B396D39-C938-38EB-1C79-FDE23C5B8E06}"/>
                </a:ext>
              </a:extLst>
            </p:cNvPr>
            <p:cNvPicPr/>
            <p:nvPr/>
          </p:nvPicPr>
          <p:blipFill>
            <a:blip r:embed="rId5" cstate="print"/>
            <a:stretch>
              <a:fillRect/>
            </a:stretch>
          </p:blipFill>
          <p:spPr>
            <a:xfrm>
              <a:off x="11602845" y="10214488"/>
              <a:ext cx="253745" cy="135978"/>
            </a:xfrm>
            <a:prstGeom prst="rect">
              <a:avLst/>
            </a:prstGeom>
          </p:spPr>
        </p:pic>
        <p:sp>
          <p:nvSpPr>
            <p:cNvPr id="11" name="object 15">
              <a:extLst>
                <a:ext uri="{FF2B5EF4-FFF2-40B4-BE49-F238E27FC236}">
                  <a16:creationId xmlns:a16="http://schemas.microsoft.com/office/drawing/2014/main" id="{C9238F25-DCE2-70CD-28E4-B545A112CC95}"/>
                </a:ext>
              </a:extLst>
            </p:cNvPr>
            <p:cNvSpPr/>
            <p:nvPr/>
          </p:nvSpPr>
          <p:spPr>
            <a:xfrm>
              <a:off x="11603187" y="10090515"/>
              <a:ext cx="90170" cy="255270"/>
            </a:xfrm>
            <a:custGeom>
              <a:avLst/>
              <a:gdLst/>
              <a:ahLst/>
              <a:cxnLst/>
              <a:rect l="l" t="t" r="r" b="b"/>
              <a:pathLst>
                <a:path w="90170" h="255270">
                  <a:moveTo>
                    <a:pt x="72514" y="0"/>
                  </a:moveTo>
                  <a:lnTo>
                    <a:pt x="0" y="0"/>
                  </a:lnTo>
                  <a:lnTo>
                    <a:pt x="6094" y="368"/>
                  </a:lnTo>
                  <a:lnTo>
                    <a:pt x="8761" y="1080"/>
                  </a:lnTo>
                  <a:lnTo>
                    <a:pt x="24382" y="190889"/>
                  </a:lnTo>
                  <a:lnTo>
                    <a:pt x="24255" y="203424"/>
                  </a:lnTo>
                  <a:lnTo>
                    <a:pt x="21334" y="244507"/>
                  </a:lnTo>
                  <a:lnTo>
                    <a:pt x="12698" y="253638"/>
                  </a:lnTo>
                  <a:lnTo>
                    <a:pt x="5332" y="255035"/>
                  </a:lnTo>
                  <a:lnTo>
                    <a:pt x="78483" y="255035"/>
                  </a:lnTo>
                  <a:lnTo>
                    <a:pt x="67943" y="253638"/>
                  </a:lnTo>
                  <a:lnTo>
                    <a:pt x="52830" y="203424"/>
                  </a:lnTo>
                  <a:lnTo>
                    <a:pt x="52576" y="124000"/>
                  </a:lnTo>
                  <a:lnTo>
                    <a:pt x="90040" y="124000"/>
                  </a:lnTo>
                  <a:lnTo>
                    <a:pt x="84071" y="117662"/>
                  </a:lnTo>
                  <a:lnTo>
                    <a:pt x="52576" y="117662"/>
                  </a:lnTo>
                  <a:lnTo>
                    <a:pt x="52703" y="42556"/>
                  </a:lnTo>
                  <a:lnTo>
                    <a:pt x="56767" y="2794"/>
                  </a:lnTo>
                  <a:lnTo>
                    <a:pt x="72514" y="0"/>
                  </a:lnTo>
                  <a:close/>
                </a:path>
              </a:pathLst>
            </a:custGeom>
            <a:solidFill>
              <a:srgbClr val="FFFFFF"/>
            </a:solidFill>
          </p:spPr>
          <p:txBody>
            <a:bodyPr wrap="square" lIns="0" tIns="0" rIns="0" bIns="0" rtlCol="0"/>
            <a:lstStyle/>
            <a:p>
              <a:endParaRPr/>
            </a:p>
          </p:txBody>
        </p:sp>
        <p:pic>
          <p:nvPicPr>
            <p:cNvPr id="12" name="object 16">
              <a:extLst>
                <a:ext uri="{FF2B5EF4-FFF2-40B4-BE49-F238E27FC236}">
                  <a16:creationId xmlns:a16="http://schemas.microsoft.com/office/drawing/2014/main" id="{96338099-716B-960A-8D16-907A8D4AB686}"/>
                </a:ext>
              </a:extLst>
            </p:cNvPr>
            <p:cNvPicPr/>
            <p:nvPr/>
          </p:nvPicPr>
          <p:blipFill>
            <a:blip r:embed="rId6" cstate="print"/>
            <a:stretch>
              <a:fillRect/>
            </a:stretch>
          </p:blipFill>
          <p:spPr>
            <a:xfrm>
              <a:off x="11597638" y="10085545"/>
              <a:ext cx="222123" cy="122604"/>
            </a:xfrm>
            <a:prstGeom prst="rect">
              <a:avLst/>
            </a:prstGeom>
          </p:spPr>
        </p:pic>
        <p:pic>
          <p:nvPicPr>
            <p:cNvPr id="13" name="object 17">
              <a:extLst>
                <a:ext uri="{FF2B5EF4-FFF2-40B4-BE49-F238E27FC236}">
                  <a16:creationId xmlns:a16="http://schemas.microsoft.com/office/drawing/2014/main" id="{8BDEFCA7-63A9-DA14-CD8F-EF154D9978CF}"/>
                </a:ext>
              </a:extLst>
            </p:cNvPr>
            <p:cNvPicPr/>
            <p:nvPr/>
          </p:nvPicPr>
          <p:blipFill>
            <a:blip r:embed="rId7" cstate="print"/>
            <a:stretch>
              <a:fillRect/>
            </a:stretch>
          </p:blipFill>
          <p:spPr>
            <a:xfrm>
              <a:off x="11896039" y="10085545"/>
              <a:ext cx="181278" cy="266216"/>
            </a:xfrm>
            <a:prstGeom prst="rect">
              <a:avLst/>
            </a:prstGeom>
          </p:spPr>
        </p:pic>
        <p:sp>
          <p:nvSpPr>
            <p:cNvPr id="14" name="object 18">
              <a:extLst>
                <a:ext uri="{FF2B5EF4-FFF2-40B4-BE49-F238E27FC236}">
                  <a16:creationId xmlns:a16="http://schemas.microsoft.com/office/drawing/2014/main" id="{74D80F9A-1C15-98A6-F097-17B5661A3EC5}"/>
                </a:ext>
              </a:extLst>
            </p:cNvPr>
            <p:cNvSpPr/>
            <p:nvPr/>
          </p:nvSpPr>
          <p:spPr>
            <a:xfrm>
              <a:off x="12129198" y="10345374"/>
              <a:ext cx="78740" cy="5080"/>
            </a:xfrm>
            <a:custGeom>
              <a:avLst/>
              <a:gdLst/>
              <a:ahLst/>
              <a:cxnLst/>
              <a:rect l="l" t="t" r="r" b="b"/>
              <a:pathLst>
                <a:path w="78740" h="5079">
                  <a:moveTo>
                    <a:pt x="77597" y="0"/>
                  </a:moveTo>
                  <a:lnTo>
                    <a:pt x="1397" y="0"/>
                  </a:lnTo>
                  <a:lnTo>
                    <a:pt x="0" y="698"/>
                  </a:lnTo>
                  <a:lnTo>
                    <a:pt x="0" y="4191"/>
                  </a:lnTo>
                  <a:lnTo>
                    <a:pt x="2159" y="4927"/>
                  </a:lnTo>
                  <a:lnTo>
                    <a:pt x="19177" y="4749"/>
                  </a:lnTo>
                  <a:lnTo>
                    <a:pt x="46228" y="3797"/>
                  </a:lnTo>
                  <a:lnTo>
                    <a:pt x="66167" y="4749"/>
                  </a:lnTo>
                  <a:lnTo>
                    <a:pt x="76581" y="4914"/>
                  </a:lnTo>
                  <a:lnTo>
                    <a:pt x="78740" y="4191"/>
                  </a:lnTo>
                  <a:lnTo>
                    <a:pt x="78740" y="698"/>
                  </a:lnTo>
                  <a:lnTo>
                    <a:pt x="77597" y="0"/>
                  </a:lnTo>
                  <a:close/>
                </a:path>
              </a:pathLst>
            </a:custGeom>
            <a:solidFill>
              <a:srgbClr val="FFFFFF"/>
            </a:solidFill>
          </p:spPr>
          <p:txBody>
            <a:bodyPr wrap="square" lIns="0" tIns="0" rIns="0" bIns="0" rtlCol="0"/>
            <a:lstStyle/>
            <a:p>
              <a:endParaRPr/>
            </a:p>
          </p:txBody>
        </p:sp>
        <p:pic>
          <p:nvPicPr>
            <p:cNvPr id="15" name="object 19">
              <a:extLst>
                <a:ext uri="{FF2B5EF4-FFF2-40B4-BE49-F238E27FC236}">
                  <a16:creationId xmlns:a16="http://schemas.microsoft.com/office/drawing/2014/main" id="{B8B4390D-624C-24C5-5502-C2EF3CE100DA}"/>
                </a:ext>
              </a:extLst>
            </p:cNvPr>
            <p:cNvPicPr/>
            <p:nvPr/>
          </p:nvPicPr>
          <p:blipFill>
            <a:blip r:embed="rId8" cstate="print"/>
            <a:stretch>
              <a:fillRect/>
            </a:stretch>
          </p:blipFill>
          <p:spPr>
            <a:xfrm>
              <a:off x="12294360" y="10247025"/>
              <a:ext cx="101726" cy="103237"/>
            </a:xfrm>
            <a:prstGeom prst="rect">
              <a:avLst/>
            </a:prstGeom>
          </p:spPr>
        </p:pic>
        <p:sp>
          <p:nvSpPr>
            <p:cNvPr id="16" name="object 20">
              <a:extLst>
                <a:ext uri="{FF2B5EF4-FFF2-40B4-BE49-F238E27FC236}">
                  <a16:creationId xmlns:a16="http://schemas.microsoft.com/office/drawing/2014/main" id="{533D22AE-84C9-E2D8-64DC-921A9D9E990D}"/>
                </a:ext>
              </a:extLst>
            </p:cNvPr>
            <p:cNvSpPr/>
            <p:nvPr/>
          </p:nvSpPr>
          <p:spPr>
            <a:xfrm>
              <a:off x="12134796" y="10081004"/>
              <a:ext cx="191135" cy="264795"/>
            </a:xfrm>
            <a:custGeom>
              <a:avLst/>
              <a:gdLst/>
              <a:ahLst/>
              <a:cxnLst/>
              <a:rect l="l" t="t" r="r" b="b"/>
              <a:pathLst>
                <a:path w="191134" h="264795">
                  <a:moveTo>
                    <a:pt x="126234" y="0"/>
                  </a:moveTo>
                  <a:lnTo>
                    <a:pt x="122043" y="0"/>
                  </a:lnTo>
                  <a:lnTo>
                    <a:pt x="120773" y="2133"/>
                  </a:lnTo>
                  <a:lnTo>
                    <a:pt x="37082" y="230816"/>
                  </a:lnTo>
                  <a:lnTo>
                    <a:pt x="32129" y="243008"/>
                  </a:lnTo>
                  <a:lnTo>
                    <a:pt x="0" y="264369"/>
                  </a:lnTo>
                  <a:lnTo>
                    <a:pt x="60195" y="264369"/>
                  </a:lnTo>
                  <a:lnTo>
                    <a:pt x="52829" y="261257"/>
                  </a:lnTo>
                  <a:lnTo>
                    <a:pt x="52829" y="247910"/>
                  </a:lnTo>
                  <a:lnTo>
                    <a:pt x="54480" y="239554"/>
                  </a:lnTo>
                  <a:lnTo>
                    <a:pt x="57655" y="230816"/>
                  </a:lnTo>
                  <a:lnTo>
                    <a:pt x="79372" y="167177"/>
                  </a:lnTo>
                  <a:lnTo>
                    <a:pt x="80388" y="166048"/>
                  </a:lnTo>
                  <a:lnTo>
                    <a:pt x="190875" y="166048"/>
                  </a:lnTo>
                  <a:lnTo>
                    <a:pt x="186049" y="153513"/>
                  </a:lnTo>
                  <a:lnTo>
                    <a:pt x="84960" y="153513"/>
                  </a:lnTo>
                  <a:lnTo>
                    <a:pt x="84325" y="152866"/>
                  </a:lnTo>
                  <a:lnTo>
                    <a:pt x="117598" y="51394"/>
                  </a:lnTo>
                  <a:lnTo>
                    <a:pt x="146808" y="51394"/>
                  </a:lnTo>
                  <a:lnTo>
                    <a:pt x="127758" y="1713"/>
                  </a:lnTo>
                  <a:lnTo>
                    <a:pt x="126234" y="0"/>
                  </a:lnTo>
                  <a:close/>
                </a:path>
              </a:pathLst>
            </a:custGeom>
            <a:solidFill>
              <a:srgbClr val="FFFFFF"/>
            </a:solidFill>
          </p:spPr>
          <p:txBody>
            <a:bodyPr wrap="square" lIns="0" tIns="0" rIns="0" bIns="0" rtlCol="0"/>
            <a:lstStyle/>
            <a:p>
              <a:endParaRPr/>
            </a:p>
          </p:txBody>
        </p:sp>
        <p:pic>
          <p:nvPicPr>
            <p:cNvPr id="17" name="object 21">
              <a:extLst>
                <a:ext uri="{FF2B5EF4-FFF2-40B4-BE49-F238E27FC236}">
                  <a16:creationId xmlns:a16="http://schemas.microsoft.com/office/drawing/2014/main" id="{7A2833A1-0E7C-6CB5-2A7E-47DBF3CEFC1A}"/>
                </a:ext>
              </a:extLst>
            </p:cNvPr>
            <p:cNvPicPr/>
            <p:nvPr/>
          </p:nvPicPr>
          <p:blipFill>
            <a:blip r:embed="rId9" cstate="print"/>
            <a:stretch>
              <a:fillRect/>
            </a:stretch>
          </p:blipFill>
          <p:spPr>
            <a:xfrm>
              <a:off x="12254355" y="10132370"/>
              <a:ext cx="66800" cy="102120"/>
            </a:xfrm>
            <a:prstGeom prst="rect">
              <a:avLst/>
            </a:prstGeom>
          </p:spPr>
        </p:pic>
        <p:pic>
          <p:nvPicPr>
            <p:cNvPr id="18" name="object 22">
              <a:extLst>
                <a:ext uri="{FF2B5EF4-FFF2-40B4-BE49-F238E27FC236}">
                  <a16:creationId xmlns:a16="http://schemas.microsoft.com/office/drawing/2014/main" id="{046C0C81-479A-7476-AB4E-C92949B7525D}"/>
                </a:ext>
              </a:extLst>
            </p:cNvPr>
            <p:cNvPicPr/>
            <p:nvPr/>
          </p:nvPicPr>
          <p:blipFill>
            <a:blip r:embed="rId10" cstate="print"/>
            <a:stretch>
              <a:fillRect/>
            </a:stretch>
          </p:blipFill>
          <p:spPr>
            <a:xfrm>
              <a:off x="11422378" y="10085576"/>
              <a:ext cx="89623" cy="266669"/>
            </a:xfrm>
            <a:prstGeom prst="rect">
              <a:avLst/>
            </a:prstGeom>
          </p:spPr>
        </p:pic>
        <p:pic>
          <p:nvPicPr>
            <p:cNvPr id="19" name="object 23">
              <a:extLst>
                <a:ext uri="{FF2B5EF4-FFF2-40B4-BE49-F238E27FC236}">
                  <a16:creationId xmlns:a16="http://schemas.microsoft.com/office/drawing/2014/main" id="{A1E9390E-A0B8-D422-63F2-E4D3F15F59BA}"/>
                </a:ext>
              </a:extLst>
            </p:cNvPr>
            <p:cNvPicPr/>
            <p:nvPr/>
          </p:nvPicPr>
          <p:blipFill>
            <a:blip r:embed="rId11" cstate="print"/>
            <a:stretch>
              <a:fillRect/>
            </a:stretch>
          </p:blipFill>
          <p:spPr>
            <a:xfrm>
              <a:off x="12458382" y="10289800"/>
              <a:ext cx="78612" cy="74117"/>
            </a:xfrm>
            <a:prstGeom prst="rect">
              <a:avLst/>
            </a:prstGeom>
          </p:spPr>
        </p:pic>
        <p:sp>
          <p:nvSpPr>
            <p:cNvPr id="20" name="object 24">
              <a:extLst>
                <a:ext uri="{FF2B5EF4-FFF2-40B4-BE49-F238E27FC236}">
                  <a16:creationId xmlns:a16="http://schemas.microsoft.com/office/drawing/2014/main" id="{12779D1D-E53F-8E24-7040-748A7969095F}"/>
                </a:ext>
              </a:extLst>
            </p:cNvPr>
            <p:cNvSpPr/>
            <p:nvPr/>
          </p:nvSpPr>
          <p:spPr>
            <a:xfrm>
              <a:off x="12466002" y="10081011"/>
              <a:ext cx="126364" cy="268605"/>
            </a:xfrm>
            <a:custGeom>
              <a:avLst/>
              <a:gdLst/>
              <a:ahLst/>
              <a:cxnLst/>
              <a:rect l="l" t="t" r="r" b="b"/>
              <a:pathLst>
                <a:path w="126365" h="268604">
                  <a:moveTo>
                    <a:pt x="72389" y="0"/>
                  </a:moveTo>
                  <a:lnTo>
                    <a:pt x="42290" y="4584"/>
                  </a:lnTo>
                  <a:lnTo>
                    <a:pt x="19557" y="17500"/>
                  </a:lnTo>
                  <a:lnTo>
                    <a:pt x="5079" y="37452"/>
                  </a:lnTo>
                  <a:lnTo>
                    <a:pt x="0" y="63169"/>
                  </a:lnTo>
                  <a:lnTo>
                    <a:pt x="1904" y="80822"/>
                  </a:lnTo>
                  <a:lnTo>
                    <a:pt x="8889" y="98742"/>
                  </a:lnTo>
                  <a:lnTo>
                    <a:pt x="22732" y="117919"/>
                  </a:lnTo>
                  <a:lnTo>
                    <a:pt x="45465" y="139357"/>
                  </a:lnTo>
                  <a:lnTo>
                    <a:pt x="61086" y="152323"/>
                  </a:lnTo>
                  <a:lnTo>
                    <a:pt x="80136" y="169329"/>
                  </a:lnTo>
                  <a:lnTo>
                    <a:pt x="92455" y="184213"/>
                  </a:lnTo>
                  <a:lnTo>
                    <a:pt x="99301" y="198945"/>
                  </a:lnTo>
                  <a:lnTo>
                    <a:pt x="101333" y="215493"/>
                  </a:lnTo>
                  <a:lnTo>
                    <a:pt x="99936" y="226529"/>
                  </a:lnTo>
                  <a:lnTo>
                    <a:pt x="96011" y="237147"/>
                  </a:lnTo>
                  <a:lnTo>
                    <a:pt x="89280" y="246659"/>
                  </a:lnTo>
                  <a:lnTo>
                    <a:pt x="79882" y="254444"/>
                  </a:lnTo>
                  <a:lnTo>
                    <a:pt x="81406" y="257937"/>
                  </a:lnTo>
                  <a:lnTo>
                    <a:pt x="82295" y="261810"/>
                  </a:lnTo>
                  <a:lnTo>
                    <a:pt x="82295" y="266649"/>
                  </a:lnTo>
                  <a:lnTo>
                    <a:pt x="82041" y="268058"/>
                  </a:lnTo>
                  <a:lnTo>
                    <a:pt x="87121" y="265950"/>
                  </a:lnTo>
                  <a:lnTo>
                    <a:pt x="120256" y="230225"/>
                  </a:lnTo>
                  <a:lnTo>
                    <a:pt x="126098" y="202158"/>
                  </a:lnTo>
                  <a:lnTo>
                    <a:pt x="116065" y="162648"/>
                  </a:lnTo>
                  <a:lnTo>
                    <a:pt x="75056" y="119672"/>
                  </a:lnTo>
                  <a:lnTo>
                    <a:pt x="65404" y="111975"/>
                  </a:lnTo>
                  <a:lnTo>
                    <a:pt x="44576" y="94475"/>
                  </a:lnTo>
                  <a:lnTo>
                    <a:pt x="31495" y="80124"/>
                  </a:lnTo>
                  <a:lnTo>
                    <a:pt x="24637" y="66954"/>
                  </a:lnTo>
                  <a:lnTo>
                    <a:pt x="22732" y="52997"/>
                  </a:lnTo>
                  <a:lnTo>
                    <a:pt x="26034" y="35839"/>
                  </a:lnTo>
                  <a:lnTo>
                    <a:pt x="35178" y="23050"/>
                  </a:lnTo>
                  <a:lnTo>
                    <a:pt x="48767" y="15074"/>
                  </a:lnTo>
                  <a:lnTo>
                    <a:pt x="65658" y="12318"/>
                  </a:lnTo>
                  <a:lnTo>
                    <a:pt x="85725" y="14681"/>
                  </a:lnTo>
                  <a:lnTo>
                    <a:pt x="98793" y="20167"/>
                  </a:lnTo>
                  <a:lnTo>
                    <a:pt x="113906" y="48425"/>
                  </a:lnTo>
                  <a:lnTo>
                    <a:pt x="114668" y="52997"/>
                  </a:lnTo>
                  <a:lnTo>
                    <a:pt x="118478" y="52997"/>
                  </a:lnTo>
                  <a:lnTo>
                    <a:pt x="119113" y="50520"/>
                  </a:lnTo>
                  <a:lnTo>
                    <a:pt x="119367" y="29311"/>
                  </a:lnTo>
                  <a:lnTo>
                    <a:pt x="120510" y="6019"/>
                  </a:lnTo>
                  <a:lnTo>
                    <a:pt x="119875" y="5333"/>
                  </a:lnTo>
                  <a:lnTo>
                    <a:pt x="114287" y="5333"/>
                  </a:lnTo>
                  <a:lnTo>
                    <a:pt x="111366" y="4902"/>
                  </a:lnTo>
                  <a:lnTo>
                    <a:pt x="98043" y="2069"/>
                  </a:lnTo>
                  <a:lnTo>
                    <a:pt x="90424" y="965"/>
                  </a:lnTo>
                  <a:lnTo>
                    <a:pt x="81914" y="253"/>
                  </a:lnTo>
                  <a:lnTo>
                    <a:pt x="72389" y="0"/>
                  </a:lnTo>
                  <a:close/>
                </a:path>
              </a:pathLst>
            </a:custGeom>
            <a:solidFill>
              <a:srgbClr val="FFFFFF"/>
            </a:solidFill>
          </p:spPr>
          <p:txBody>
            <a:bodyPr wrap="square" lIns="0" tIns="0" rIns="0" bIns="0" rtlCol="0"/>
            <a:lstStyle/>
            <a:p>
              <a:endParaRPr/>
            </a:p>
          </p:txBody>
        </p:sp>
        <p:pic>
          <p:nvPicPr>
            <p:cNvPr id="21" name="object 25">
              <a:extLst>
                <a:ext uri="{FF2B5EF4-FFF2-40B4-BE49-F238E27FC236}">
                  <a16:creationId xmlns:a16="http://schemas.microsoft.com/office/drawing/2014/main" id="{E0123B41-1A48-20B8-900C-B18FD062BD9C}"/>
                </a:ext>
              </a:extLst>
            </p:cNvPr>
            <p:cNvPicPr/>
            <p:nvPr/>
          </p:nvPicPr>
          <p:blipFill>
            <a:blip r:embed="rId12" cstate="print"/>
            <a:stretch>
              <a:fillRect/>
            </a:stretch>
          </p:blipFill>
          <p:spPr>
            <a:xfrm>
              <a:off x="10459211" y="10439135"/>
              <a:ext cx="120128" cy="115801"/>
            </a:xfrm>
            <a:prstGeom prst="rect">
              <a:avLst/>
            </a:prstGeom>
          </p:spPr>
        </p:pic>
        <p:pic>
          <p:nvPicPr>
            <p:cNvPr id="22" name="object 26">
              <a:extLst>
                <a:ext uri="{FF2B5EF4-FFF2-40B4-BE49-F238E27FC236}">
                  <a16:creationId xmlns:a16="http://schemas.microsoft.com/office/drawing/2014/main" id="{69137691-5A93-E215-D60D-D6E675BB99EB}"/>
                </a:ext>
              </a:extLst>
            </p:cNvPr>
            <p:cNvPicPr/>
            <p:nvPr/>
          </p:nvPicPr>
          <p:blipFill>
            <a:blip r:embed="rId13" cstate="print"/>
            <a:stretch>
              <a:fillRect/>
            </a:stretch>
          </p:blipFill>
          <p:spPr>
            <a:xfrm>
              <a:off x="10667998" y="10439135"/>
              <a:ext cx="115550" cy="118848"/>
            </a:xfrm>
            <a:prstGeom prst="rect">
              <a:avLst/>
            </a:prstGeom>
          </p:spPr>
        </p:pic>
        <p:pic>
          <p:nvPicPr>
            <p:cNvPr id="23" name="object 27">
              <a:extLst>
                <a:ext uri="{FF2B5EF4-FFF2-40B4-BE49-F238E27FC236}">
                  <a16:creationId xmlns:a16="http://schemas.microsoft.com/office/drawing/2014/main" id="{CF4D1875-FC9C-85B0-DAFF-69FD9BA2F7F4}"/>
                </a:ext>
              </a:extLst>
            </p:cNvPr>
            <p:cNvPicPr/>
            <p:nvPr/>
          </p:nvPicPr>
          <p:blipFill>
            <a:blip r:embed="rId14" cstate="print"/>
            <a:stretch>
              <a:fillRect/>
            </a:stretch>
          </p:blipFill>
          <p:spPr>
            <a:xfrm>
              <a:off x="10873738" y="10439135"/>
              <a:ext cx="114019" cy="115801"/>
            </a:xfrm>
            <a:prstGeom prst="rect">
              <a:avLst/>
            </a:prstGeom>
          </p:spPr>
        </p:pic>
        <p:pic>
          <p:nvPicPr>
            <p:cNvPr id="24" name="object 28">
              <a:extLst>
                <a:ext uri="{FF2B5EF4-FFF2-40B4-BE49-F238E27FC236}">
                  <a16:creationId xmlns:a16="http://schemas.microsoft.com/office/drawing/2014/main" id="{8F57770F-370B-A74D-205C-68322BD92C70}"/>
                </a:ext>
              </a:extLst>
            </p:cNvPr>
            <p:cNvPicPr/>
            <p:nvPr/>
          </p:nvPicPr>
          <p:blipFill>
            <a:blip r:embed="rId15" cstate="print"/>
            <a:stretch>
              <a:fillRect/>
            </a:stretch>
          </p:blipFill>
          <p:spPr>
            <a:xfrm>
              <a:off x="11050522" y="10439135"/>
              <a:ext cx="115540" cy="118848"/>
            </a:xfrm>
            <a:prstGeom prst="rect">
              <a:avLst/>
            </a:prstGeom>
          </p:spPr>
        </p:pic>
        <p:pic>
          <p:nvPicPr>
            <p:cNvPr id="25" name="object 29">
              <a:extLst>
                <a:ext uri="{FF2B5EF4-FFF2-40B4-BE49-F238E27FC236}">
                  <a16:creationId xmlns:a16="http://schemas.microsoft.com/office/drawing/2014/main" id="{8043DED6-62CB-6906-E2D8-2DD9C0C4A60B}"/>
                </a:ext>
              </a:extLst>
            </p:cNvPr>
            <p:cNvPicPr/>
            <p:nvPr/>
          </p:nvPicPr>
          <p:blipFill>
            <a:blip r:embed="rId16" cstate="print"/>
            <a:stretch>
              <a:fillRect/>
            </a:stretch>
          </p:blipFill>
          <p:spPr>
            <a:xfrm>
              <a:off x="11256262" y="10439135"/>
              <a:ext cx="114010" cy="115801"/>
            </a:xfrm>
            <a:prstGeom prst="rect">
              <a:avLst/>
            </a:prstGeom>
          </p:spPr>
        </p:pic>
        <p:pic>
          <p:nvPicPr>
            <p:cNvPr id="26" name="object 30">
              <a:extLst>
                <a:ext uri="{FF2B5EF4-FFF2-40B4-BE49-F238E27FC236}">
                  <a16:creationId xmlns:a16="http://schemas.microsoft.com/office/drawing/2014/main" id="{4F483E07-38C4-0746-CB46-67E299A965DA}"/>
                </a:ext>
              </a:extLst>
            </p:cNvPr>
            <p:cNvPicPr/>
            <p:nvPr/>
          </p:nvPicPr>
          <p:blipFill>
            <a:blip r:embed="rId17" cstate="print"/>
            <a:stretch>
              <a:fillRect/>
            </a:stretch>
          </p:blipFill>
          <p:spPr>
            <a:xfrm>
              <a:off x="11562586" y="10439135"/>
              <a:ext cx="78953" cy="117325"/>
            </a:xfrm>
            <a:prstGeom prst="rect">
              <a:avLst/>
            </a:prstGeom>
          </p:spPr>
        </p:pic>
        <p:sp>
          <p:nvSpPr>
            <p:cNvPr id="27" name="object 31">
              <a:extLst>
                <a:ext uri="{FF2B5EF4-FFF2-40B4-BE49-F238E27FC236}">
                  <a16:creationId xmlns:a16="http://schemas.microsoft.com/office/drawing/2014/main" id="{EF5428C6-2617-86A1-56CB-6C5524C4A10A}"/>
                </a:ext>
              </a:extLst>
            </p:cNvPr>
            <p:cNvSpPr/>
            <p:nvPr/>
          </p:nvSpPr>
          <p:spPr>
            <a:xfrm>
              <a:off x="11728400" y="10436097"/>
              <a:ext cx="115570" cy="121920"/>
            </a:xfrm>
            <a:custGeom>
              <a:avLst/>
              <a:gdLst/>
              <a:ahLst/>
              <a:cxnLst/>
              <a:rect l="l" t="t" r="r" b="b"/>
              <a:pathLst>
                <a:path w="115570" h="121920">
                  <a:moveTo>
                    <a:pt x="68072" y="4648"/>
                  </a:moveTo>
                  <a:lnTo>
                    <a:pt x="63500" y="0"/>
                  </a:lnTo>
                  <a:lnTo>
                    <a:pt x="51943" y="0"/>
                  </a:lnTo>
                  <a:lnTo>
                    <a:pt x="47244" y="4648"/>
                  </a:lnTo>
                  <a:lnTo>
                    <a:pt x="47244" y="16141"/>
                  </a:lnTo>
                  <a:lnTo>
                    <a:pt x="51943" y="20840"/>
                  </a:lnTo>
                  <a:lnTo>
                    <a:pt x="63500" y="20840"/>
                  </a:lnTo>
                  <a:lnTo>
                    <a:pt x="68072" y="16141"/>
                  </a:lnTo>
                  <a:lnTo>
                    <a:pt x="68072" y="4648"/>
                  </a:lnTo>
                  <a:close/>
                </a:path>
                <a:path w="115570" h="121920">
                  <a:moveTo>
                    <a:pt x="115316" y="3302"/>
                  </a:moveTo>
                  <a:lnTo>
                    <a:pt x="114554" y="3048"/>
                  </a:lnTo>
                  <a:lnTo>
                    <a:pt x="108331" y="3048"/>
                  </a:lnTo>
                  <a:lnTo>
                    <a:pt x="99060" y="3479"/>
                  </a:lnTo>
                  <a:lnTo>
                    <a:pt x="90551" y="3048"/>
                  </a:lnTo>
                  <a:lnTo>
                    <a:pt x="81915" y="3048"/>
                  </a:lnTo>
                  <a:lnTo>
                    <a:pt x="81153" y="3302"/>
                  </a:lnTo>
                  <a:lnTo>
                    <a:pt x="81153" y="4864"/>
                  </a:lnTo>
                  <a:lnTo>
                    <a:pt x="81788" y="5143"/>
                  </a:lnTo>
                  <a:lnTo>
                    <a:pt x="86360" y="5346"/>
                  </a:lnTo>
                  <a:lnTo>
                    <a:pt x="87630" y="5676"/>
                  </a:lnTo>
                  <a:lnTo>
                    <a:pt x="94361" y="70358"/>
                  </a:lnTo>
                  <a:lnTo>
                    <a:pt x="94107" y="78511"/>
                  </a:lnTo>
                  <a:lnTo>
                    <a:pt x="75057" y="112991"/>
                  </a:lnTo>
                  <a:lnTo>
                    <a:pt x="61468" y="116052"/>
                  </a:lnTo>
                  <a:lnTo>
                    <a:pt x="52705" y="116052"/>
                  </a:lnTo>
                  <a:lnTo>
                    <a:pt x="45847" y="114655"/>
                  </a:lnTo>
                  <a:lnTo>
                    <a:pt x="26797" y="70358"/>
                  </a:lnTo>
                  <a:lnTo>
                    <a:pt x="26797" y="18338"/>
                  </a:lnTo>
                  <a:lnTo>
                    <a:pt x="27432" y="9067"/>
                  </a:lnTo>
                  <a:lnTo>
                    <a:pt x="28575" y="6273"/>
                  </a:lnTo>
                  <a:lnTo>
                    <a:pt x="35433" y="5143"/>
                  </a:lnTo>
                  <a:lnTo>
                    <a:pt x="37211" y="5143"/>
                  </a:lnTo>
                  <a:lnTo>
                    <a:pt x="37719" y="4864"/>
                  </a:lnTo>
                  <a:lnTo>
                    <a:pt x="37719" y="3302"/>
                  </a:lnTo>
                  <a:lnTo>
                    <a:pt x="37084" y="3048"/>
                  </a:lnTo>
                  <a:lnTo>
                    <a:pt x="30734" y="3048"/>
                  </a:lnTo>
                  <a:lnTo>
                    <a:pt x="18669" y="3479"/>
                  </a:lnTo>
                  <a:lnTo>
                    <a:pt x="9398" y="3048"/>
                  </a:lnTo>
                  <a:lnTo>
                    <a:pt x="762" y="3048"/>
                  </a:lnTo>
                  <a:lnTo>
                    <a:pt x="0" y="3302"/>
                  </a:lnTo>
                  <a:lnTo>
                    <a:pt x="0" y="4864"/>
                  </a:lnTo>
                  <a:lnTo>
                    <a:pt x="635" y="5143"/>
                  </a:lnTo>
                  <a:lnTo>
                    <a:pt x="5207" y="5346"/>
                  </a:lnTo>
                  <a:lnTo>
                    <a:pt x="6477" y="5676"/>
                  </a:lnTo>
                  <a:lnTo>
                    <a:pt x="13335" y="70358"/>
                  </a:lnTo>
                  <a:lnTo>
                    <a:pt x="14351" y="85191"/>
                  </a:lnTo>
                  <a:lnTo>
                    <a:pt x="35560" y="117030"/>
                  </a:lnTo>
                  <a:lnTo>
                    <a:pt x="58420" y="121907"/>
                  </a:lnTo>
                  <a:lnTo>
                    <a:pt x="65659" y="121513"/>
                  </a:lnTo>
                  <a:lnTo>
                    <a:pt x="73533" y="119900"/>
                  </a:lnTo>
                  <a:lnTo>
                    <a:pt x="81788" y="116446"/>
                  </a:lnTo>
                  <a:lnTo>
                    <a:pt x="82296" y="116052"/>
                  </a:lnTo>
                  <a:lnTo>
                    <a:pt x="103759" y="77000"/>
                  </a:lnTo>
                  <a:lnTo>
                    <a:pt x="104394" y="18338"/>
                  </a:lnTo>
                  <a:lnTo>
                    <a:pt x="112141" y="5346"/>
                  </a:lnTo>
                  <a:lnTo>
                    <a:pt x="113030" y="5143"/>
                  </a:lnTo>
                  <a:lnTo>
                    <a:pt x="114681" y="5143"/>
                  </a:lnTo>
                  <a:lnTo>
                    <a:pt x="115316" y="4864"/>
                  </a:lnTo>
                  <a:lnTo>
                    <a:pt x="115316" y="3302"/>
                  </a:lnTo>
                  <a:close/>
                </a:path>
              </a:pathLst>
            </a:custGeom>
            <a:solidFill>
              <a:srgbClr val="FFFFFF"/>
            </a:solidFill>
          </p:spPr>
          <p:txBody>
            <a:bodyPr wrap="square" lIns="0" tIns="0" rIns="0" bIns="0" rtlCol="0"/>
            <a:lstStyle/>
            <a:p>
              <a:endParaRPr/>
            </a:p>
          </p:txBody>
        </p:sp>
        <p:pic>
          <p:nvPicPr>
            <p:cNvPr id="28" name="object 32">
              <a:extLst>
                <a:ext uri="{FF2B5EF4-FFF2-40B4-BE49-F238E27FC236}">
                  <a16:creationId xmlns:a16="http://schemas.microsoft.com/office/drawing/2014/main" id="{007BB36B-573A-9E9E-CD96-D1E541661E1F}"/>
                </a:ext>
              </a:extLst>
            </p:cNvPr>
            <p:cNvPicPr/>
            <p:nvPr/>
          </p:nvPicPr>
          <p:blipFill>
            <a:blip r:embed="rId18" cstate="print"/>
            <a:stretch>
              <a:fillRect/>
            </a:stretch>
          </p:blipFill>
          <p:spPr>
            <a:xfrm>
              <a:off x="11934442" y="10439135"/>
              <a:ext cx="117042" cy="115801"/>
            </a:xfrm>
            <a:prstGeom prst="rect">
              <a:avLst/>
            </a:prstGeom>
          </p:spPr>
        </p:pic>
        <p:pic>
          <p:nvPicPr>
            <p:cNvPr id="29" name="object 33">
              <a:extLst>
                <a:ext uri="{FF2B5EF4-FFF2-40B4-BE49-F238E27FC236}">
                  <a16:creationId xmlns:a16="http://schemas.microsoft.com/office/drawing/2014/main" id="{D39F1781-764F-96A9-B940-CFC899698C52}"/>
                </a:ext>
              </a:extLst>
            </p:cNvPr>
            <p:cNvPicPr/>
            <p:nvPr/>
          </p:nvPicPr>
          <p:blipFill>
            <a:blip r:embed="rId19" cstate="print"/>
            <a:stretch>
              <a:fillRect/>
            </a:stretch>
          </p:blipFill>
          <p:spPr>
            <a:xfrm>
              <a:off x="12118847" y="10436087"/>
              <a:ext cx="121609" cy="121897"/>
            </a:xfrm>
            <a:prstGeom prst="rect">
              <a:avLst/>
            </a:prstGeom>
          </p:spPr>
        </p:pic>
        <p:sp>
          <p:nvSpPr>
            <p:cNvPr id="30" name="object 34">
              <a:extLst>
                <a:ext uri="{FF2B5EF4-FFF2-40B4-BE49-F238E27FC236}">
                  <a16:creationId xmlns:a16="http://schemas.microsoft.com/office/drawing/2014/main" id="{09291923-DC0E-23F7-0B46-E0333EF9E349}"/>
                </a:ext>
              </a:extLst>
            </p:cNvPr>
            <p:cNvSpPr/>
            <p:nvPr/>
          </p:nvSpPr>
          <p:spPr>
            <a:xfrm>
              <a:off x="12334938" y="10436091"/>
              <a:ext cx="59055" cy="121920"/>
            </a:xfrm>
            <a:custGeom>
              <a:avLst/>
              <a:gdLst/>
              <a:ahLst/>
              <a:cxnLst/>
              <a:rect l="l" t="t" r="r" b="b"/>
              <a:pathLst>
                <a:path w="59054" h="121920">
                  <a:moveTo>
                    <a:pt x="41401" y="0"/>
                  </a:moveTo>
                  <a:lnTo>
                    <a:pt x="35432" y="0"/>
                  </a:lnTo>
                  <a:lnTo>
                    <a:pt x="22225" y="2018"/>
                  </a:lnTo>
                  <a:lnTo>
                    <a:pt x="12192" y="7720"/>
                  </a:lnTo>
                  <a:lnTo>
                    <a:pt x="5715" y="16521"/>
                  </a:lnTo>
                  <a:lnTo>
                    <a:pt x="3555" y="27875"/>
                  </a:lnTo>
                  <a:lnTo>
                    <a:pt x="4318" y="35698"/>
                  </a:lnTo>
                  <a:lnTo>
                    <a:pt x="7366" y="43623"/>
                  </a:lnTo>
                  <a:lnTo>
                    <a:pt x="13589" y="52119"/>
                  </a:lnTo>
                  <a:lnTo>
                    <a:pt x="23495" y="61606"/>
                  </a:lnTo>
                  <a:lnTo>
                    <a:pt x="30479" y="67334"/>
                  </a:lnTo>
                  <a:lnTo>
                    <a:pt x="38734" y="74840"/>
                  </a:lnTo>
                  <a:lnTo>
                    <a:pt x="44196" y="81418"/>
                  </a:lnTo>
                  <a:lnTo>
                    <a:pt x="47117" y="87933"/>
                  </a:lnTo>
                  <a:lnTo>
                    <a:pt x="48005" y="95261"/>
                  </a:lnTo>
                  <a:lnTo>
                    <a:pt x="46735" y="102653"/>
                  </a:lnTo>
                  <a:lnTo>
                    <a:pt x="42672" y="109269"/>
                  </a:lnTo>
                  <a:lnTo>
                    <a:pt x="35814" y="114032"/>
                  </a:lnTo>
                  <a:lnTo>
                    <a:pt x="26162" y="115861"/>
                  </a:lnTo>
                  <a:lnTo>
                    <a:pt x="18542" y="114997"/>
                  </a:lnTo>
                  <a:lnTo>
                    <a:pt x="2794" y="92620"/>
                  </a:lnTo>
                  <a:lnTo>
                    <a:pt x="1143" y="92620"/>
                  </a:lnTo>
                  <a:lnTo>
                    <a:pt x="762" y="93369"/>
                  </a:lnTo>
                  <a:lnTo>
                    <a:pt x="126" y="101764"/>
                  </a:lnTo>
                  <a:lnTo>
                    <a:pt x="0" y="116343"/>
                  </a:lnTo>
                  <a:lnTo>
                    <a:pt x="8508" y="120509"/>
                  </a:lnTo>
                  <a:lnTo>
                    <a:pt x="15494" y="121576"/>
                  </a:lnTo>
                  <a:lnTo>
                    <a:pt x="30988" y="121576"/>
                  </a:lnTo>
                  <a:lnTo>
                    <a:pt x="39370" y="119747"/>
                  </a:lnTo>
                  <a:lnTo>
                    <a:pt x="44957" y="115861"/>
                  </a:lnTo>
                  <a:lnTo>
                    <a:pt x="58927" y="89318"/>
                  </a:lnTo>
                  <a:lnTo>
                    <a:pt x="36575" y="52894"/>
                  </a:lnTo>
                  <a:lnTo>
                    <a:pt x="32257" y="49503"/>
                  </a:lnTo>
                  <a:lnTo>
                    <a:pt x="23114" y="41769"/>
                  </a:lnTo>
                  <a:lnTo>
                    <a:pt x="17399" y="35419"/>
                  </a:lnTo>
                  <a:lnTo>
                    <a:pt x="14350" y="29577"/>
                  </a:lnTo>
                  <a:lnTo>
                    <a:pt x="13462" y="23392"/>
                  </a:lnTo>
                  <a:lnTo>
                    <a:pt x="14985" y="15835"/>
                  </a:lnTo>
                  <a:lnTo>
                    <a:pt x="18923" y="10197"/>
                  </a:lnTo>
                  <a:lnTo>
                    <a:pt x="25019" y="6679"/>
                  </a:lnTo>
                  <a:lnTo>
                    <a:pt x="32384" y="5461"/>
                  </a:lnTo>
                  <a:lnTo>
                    <a:pt x="46608" y="5461"/>
                  </a:lnTo>
                  <a:lnTo>
                    <a:pt x="50800" y="11949"/>
                  </a:lnTo>
                  <a:lnTo>
                    <a:pt x="52577" y="15340"/>
                  </a:lnTo>
                  <a:lnTo>
                    <a:pt x="53467" y="19506"/>
                  </a:lnTo>
                  <a:lnTo>
                    <a:pt x="53975" y="23392"/>
                  </a:lnTo>
                  <a:lnTo>
                    <a:pt x="55625" y="23392"/>
                  </a:lnTo>
                  <a:lnTo>
                    <a:pt x="55879" y="22643"/>
                  </a:lnTo>
                  <a:lnTo>
                    <a:pt x="55879" y="9346"/>
                  </a:lnTo>
                  <a:lnTo>
                    <a:pt x="56388" y="5461"/>
                  </a:lnTo>
                  <a:lnTo>
                    <a:pt x="56515" y="2653"/>
                  </a:lnTo>
                  <a:lnTo>
                    <a:pt x="56260" y="2373"/>
                  </a:lnTo>
                  <a:lnTo>
                    <a:pt x="52577" y="2221"/>
                  </a:lnTo>
                  <a:lnTo>
                    <a:pt x="45847" y="646"/>
                  </a:lnTo>
                  <a:lnTo>
                    <a:pt x="41401" y="0"/>
                  </a:lnTo>
                  <a:close/>
                </a:path>
              </a:pathLst>
            </a:custGeom>
            <a:solidFill>
              <a:srgbClr val="FFFFFF"/>
            </a:solidFill>
          </p:spPr>
          <p:txBody>
            <a:bodyPr wrap="square" lIns="0" tIns="0" rIns="0" bIns="0" rtlCol="0"/>
            <a:lstStyle/>
            <a:p>
              <a:endParaRPr/>
            </a:p>
          </p:txBody>
        </p:sp>
        <p:pic>
          <p:nvPicPr>
            <p:cNvPr id="31" name="object 35">
              <a:extLst>
                <a:ext uri="{FF2B5EF4-FFF2-40B4-BE49-F238E27FC236}">
                  <a16:creationId xmlns:a16="http://schemas.microsoft.com/office/drawing/2014/main" id="{FAB30B4E-50B8-2765-869D-13040D4B0C70}"/>
                </a:ext>
              </a:extLst>
            </p:cNvPr>
            <p:cNvPicPr/>
            <p:nvPr/>
          </p:nvPicPr>
          <p:blipFill>
            <a:blip r:embed="rId20" cstate="print"/>
            <a:stretch>
              <a:fillRect/>
            </a:stretch>
          </p:blipFill>
          <p:spPr>
            <a:xfrm>
              <a:off x="12483083" y="10439135"/>
              <a:ext cx="115505" cy="118848"/>
            </a:xfrm>
            <a:prstGeom prst="rect">
              <a:avLst/>
            </a:prstGeom>
          </p:spPr>
        </p:pic>
      </p:grpSp>
    </p:spTree>
    <p:extLst>
      <p:ext uri="{BB962C8B-B14F-4D97-AF65-F5344CB8AC3E}">
        <p14:creationId xmlns:p14="http://schemas.microsoft.com/office/powerpoint/2010/main" val="246079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6248</TotalTime>
  <Words>4686</Words>
  <Application>Microsoft Macintosh PowerPoint</Application>
  <PresentationFormat>Custom</PresentationFormat>
  <Paragraphs>222</Paragraphs>
  <Slides>32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Archivo Black</vt:lpstr>
      <vt:lpstr>Arial</vt:lpstr>
      <vt:lpstr>Arial MT</vt:lpstr>
      <vt:lpstr>Calibri</vt:lpstr>
      <vt:lpstr>Georgia</vt:lpstr>
      <vt:lpstr>Montserrat Light</vt:lpstr>
      <vt:lpstr>Times New Roman</vt:lpstr>
      <vt:lpstr>Verdana</vt:lpstr>
      <vt:lpstr>Wingdings</vt:lpstr>
      <vt:lpstr>Office Theme</vt:lpstr>
      <vt:lpstr>Mediation Procedures for Commercial Disputes</vt:lpstr>
      <vt:lpstr>Mediation Process In Commercial Disputes: A Global Perspective</vt:lpstr>
      <vt:lpstr>PowerPoint Presentation</vt:lpstr>
      <vt:lpstr>Timing of Mediation</vt:lpstr>
      <vt:lpstr>Success Rate of the Mediation in Resolving Commercial Disputes</vt:lpstr>
      <vt:lpstr>Overview of the Mediation Process In Commercial Disputes </vt:lpstr>
      <vt:lpstr>Process of Appointing A Mediator and Impartiality</vt:lpstr>
      <vt:lpstr>PowerPoint Presentation</vt:lpstr>
      <vt:lpstr>Mediation Agreement</vt:lpstr>
      <vt:lpstr>PowerPoint Presentation</vt:lpstr>
      <vt:lpstr>Leveraging Private Meetings</vt:lpstr>
      <vt:lpstr>Institutional Frameworks for Mediation in International Commercial Disputes</vt:lpstr>
      <vt:lpstr>The ICC Rules of Conciliation and Arbitration (ICC Rules) stand out as a popular choice due to their widespread acceptance. However, unlike the UNCITRAL Rules, the ICC Rules possess some rigidity, prohibiting parties from modifying rules once the process begins. While less detailed than UNCITRAL, ICC Rules offer flexibility without compromising fairness.  The ICC, renowned for its mediation support, contrasts UNCITRAL, which lacks a dedicated administrative body for mediation assistance. Thus, while UNCITRAL provides comprehensive rules, the ICC offers a reputable framework conducive to effective mediation in international commercial contexts.</vt:lpstr>
      <vt:lpstr>PowerPoint Presentation</vt:lpstr>
      <vt:lpstr>Closure and Resolution </vt:lpstr>
      <vt:lpstr>Mediation Process In Commercial Disputes: Türkiye</vt:lpstr>
      <vt:lpstr>Overview of Mediation System in Türkiye for Commercial Disputes</vt:lpstr>
      <vt:lpstr>Success Rate of Voluntary Mediation in Türkiye (period between  December 2013 – December 2019)</vt:lpstr>
      <vt:lpstr>PowerPoint Presentation</vt:lpstr>
      <vt:lpstr>Scope of Mandatory Mediation</vt:lpstr>
      <vt:lpstr>Scope of Mandatory Mediation</vt:lpstr>
      <vt:lpstr>Commercial Attitude  Towards Mediation</vt:lpstr>
      <vt:lpstr>Commercial Attitude  Towards Mediation</vt:lpstr>
      <vt:lpstr>Qualifications and Registration Requirements for Mediators in Türkiye</vt:lpstr>
      <vt:lpstr>International Treaties on Mediation in Türkiye</vt:lpstr>
      <vt:lpstr>Costs Consequences Of  Refusing To Mediate</vt:lpstr>
      <vt:lpstr>Costs Consequences Of  Refusing To Mediate</vt:lpstr>
      <vt:lpstr>PowerPoint Presentation</vt:lpstr>
      <vt:lpstr>Time Frame For Mediators</vt:lpstr>
      <vt:lpstr>PowerPoint Presentation</vt:lpstr>
      <vt:lpstr>PowerPoint Presentation</vt:lpstr>
      <vt:lpstr>Thank you very much for  listening to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Mediation Procedures for Commercial Dispute Resolution</dc:title>
  <cp:lastModifiedBy>Ceren Akay</cp:lastModifiedBy>
  <cp:revision>7</cp:revision>
  <dcterms:created xsi:type="dcterms:W3CDTF">2024-03-26T06:04:27Z</dcterms:created>
  <dcterms:modified xsi:type="dcterms:W3CDTF">2024-04-03T11:25:49Z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2023-05-20T00:00:00Z</vt:filetime>
  </property>
  <property fmtid="{D5CDD505-2E9C-101B-9397-08002B2CF9AE}" pid="3" name="LastSaved">
    <vt:filetime>2024-03-26T00:00:00Z</vt:filetime>
  </property>
  <property fmtid="{D5CDD505-2E9C-101B-9397-08002B2CF9AE}" pid="4" name="MSIP_Label_defa4170-0d19-0005-0004-bc88714345d2_Enabled">
    <vt:lpwstr>true</vt:lpwstr>
  </property>
  <property fmtid="{D5CDD505-2E9C-101B-9397-08002B2CF9AE}" pid="5" name="MSIP_Label_defa4170-0d19-0005-0004-bc88714345d2_SetDate">
    <vt:lpwstr>2024-03-28T21:17:27Z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c4d6f60e-d082-488c-9d32-49d5ff120e35</vt:lpwstr>
  </property>
  <property fmtid="{D5CDD505-2E9C-101B-9397-08002B2CF9AE}" pid="9" name="MSIP_Label_defa4170-0d19-0005-0004-bc88714345d2_ActionId">
    <vt:lpwstr>6e0a98eb-5c1c-4a6f-8acb-d491714271ac</vt:lpwstr>
  </property>
  <property fmtid="{D5CDD505-2E9C-101B-9397-08002B2CF9AE}" pid="10" name="MSIP_Label_defa4170-0d19-0005-0004-bc88714345d2_ContentBits">
    <vt:lpwstr>0</vt:lpwstr>
  </property>
</Properties>
</file>